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720" r:id="rId2"/>
    <p:sldMasterId id="2147483722" r:id="rId3"/>
  </p:sldMasterIdLst>
  <p:notesMasterIdLst>
    <p:notesMasterId r:id="rId21"/>
  </p:notesMasterIdLst>
  <p:sldIdLst>
    <p:sldId id="256" r:id="rId4"/>
    <p:sldId id="257" r:id="rId5"/>
    <p:sldId id="259" r:id="rId6"/>
    <p:sldId id="260" r:id="rId7"/>
    <p:sldId id="261" r:id="rId8"/>
    <p:sldId id="262" r:id="rId9"/>
    <p:sldId id="264" r:id="rId10"/>
    <p:sldId id="263" r:id="rId11"/>
    <p:sldId id="362" r:id="rId12"/>
    <p:sldId id="364" r:id="rId13"/>
    <p:sldId id="365" r:id="rId14"/>
    <p:sldId id="368" r:id="rId15"/>
    <p:sldId id="367" r:id="rId16"/>
    <p:sldId id="282" r:id="rId17"/>
    <p:sldId id="293" r:id="rId18"/>
    <p:sldId id="272" r:id="rId19"/>
    <p:sldId id="31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7" d="100"/>
          <a:sy n="57" d="100"/>
        </p:scale>
        <p:origin x="126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F10959-EAFD-4533-8AC0-521C4450AFBB}"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F152DB5-5DF1-460D-B329-D5E0E9571A9A}">
      <dgm:prSet/>
      <dgm:spPr/>
      <dgm:t>
        <a:bodyPr/>
        <a:lstStyle/>
        <a:p>
          <a:r>
            <a:rPr lang="es-MX"/>
            <a:t>Centralización: Se integra en una sola plataforma la recepción y gestión de todas.</a:t>
          </a:r>
          <a:endParaRPr lang="en-US"/>
        </a:p>
      </dgm:t>
    </dgm:pt>
    <dgm:pt modelId="{2420CF76-6F2B-42FF-AEAD-D51D9B62B659}" type="parTrans" cxnId="{3C1DBCBA-E440-4A6C-BDE9-3766F16CEC5E}">
      <dgm:prSet/>
      <dgm:spPr/>
      <dgm:t>
        <a:bodyPr/>
        <a:lstStyle/>
        <a:p>
          <a:endParaRPr lang="en-US"/>
        </a:p>
      </dgm:t>
    </dgm:pt>
    <dgm:pt modelId="{1400AC89-F495-49F7-A4B8-5C19BCD1D9FF}" type="sibTrans" cxnId="{3C1DBCBA-E440-4A6C-BDE9-3766F16CEC5E}">
      <dgm:prSet/>
      <dgm:spPr/>
      <dgm:t>
        <a:bodyPr/>
        <a:lstStyle/>
        <a:p>
          <a:endParaRPr lang="en-US"/>
        </a:p>
      </dgm:t>
    </dgm:pt>
    <dgm:pt modelId="{46BC41B3-6424-4C03-B251-FE5E9AFB12A0}">
      <dgm:prSet/>
      <dgm:spPr/>
      <dgm:t>
        <a:bodyPr/>
        <a:lstStyle/>
        <a:p>
          <a:r>
            <a:rPr lang="es-MX"/>
            <a:t>Coordinación: Se establece una comunicación y colaboración efectiva entre las entidades</a:t>
          </a:r>
          <a:endParaRPr lang="en-US"/>
        </a:p>
      </dgm:t>
    </dgm:pt>
    <dgm:pt modelId="{97DDB505-E56D-4017-A49C-5CBC9D50845F}" type="parTrans" cxnId="{469E75B0-740E-4EAD-864F-45E1993F0D38}">
      <dgm:prSet/>
      <dgm:spPr/>
      <dgm:t>
        <a:bodyPr/>
        <a:lstStyle/>
        <a:p>
          <a:endParaRPr lang="en-US"/>
        </a:p>
      </dgm:t>
    </dgm:pt>
    <dgm:pt modelId="{0594D761-C1D4-42C5-9D22-CF87CD4B45AD}" type="sibTrans" cxnId="{469E75B0-740E-4EAD-864F-45E1993F0D38}">
      <dgm:prSet/>
      <dgm:spPr/>
      <dgm:t>
        <a:bodyPr/>
        <a:lstStyle/>
        <a:p>
          <a:endParaRPr lang="en-US"/>
        </a:p>
      </dgm:t>
    </dgm:pt>
    <dgm:pt modelId="{FAB4EC35-1D15-4B7D-AB9D-2E53798A3490}">
      <dgm:prSet/>
      <dgm:spPr/>
      <dgm:t>
        <a:bodyPr/>
        <a:lstStyle/>
        <a:p>
          <a:r>
            <a:rPr lang="es-MX"/>
            <a:t>Estandarización: Se unifican los formatos, requisitos y plazos para los diferentes trámites</a:t>
          </a:r>
          <a:endParaRPr lang="en-US"/>
        </a:p>
      </dgm:t>
    </dgm:pt>
    <dgm:pt modelId="{7496696D-85D3-48D9-9285-CBA82C7227FC}" type="parTrans" cxnId="{6679976C-B105-4D61-9070-39040AFD4C58}">
      <dgm:prSet/>
      <dgm:spPr/>
      <dgm:t>
        <a:bodyPr/>
        <a:lstStyle/>
        <a:p>
          <a:endParaRPr lang="en-US"/>
        </a:p>
      </dgm:t>
    </dgm:pt>
    <dgm:pt modelId="{DFD5027E-AD9D-4905-A36A-A612A041094B}" type="sibTrans" cxnId="{6679976C-B105-4D61-9070-39040AFD4C58}">
      <dgm:prSet/>
      <dgm:spPr/>
      <dgm:t>
        <a:bodyPr/>
        <a:lstStyle/>
        <a:p>
          <a:endParaRPr lang="en-US"/>
        </a:p>
      </dgm:t>
    </dgm:pt>
    <dgm:pt modelId="{F3403E6A-1893-4220-8C4D-BC92C6E7A49F}">
      <dgm:prSet/>
      <dgm:spPr/>
      <dgm:t>
        <a:bodyPr/>
        <a:lstStyle/>
        <a:p>
          <a:r>
            <a:rPr lang="es-MX"/>
            <a:t>Transparencia: Se implementan sistemas de seguimiento en línea y se publicanlos criterios de evaluación</a:t>
          </a:r>
          <a:endParaRPr lang="en-US"/>
        </a:p>
      </dgm:t>
    </dgm:pt>
    <dgm:pt modelId="{0BFA8075-3AAA-49FD-9566-5D81CDCB5E6F}" type="parTrans" cxnId="{3A81204E-3FC0-4CB7-AE9E-5B337132CEB2}">
      <dgm:prSet/>
      <dgm:spPr/>
      <dgm:t>
        <a:bodyPr/>
        <a:lstStyle/>
        <a:p>
          <a:endParaRPr lang="en-US"/>
        </a:p>
      </dgm:t>
    </dgm:pt>
    <dgm:pt modelId="{D5E5C040-C0CB-4880-BD85-8B290021766C}" type="sibTrans" cxnId="{3A81204E-3FC0-4CB7-AE9E-5B337132CEB2}">
      <dgm:prSet/>
      <dgm:spPr/>
      <dgm:t>
        <a:bodyPr/>
        <a:lstStyle/>
        <a:p>
          <a:endParaRPr lang="en-US"/>
        </a:p>
      </dgm:t>
    </dgm:pt>
    <dgm:pt modelId="{961A5C0C-088F-4C34-B386-3A0DDB768E2A}">
      <dgm:prSet/>
      <dgm:spPr/>
      <dgm:t>
        <a:bodyPr/>
        <a:lstStyle/>
        <a:p>
          <a:r>
            <a:rPr lang="es-MX"/>
            <a:t>Digitalización: Se utilizan tecnologías de la información para automatizar los procesos</a:t>
          </a:r>
          <a:endParaRPr lang="en-US"/>
        </a:p>
      </dgm:t>
    </dgm:pt>
    <dgm:pt modelId="{3037B21A-72A2-4224-8AF8-A84A1337B71B}" type="parTrans" cxnId="{58E40AF4-C90E-401B-BAA4-83313736C314}">
      <dgm:prSet/>
      <dgm:spPr/>
      <dgm:t>
        <a:bodyPr/>
        <a:lstStyle/>
        <a:p>
          <a:endParaRPr lang="en-US"/>
        </a:p>
      </dgm:t>
    </dgm:pt>
    <dgm:pt modelId="{E04C8FD2-E89E-4213-894D-59B8F2F443E1}" type="sibTrans" cxnId="{58E40AF4-C90E-401B-BAA4-83313736C314}">
      <dgm:prSet/>
      <dgm:spPr/>
      <dgm:t>
        <a:bodyPr/>
        <a:lstStyle/>
        <a:p>
          <a:endParaRPr lang="en-US"/>
        </a:p>
      </dgm:t>
    </dgm:pt>
    <dgm:pt modelId="{0E3EFC07-4A62-46DF-A85D-DDADE61BC0D8}">
      <dgm:prSet/>
      <dgm:spPr/>
      <dgm:t>
        <a:bodyPr/>
        <a:lstStyle/>
        <a:p>
          <a:r>
            <a:rPr lang="es-MX"/>
            <a:t>Reducción de Costos: La agilización de los procesos y la eliminación de la duplicidad de requisitos disminuirían los costos operativos de las empresas</a:t>
          </a:r>
          <a:endParaRPr lang="en-US"/>
        </a:p>
      </dgm:t>
    </dgm:pt>
    <dgm:pt modelId="{FE3BDA4F-D11E-4B95-818E-18719146B109}" type="parTrans" cxnId="{479CB806-0E5D-4BF3-A430-AAD363DBD965}">
      <dgm:prSet/>
      <dgm:spPr/>
      <dgm:t>
        <a:bodyPr/>
        <a:lstStyle/>
        <a:p>
          <a:endParaRPr lang="en-US"/>
        </a:p>
      </dgm:t>
    </dgm:pt>
    <dgm:pt modelId="{106959CC-37E2-43BA-B618-AF276416E76E}" type="sibTrans" cxnId="{479CB806-0E5D-4BF3-A430-AAD363DBD965}">
      <dgm:prSet/>
      <dgm:spPr/>
      <dgm:t>
        <a:bodyPr/>
        <a:lstStyle/>
        <a:p>
          <a:endParaRPr lang="en-US"/>
        </a:p>
      </dgm:t>
    </dgm:pt>
    <dgm:pt modelId="{713298E8-7372-4764-8876-2B7C31C0F885}">
      <dgm:prSet/>
      <dgm:spPr/>
      <dgm:t>
        <a:bodyPr/>
        <a:lstStyle/>
        <a:p>
          <a:r>
            <a:rPr lang="es-MX"/>
            <a:t>Aumento de la Eficiencia: La coordinación entre las agencias gubernamentales y la automatización de los procesos agilizarían la ejecución de proyectos energéticos.</a:t>
          </a:r>
          <a:endParaRPr lang="en-US"/>
        </a:p>
      </dgm:t>
    </dgm:pt>
    <dgm:pt modelId="{8472A76A-5D11-44AE-BCD6-9AB44393A71D}" type="parTrans" cxnId="{46CB2E9D-D6B7-46A7-B053-F37B0051F5D8}">
      <dgm:prSet/>
      <dgm:spPr/>
      <dgm:t>
        <a:bodyPr/>
        <a:lstStyle/>
        <a:p>
          <a:endParaRPr lang="en-US"/>
        </a:p>
      </dgm:t>
    </dgm:pt>
    <dgm:pt modelId="{A8A7042A-F0A8-44FD-A01F-E47B5E82FF78}" type="sibTrans" cxnId="{46CB2E9D-D6B7-46A7-B053-F37B0051F5D8}">
      <dgm:prSet/>
      <dgm:spPr/>
      <dgm:t>
        <a:bodyPr/>
        <a:lstStyle/>
        <a:p>
          <a:endParaRPr lang="en-US"/>
        </a:p>
      </dgm:t>
    </dgm:pt>
    <dgm:pt modelId="{D1E4288E-7B6E-4C48-A5B8-F6484572E251}">
      <dgm:prSet/>
      <dgm:spPr/>
      <dgm:t>
        <a:bodyPr/>
        <a:lstStyle/>
        <a:p>
          <a:r>
            <a:rPr lang="es-MX"/>
            <a:t>Mejora de la Competitividad: El sector energético mexicano se volvería másatractivo para la inversión</a:t>
          </a:r>
          <a:endParaRPr lang="en-US"/>
        </a:p>
      </dgm:t>
    </dgm:pt>
    <dgm:pt modelId="{4B4E38C6-52E3-4818-BF75-434C2EC4C5F6}" type="parTrans" cxnId="{E264F974-50F9-4F21-9DF8-D56339F5C742}">
      <dgm:prSet/>
      <dgm:spPr/>
      <dgm:t>
        <a:bodyPr/>
        <a:lstStyle/>
        <a:p>
          <a:endParaRPr lang="en-US"/>
        </a:p>
      </dgm:t>
    </dgm:pt>
    <dgm:pt modelId="{524BA0A2-163C-457F-9B88-C710C4987D24}" type="sibTrans" cxnId="{E264F974-50F9-4F21-9DF8-D56339F5C742}">
      <dgm:prSet/>
      <dgm:spPr/>
      <dgm:t>
        <a:bodyPr/>
        <a:lstStyle/>
        <a:p>
          <a:endParaRPr lang="en-US"/>
        </a:p>
      </dgm:t>
    </dgm:pt>
    <dgm:pt modelId="{C2001B31-B814-4215-BDE4-3C67E59A5F2A}" type="pres">
      <dgm:prSet presAssocID="{55F10959-EAFD-4533-8AC0-521C4450AFBB}" presName="root" presStyleCnt="0">
        <dgm:presLayoutVars>
          <dgm:dir/>
          <dgm:resizeHandles val="exact"/>
        </dgm:presLayoutVars>
      </dgm:prSet>
      <dgm:spPr/>
    </dgm:pt>
    <dgm:pt modelId="{EE950DA5-C3AD-4D21-BEC9-4143C39DDB19}" type="pres">
      <dgm:prSet presAssocID="{55F10959-EAFD-4533-8AC0-521C4450AFBB}" presName="container" presStyleCnt="0">
        <dgm:presLayoutVars>
          <dgm:dir/>
          <dgm:resizeHandles val="exact"/>
        </dgm:presLayoutVars>
      </dgm:prSet>
      <dgm:spPr/>
    </dgm:pt>
    <dgm:pt modelId="{FA4D09FF-069A-471C-A2C1-A7222E70B6F3}" type="pres">
      <dgm:prSet presAssocID="{AF152DB5-5DF1-460D-B329-D5E0E9571A9A}" presName="compNode" presStyleCnt="0"/>
      <dgm:spPr/>
    </dgm:pt>
    <dgm:pt modelId="{215280DF-F25F-4BEC-8145-0ABD2FB4CAAC}" type="pres">
      <dgm:prSet presAssocID="{AF152DB5-5DF1-460D-B329-D5E0E9571A9A}" presName="iconBgRect" presStyleLbl="bgShp" presStyleIdx="0" presStyleCnt="8"/>
      <dgm:spPr/>
    </dgm:pt>
    <dgm:pt modelId="{9F145792-111E-4C46-BBB5-8C392C57695C}" type="pres">
      <dgm:prSet presAssocID="{AF152DB5-5DF1-460D-B329-D5E0E9571A9A}"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ja registradora"/>
        </a:ext>
      </dgm:extLst>
    </dgm:pt>
    <dgm:pt modelId="{54726981-004A-4C13-B584-A05FB460F996}" type="pres">
      <dgm:prSet presAssocID="{AF152DB5-5DF1-460D-B329-D5E0E9571A9A}" presName="spaceRect" presStyleCnt="0"/>
      <dgm:spPr/>
    </dgm:pt>
    <dgm:pt modelId="{C3719009-A9B9-4361-A716-59271C0A83EA}" type="pres">
      <dgm:prSet presAssocID="{AF152DB5-5DF1-460D-B329-D5E0E9571A9A}" presName="textRect" presStyleLbl="revTx" presStyleIdx="0" presStyleCnt="8">
        <dgm:presLayoutVars>
          <dgm:chMax val="1"/>
          <dgm:chPref val="1"/>
        </dgm:presLayoutVars>
      </dgm:prSet>
      <dgm:spPr/>
    </dgm:pt>
    <dgm:pt modelId="{ACA83D2D-EFEB-471B-9B1F-B10E91169114}" type="pres">
      <dgm:prSet presAssocID="{1400AC89-F495-49F7-A4B8-5C19BCD1D9FF}" presName="sibTrans" presStyleLbl="sibTrans2D1" presStyleIdx="0" presStyleCnt="0"/>
      <dgm:spPr/>
    </dgm:pt>
    <dgm:pt modelId="{C42BD7B8-A2C1-4260-8019-EA0209D7CCC3}" type="pres">
      <dgm:prSet presAssocID="{46BC41B3-6424-4C03-B251-FE5E9AFB12A0}" presName="compNode" presStyleCnt="0"/>
      <dgm:spPr/>
    </dgm:pt>
    <dgm:pt modelId="{1EEED0C6-4C9A-4339-B91E-D9252FD1DD33}" type="pres">
      <dgm:prSet presAssocID="{46BC41B3-6424-4C03-B251-FE5E9AFB12A0}" presName="iconBgRect" presStyleLbl="bgShp" presStyleIdx="1" presStyleCnt="8"/>
      <dgm:spPr/>
    </dgm:pt>
    <dgm:pt modelId="{1428C47E-11BE-4AD3-851E-8DC6289E6DFB}" type="pres">
      <dgm:prSet presAssocID="{46BC41B3-6424-4C03-B251-FE5E9AFB12A0}"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Network"/>
        </a:ext>
      </dgm:extLst>
    </dgm:pt>
    <dgm:pt modelId="{054BA957-4619-4B6F-98A2-A9633B591AF5}" type="pres">
      <dgm:prSet presAssocID="{46BC41B3-6424-4C03-B251-FE5E9AFB12A0}" presName="spaceRect" presStyleCnt="0"/>
      <dgm:spPr/>
    </dgm:pt>
    <dgm:pt modelId="{D86AB37C-53DE-4B9B-B160-6C2E1F53D27C}" type="pres">
      <dgm:prSet presAssocID="{46BC41B3-6424-4C03-B251-FE5E9AFB12A0}" presName="textRect" presStyleLbl="revTx" presStyleIdx="1" presStyleCnt="8">
        <dgm:presLayoutVars>
          <dgm:chMax val="1"/>
          <dgm:chPref val="1"/>
        </dgm:presLayoutVars>
      </dgm:prSet>
      <dgm:spPr/>
    </dgm:pt>
    <dgm:pt modelId="{46EC4A09-A74D-46AB-B88B-88417714FBB4}" type="pres">
      <dgm:prSet presAssocID="{0594D761-C1D4-42C5-9D22-CF87CD4B45AD}" presName="sibTrans" presStyleLbl="sibTrans2D1" presStyleIdx="0" presStyleCnt="0"/>
      <dgm:spPr/>
    </dgm:pt>
    <dgm:pt modelId="{4EA7D4F2-F78D-4388-A4EF-D61FA43E08C8}" type="pres">
      <dgm:prSet presAssocID="{FAB4EC35-1D15-4B7D-AB9D-2E53798A3490}" presName="compNode" presStyleCnt="0"/>
      <dgm:spPr/>
    </dgm:pt>
    <dgm:pt modelId="{C3735872-0B23-46F1-9D12-738E8D759017}" type="pres">
      <dgm:prSet presAssocID="{FAB4EC35-1D15-4B7D-AB9D-2E53798A3490}" presName="iconBgRect" presStyleLbl="bgShp" presStyleIdx="2" presStyleCnt="8"/>
      <dgm:spPr/>
    </dgm:pt>
    <dgm:pt modelId="{E97C04BF-2761-427E-9FBB-F31CF2FAD5E9}" type="pres">
      <dgm:prSet presAssocID="{FAB4EC35-1D15-4B7D-AB9D-2E53798A3490}"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ca de verificación"/>
        </a:ext>
      </dgm:extLst>
    </dgm:pt>
    <dgm:pt modelId="{1CE46FDE-84A1-47EB-ACD2-8D36090502F3}" type="pres">
      <dgm:prSet presAssocID="{FAB4EC35-1D15-4B7D-AB9D-2E53798A3490}" presName="spaceRect" presStyleCnt="0"/>
      <dgm:spPr/>
    </dgm:pt>
    <dgm:pt modelId="{2328DB17-6A2F-444E-86DF-0EF1CCC077B5}" type="pres">
      <dgm:prSet presAssocID="{FAB4EC35-1D15-4B7D-AB9D-2E53798A3490}" presName="textRect" presStyleLbl="revTx" presStyleIdx="2" presStyleCnt="8">
        <dgm:presLayoutVars>
          <dgm:chMax val="1"/>
          <dgm:chPref val="1"/>
        </dgm:presLayoutVars>
      </dgm:prSet>
      <dgm:spPr/>
    </dgm:pt>
    <dgm:pt modelId="{2E7B50B4-A4AF-4188-BB04-A515C6760571}" type="pres">
      <dgm:prSet presAssocID="{DFD5027E-AD9D-4905-A36A-A612A041094B}" presName="sibTrans" presStyleLbl="sibTrans2D1" presStyleIdx="0" presStyleCnt="0"/>
      <dgm:spPr/>
    </dgm:pt>
    <dgm:pt modelId="{0C475EF4-8476-46DD-B696-370AA3336DE4}" type="pres">
      <dgm:prSet presAssocID="{F3403E6A-1893-4220-8C4D-BC92C6E7A49F}" presName="compNode" presStyleCnt="0"/>
      <dgm:spPr/>
    </dgm:pt>
    <dgm:pt modelId="{9241B7B3-2E99-449F-BEB2-62D59005186F}" type="pres">
      <dgm:prSet presAssocID="{F3403E6A-1893-4220-8C4D-BC92C6E7A49F}" presName="iconBgRect" presStyleLbl="bgShp" presStyleIdx="3" presStyleCnt="8"/>
      <dgm:spPr/>
    </dgm:pt>
    <dgm:pt modelId="{BD688F5A-5D0C-4C98-8848-2DE45725E460}" type="pres">
      <dgm:prSet presAssocID="{F3403E6A-1893-4220-8C4D-BC92C6E7A49F}"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sta de comprobación"/>
        </a:ext>
      </dgm:extLst>
    </dgm:pt>
    <dgm:pt modelId="{D1537974-EFA1-4D0F-B442-A476976EADA5}" type="pres">
      <dgm:prSet presAssocID="{F3403E6A-1893-4220-8C4D-BC92C6E7A49F}" presName="spaceRect" presStyleCnt="0"/>
      <dgm:spPr/>
    </dgm:pt>
    <dgm:pt modelId="{FAF4A2C2-B627-4BEF-A37C-EBA372DBB009}" type="pres">
      <dgm:prSet presAssocID="{F3403E6A-1893-4220-8C4D-BC92C6E7A49F}" presName="textRect" presStyleLbl="revTx" presStyleIdx="3" presStyleCnt="8">
        <dgm:presLayoutVars>
          <dgm:chMax val="1"/>
          <dgm:chPref val="1"/>
        </dgm:presLayoutVars>
      </dgm:prSet>
      <dgm:spPr/>
    </dgm:pt>
    <dgm:pt modelId="{C180823A-B629-4F79-B624-4773C4E0EA88}" type="pres">
      <dgm:prSet presAssocID="{D5E5C040-C0CB-4880-BD85-8B290021766C}" presName="sibTrans" presStyleLbl="sibTrans2D1" presStyleIdx="0" presStyleCnt="0"/>
      <dgm:spPr/>
    </dgm:pt>
    <dgm:pt modelId="{A5033D89-24D8-4DE3-90FF-D2C800E55C98}" type="pres">
      <dgm:prSet presAssocID="{961A5C0C-088F-4C34-B386-3A0DDB768E2A}" presName="compNode" presStyleCnt="0"/>
      <dgm:spPr/>
    </dgm:pt>
    <dgm:pt modelId="{B39A129A-86F9-4880-B6B3-8E9F6C290945}" type="pres">
      <dgm:prSet presAssocID="{961A5C0C-088F-4C34-B386-3A0DDB768E2A}" presName="iconBgRect" presStyleLbl="bgShp" presStyleIdx="4" presStyleCnt="8"/>
      <dgm:spPr/>
    </dgm:pt>
    <dgm:pt modelId="{C31F0361-B7FE-432F-AB78-A7EF3F38EE59}" type="pres">
      <dgm:prSet presAssocID="{961A5C0C-088F-4C34-B386-3A0DDB768E2A}"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rocesador"/>
        </a:ext>
      </dgm:extLst>
    </dgm:pt>
    <dgm:pt modelId="{0723B918-DCB7-4CAE-8339-0A07981D8582}" type="pres">
      <dgm:prSet presAssocID="{961A5C0C-088F-4C34-B386-3A0DDB768E2A}" presName="spaceRect" presStyleCnt="0"/>
      <dgm:spPr/>
    </dgm:pt>
    <dgm:pt modelId="{13D126C3-ABA2-4BF3-B083-D21ECD1A2CD5}" type="pres">
      <dgm:prSet presAssocID="{961A5C0C-088F-4C34-B386-3A0DDB768E2A}" presName="textRect" presStyleLbl="revTx" presStyleIdx="4" presStyleCnt="8">
        <dgm:presLayoutVars>
          <dgm:chMax val="1"/>
          <dgm:chPref val="1"/>
        </dgm:presLayoutVars>
      </dgm:prSet>
      <dgm:spPr/>
    </dgm:pt>
    <dgm:pt modelId="{CE123412-B1DD-4C5B-8AF6-356E2F22B2D6}" type="pres">
      <dgm:prSet presAssocID="{E04C8FD2-E89E-4213-894D-59B8F2F443E1}" presName="sibTrans" presStyleLbl="sibTrans2D1" presStyleIdx="0" presStyleCnt="0"/>
      <dgm:spPr/>
    </dgm:pt>
    <dgm:pt modelId="{B69E2907-621B-46E7-94BC-215FF383B706}" type="pres">
      <dgm:prSet presAssocID="{0E3EFC07-4A62-46DF-A85D-DDADE61BC0D8}" presName="compNode" presStyleCnt="0"/>
      <dgm:spPr/>
    </dgm:pt>
    <dgm:pt modelId="{198D5373-10F0-4973-A463-2C629C8BD601}" type="pres">
      <dgm:prSet presAssocID="{0E3EFC07-4A62-46DF-A85D-DDADE61BC0D8}" presName="iconBgRect" presStyleLbl="bgShp" presStyleIdx="5" presStyleCnt="8"/>
      <dgm:spPr/>
    </dgm:pt>
    <dgm:pt modelId="{390F513A-C83F-44EF-AB4F-DEEAF614E0E0}" type="pres">
      <dgm:prSet presAssocID="{0E3EFC07-4A62-46DF-A85D-DDADE61BC0D8}"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ulldozer"/>
        </a:ext>
      </dgm:extLst>
    </dgm:pt>
    <dgm:pt modelId="{F7DB085B-B5D9-4EFF-AFA6-C01A3A17A3F2}" type="pres">
      <dgm:prSet presAssocID="{0E3EFC07-4A62-46DF-A85D-DDADE61BC0D8}" presName="spaceRect" presStyleCnt="0"/>
      <dgm:spPr/>
    </dgm:pt>
    <dgm:pt modelId="{1683EF9D-D4A3-412C-A4FD-4DF539FD0F5F}" type="pres">
      <dgm:prSet presAssocID="{0E3EFC07-4A62-46DF-A85D-DDADE61BC0D8}" presName="textRect" presStyleLbl="revTx" presStyleIdx="5" presStyleCnt="8">
        <dgm:presLayoutVars>
          <dgm:chMax val="1"/>
          <dgm:chPref val="1"/>
        </dgm:presLayoutVars>
      </dgm:prSet>
      <dgm:spPr/>
    </dgm:pt>
    <dgm:pt modelId="{85CD9B25-F1C8-4737-98C2-3CA21DECFF6A}" type="pres">
      <dgm:prSet presAssocID="{106959CC-37E2-43BA-B618-AF276416E76E}" presName="sibTrans" presStyleLbl="sibTrans2D1" presStyleIdx="0" presStyleCnt="0"/>
      <dgm:spPr/>
    </dgm:pt>
    <dgm:pt modelId="{5D315041-B2E2-4E05-91F4-84FFE2C7898B}" type="pres">
      <dgm:prSet presAssocID="{713298E8-7372-4764-8876-2B7C31C0F885}" presName="compNode" presStyleCnt="0"/>
      <dgm:spPr/>
    </dgm:pt>
    <dgm:pt modelId="{8204CE9D-C196-450B-8807-EB33B18E1354}" type="pres">
      <dgm:prSet presAssocID="{713298E8-7372-4764-8876-2B7C31C0F885}" presName="iconBgRect" presStyleLbl="bgShp" presStyleIdx="6" presStyleCnt="8"/>
      <dgm:spPr/>
    </dgm:pt>
    <dgm:pt modelId="{905D5745-DDC4-43C8-9A0B-96921F3E0855}" type="pres">
      <dgm:prSet presAssocID="{713298E8-7372-4764-8876-2B7C31C0F885}"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Business Growth"/>
        </a:ext>
      </dgm:extLst>
    </dgm:pt>
    <dgm:pt modelId="{3A0A0A0D-8A7B-41FF-A093-01E4BAF1CC12}" type="pres">
      <dgm:prSet presAssocID="{713298E8-7372-4764-8876-2B7C31C0F885}" presName="spaceRect" presStyleCnt="0"/>
      <dgm:spPr/>
    </dgm:pt>
    <dgm:pt modelId="{108C976A-C9ED-4E44-8A48-CA9C8AB9537A}" type="pres">
      <dgm:prSet presAssocID="{713298E8-7372-4764-8876-2B7C31C0F885}" presName="textRect" presStyleLbl="revTx" presStyleIdx="6" presStyleCnt="8">
        <dgm:presLayoutVars>
          <dgm:chMax val="1"/>
          <dgm:chPref val="1"/>
        </dgm:presLayoutVars>
      </dgm:prSet>
      <dgm:spPr/>
    </dgm:pt>
    <dgm:pt modelId="{5CD11C74-A1DD-4489-98BC-DC569596FB25}" type="pres">
      <dgm:prSet presAssocID="{A8A7042A-F0A8-44FD-A01F-E47B5E82FF78}" presName="sibTrans" presStyleLbl="sibTrans2D1" presStyleIdx="0" presStyleCnt="0"/>
      <dgm:spPr/>
    </dgm:pt>
    <dgm:pt modelId="{7B5C261A-D4EA-4531-B7A5-D4618BA5FB40}" type="pres">
      <dgm:prSet presAssocID="{D1E4288E-7B6E-4C48-A5B8-F6484572E251}" presName="compNode" presStyleCnt="0"/>
      <dgm:spPr/>
    </dgm:pt>
    <dgm:pt modelId="{0DD4A49A-2909-42C5-9846-C2A2217D2125}" type="pres">
      <dgm:prSet presAssocID="{D1E4288E-7B6E-4C48-A5B8-F6484572E251}" presName="iconBgRect" presStyleLbl="bgShp" presStyleIdx="7" presStyleCnt="8"/>
      <dgm:spPr/>
    </dgm:pt>
    <dgm:pt modelId="{AEE73BCB-4E59-44C9-AEA1-4B6A86FE4689}" type="pres">
      <dgm:prSet presAssocID="{D1E4288E-7B6E-4C48-A5B8-F6484572E251}"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Upward trend"/>
        </a:ext>
      </dgm:extLst>
    </dgm:pt>
    <dgm:pt modelId="{711A21BA-6EE5-4697-9EA5-515A920410CE}" type="pres">
      <dgm:prSet presAssocID="{D1E4288E-7B6E-4C48-A5B8-F6484572E251}" presName="spaceRect" presStyleCnt="0"/>
      <dgm:spPr/>
    </dgm:pt>
    <dgm:pt modelId="{3EC5BEBC-BE77-49FB-A76E-A0C1270A450D}" type="pres">
      <dgm:prSet presAssocID="{D1E4288E-7B6E-4C48-A5B8-F6484572E251}" presName="textRect" presStyleLbl="revTx" presStyleIdx="7" presStyleCnt="8">
        <dgm:presLayoutVars>
          <dgm:chMax val="1"/>
          <dgm:chPref val="1"/>
        </dgm:presLayoutVars>
      </dgm:prSet>
      <dgm:spPr/>
    </dgm:pt>
  </dgm:ptLst>
  <dgm:cxnLst>
    <dgm:cxn modelId="{479CB806-0E5D-4BF3-A430-AAD363DBD965}" srcId="{55F10959-EAFD-4533-8AC0-521C4450AFBB}" destId="{0E3EFC07-4A62-46DF-A85D-DDADE61BC0D8}" srcOrd="5" destOrd="0" parTransId="{FE3BDA4F-D11E-4B95-818E-18719146B109}" sibTransId="{106959CC-37E2-43BA-B618-AF276416E76E}"/>
    <dgm:cxn modelId="{A3B4120A-1A0F-48E6-BA7B-DAE7DA561218}" type="presOf" srcId="{D5E5C040-C0CB-4880-BD85-8B290021766C}" destId="{C180823A-B629-4F79-B624-4773C4E0EA88}" srcOrd="0" destOrd="0" presId="urn:microsoft.com/office/officeart/2018/2/layout/IconCircleList"/>
    <dgm:cxn modelId="{1DB0A62F-0C41-43D3-9E32-FE77FE7A0B9B}" type="presOf" srcId="{F3403E6A-1893-4220-8C4D-BC92C6E7A49F}" destId="{FAF4A2C2-B627-4BEF-A37C-EBA372DBB009}" srcOrd="0" destOrd="0" presId="urn:microsoft.com/office/officeart/2018/2/layout/IconCircleList"/>
    <dgm:cxn modelId="{72C1EB43-3989-439D-B4A6-F8F8295E0A2C}" type="presOf" srcId="{1400AC89-F495-49F7-A4B8-5C19BCD1D9FF}" destId="{ACA83D2D-EFEB-471B-9B1F-B10E91169114}" srcOrd="0" destOrd="0" presId="urn:microsoft.com/office/officeart/2018/2/layout/IconCircleList"/>
    <dgm:cxn modelId="{9CD2F467-468D-4B9F-A43F-9996AFCE3F26}" type="presOf" srcId="{106959CC-37E2-43BA-B618-AF276416E76E}" destId="{85CD9B25-F1C8-4737-98C2-3CA21DECFF6A}" srcOrd="0" destOrd="0" presId="urn:microsoft.com/office/officeart/2018/2/layout/IconCircleList"/>
    <dgm:cxn modelId="{1EC31A4A-A838-4DA7-8C35-3E689FBB71C4}" type="presOf" srcId="{D1E4288E-7B6E-4C48-A5B8-F6484572E251}" destId="{3EC5BEBC-BE77-49FB-A76E-A0C1270A450D}" srcOrd="0" destOrd="0" presId="urn:microsoft.com/office/officeart/2018/2/layout/IconCircleList"/>
    <dgm:cxn modelId="{6679976C-B105-4D61-9070-39040AFD4C58}" srcId="{55F10959-EAFD-4533-8AC0-521C4450AFBB}" destId="{FAB4EC35-1D15-4B7D-AB9D-2E53798A3490}" srcOrd="2" destOrd="0" parTransId="{7496696D-85D3-48D9-9285-CBA82C7227FC}" sibTransId="{DFD5027E-AD9D-4905-A36A-A612A041094B}"/>
    <dgm:cxn modelId="{F46B1E6D-4CD9-4A39-A3F9-B755DED93ADC}" type="presOf" srcId="{E04C8FD2-E89E-4213-894D-59B8F2F443E1}" destId="{CE123412-B1DD-4C5B-8AF6-356E2F22B2D6}" srcOrd="0" destOrd="0" presId="urn:microsoft.com/office/officeart/2018/2/layout/IconCircleList"/>
    <dgm:cxn modelId="{3A81204E-3FC0-4CB7-AE9E-5B337132CEB2}" srcId="{55F10959-EAFD-4533-8AC0-521C4450AFBB}" destId="{F3403E6A-1893-4220-8C4D-BC92C6E7A49F}" srcOrd="3" destOrd="0" parTransId="{0BFA8075-3AAA-49FD-9566-5D81CDCB5E6F}" sibTransId="{D5E5C040-C0CB-4880-BD85-8B290021766C}"/>
    <dgm:cxn modelId="{99EFED52-8EAD-4FB1-85A4-8683108AB7C5}" type="presOf" srcId="{DFD5027E-AD9D-4905-A36A-A612A041094B}" destId="{2E7B50B4-A4AF-4188-BB04-A515C6760571}" srcOrd="0" destOrd="0" presId="urn:microsoft.com/office/officeart/2018/2/layout/IconCircleList"/>
    <dgm:cxn modelId="{E264F974-50F9-4F21-9DF8-D56339F5C742}" srcId="{55F10959-EAFD-4533-8AC0-521C4450AFBB}" destId="{D1E4288E-7B6E-4C48-A5B8-F6484572E251}" srcOrd="7" destOrd="0" parTransId="{4B4E38C6-52E3-4818-BF75-434C2EC4C5F6}" sibTransId="{524BA0A2-163C-457F-9B88-C710C4987D24}"/>
    <dgm:cxn modelId="{0AC5CB76-F3C0-477D-A95F-B9814C47903E}" type="presOf" srcId="{961A5C0C-088F-4C34-B386-3A0DDB768E2A}" destId="{13D126C3-ABA2-4BF3-B083-D21ECD1A2CD5}" srcOrd="0" destOrd="0" presId="urn:microsoft.com/office/officeart/2018/2/layout/IconCircleList"/>
    <dgm:cxn modelId="{3E0E8978-CA46-44DE-A6EF-8E37148BB282}" type="presOf" srcId="{55F10959-EAFD-4533-8AC0-521C4450AFBB}" destId="{C2001B31-B814-4215-BDE4-3C67E59A5F2A}" srcOrd="0" destOrd="0" presId="urn:microsoft.com/office/officeart/2018/2/layout/IconCircleList"/>
    <dgm:cxn modelId="{92C9CD9A-5124-43E9-812A-36D3F4DFE0EE}" type="presOf" srcId="{46BC41B3-6424-4C03-B251-FE5E9AFB12A0}" destId="{D86AB37C-53DE-4B9B-B160-6C2E1F53D27C}" srcOrd="0" destOrd="0" presId="urn:microsoft.com/office/officeart/2018/2/layout/IconCircleList"/>
    <dgm:cxn modelId="{7811EE9B-FD02-42E0-A963-B96574DBBEA2}" type="presOf" srcId="{0E3EFC07-4A62-46DF-A85D-DDADE61BC0D8}" destId="{1683EF9D-D4A3-412C-A4FD-4DF539FD0F5F}" srcOrd="0" destOrd="0" presId="urn:microsoft.com/office/officeart/2018/2/layout/IconCircleList"/>
    <dgm:cxn modelId="{46CB2E9D-D6B7-46A7-B053-F37B0051F5D8}" srcId="{55F10959-EAFD-4533-8AC0-521C4450AFBB}" destId="{713298E8-7372-4764-8876-2B7C31C0F885}" srcOrd="6" destOrd="0" parTransId="{8472A76A-5D11-44AE-BCD6-9AB44393A71D}" sibTransId="{A8A7042A-F0A8-44FD-A01F-E47B5E82FF78}"/>
    <dgm:cxn modelId="{469E75B0-740E-4EAD-864F-45E1993F0D38}" srcId="{55F10959-EAFD-4533-8AC0-521C4450AFBB}" destId="{46BC41B3-6424-4C03-B251-FE5E9AFB12A0}" srcOrd="1" destOrd="0" parTransId="{97DDB505-E56D-4017-A49C-5CBC9D50845F}" sibTransId="{0594D761-C1D4-42C5-9D22-CF87CD4B45AD}"/>
    <dgm:cxn modelId="{1C9684B2-3A8B-4984-A6A3-5436F725293F}" type="presOf" srcId="{AF152DB5-5DF1-460D-B329-D5E0E9571A9A}" destId="{C3719009-A9B9-4361-A716-59271C0A83EA}" srcOrd="0" destOrd="0" presId="urn:microsoft.com/office/officeart/2018/2/layout/IconCircleList"/>
    <dgm:cxn modelId="{3C1DBCBA-E440-4A6C-BDE9-3766F16CEC5E}" srcId="{55F10959-EAFD-4533-8AC0-521C4450AFBB}" destId="{AF152DB5-5DF1-460D-B329-D5E0E9571A9A}" srcOrd="0" destOrd="0" parTransId="{2420CF76-6F2B-42FF-AEAD-D51D9B62B659}" sibTransId="{1400AC89-F495-49F7-A4B8-5C19BCD1D9FF}"/>
    <dgm:cxn modelId="{F6E8BFCC-5AB4-451B-A07E-76A19A2AAAFD}" type="presOf" srcId="{A8A7042A-F0A8-44FD-A01F-E47B5E82FF78}" destId="{5CD11C74-A1DD-4489-98BC-DC569596FB25}" srcOrd="0" destOrd="0" presId="urn:microsoft.com/office/officeart/2018/2/layout/IconCircleList"/>
    <dgm:cxn modelId="{2C7079D8-B28E-40FD-B91D-C2972DFFD4C5}" type="presOf" srcId="{0594D761-C1D4-42C5-9D22-CF87CD4B45AD}" destId="{46EC4A09-A74D-46AB-B88B-88417714FBB4}" srcOrd="0" destOrd="0" presId="urn:microsoft.com/office/officeart/2018/2/layout/IconCircleList"/>
    <dgm:cxn modelId="{58E40AF4-C90E-401B-BAA4-83313736C314}" srcId="{55F10959-EAFD-4533-8AC0-521C4450AFBB}" destId="{961A5C0C-088F-4C34-B386-3A0DDB768E2A}" srcOrd="4" destOrd="0" parTransId="{3037B21A-72A2-4224-8AF8-A84A1337B71B}" sibTransId="{E04C8FD2-E89E-4213-894D-59B8F2F443E1}"/>
    <dgm:cxn modelId="{560DBBF8-40BB-4C3D-B09A-D7EA67107F76}" type="presOf" srcId="{FAB4EC35-1D15-4B7D-AB9D-2E53798A3490}" destId="{2328DB17-6A2F-444E-86DF-0EF1CCC077B5}" srcOrd="0" destOrd="0" presId="urn:microsoft.com/office/officeart/2018/2/layout/IconCircleList"/>
    <dgm:cxn modelId="{6D3230FA-E7B2-4EF0-93CC-38D5848BA37D}" type="presOf" srcId="{713298E8-7372-4764-8876-2B7C31C0F885}" destId="{108C976A-C9ED-4E44-8A48-CA9C8AB9537A}" srcOrd="0" destOrd="0" presId="urn:microsoft.com/office/officeart/2018/2/layout/IconCircleList"/>
    <dgm:cxn modelId="{6FD5FCC0-BE10-43A5-922F-15EA723EB277}" type="presParOf" srcId="{C2001B31-B814-4215-BDE4-3C67E59A5F2A}" destId="{EE950DA5-C3AD-4D21-BEC9-4143C39DDB19}" srcOrd="0" destOrd="0" presId="urn:microsoft.com/office/officeart/2018/2/layout/IconCircleList"/>
    <dgm:cxn modelId="{AD295BC2-2E17-4535-947D-1EBB91583971}" type="presParOf" srcId="{EE950DA5-C3AD-4D21-BEC9-4143C39DDB19}" destId="{FA4D09FF-069A-471C-A2C1-A7222E70B6F3}" srcOrd="0" destOrd="0" presId="urn:microsoft.com/office/officeart/2018/2/layout/IconCircleList"/>
    <dgm:cxn modelId="{A3CC0FFA-C937-49F8-910F-D1F37185A7E4}" type="presParOf" srcId="{FA4D09FF-069A-471C-A2C1-A7222E70B6F3}" destId="{215280DF-F25F-4BEC-8145-0ABD2FB4CAAC}" srcOrd="0" destOrd="0" presId="urn:microsoft.com/office/officeart/2018/2/layout/IconCircleList"/>
    <dgm:cxn modelId="{C4A2734A-7369-40D9-8EF8-F49E0DA0A89D}" type="presParOf" srcId="{FA4D09FF-069A-471C-A2C1-A7222E70B6F3}" destId="{9F145792-111E-4C46-BBB5-8C392C57695C}" srcOrd="1" destOrd="0" presId="urn:microsoft.com/office/officeart/2018/2/layout/IconCircleList"/>
    <dgm:cxn modelId="{B4A0E4C6-73F6-4663-9335-1ABC59A6A4FF}" type="presParOf" srcId="{FA4D09FF-069A-471C-A2C1-A7222E70B6F3}" destId="{54726981-004A-4C13-B584-A05FB460F996}" srcOrd="2" destOrd="0" presId="urn:microsoft.com/office/officeart/2018/2/layout/IconCircleList"/>
    <dgm:cxn modelId="{B78F8A2D-3F96-4D58-96EC-B61166D52B9C}" type="presParOf" srcId="{FA4D09FF-069A-471C-A2C1-A7222E70B6F3}" destId="{C3719009-A9B9-4361-A716-59271C0A83EA}" srcOrd="3" destOrd="0" presId="urn:microsoft.com/office/officeart/2018/2/layout/IconCircleList"/>
    <dgm:cxn modelId="{BC4E1F0C-9590-49FC-834D-32DCA46F4F68}" type="presParOf" srcId="{EE950DA5-C3AD-4D21-BEC9-4143C39DDB19}" destId="{ACA83D2D-EFEB-471B-9B1F-B10E91169114}" srcOrd="1" destOrd="0" presId="urn:microsoft.com/office/officeart/2018/2/layout/IconCircleList"/>
    <dgm:cxn modelId="{6F6C67EA-207C-4003-8BCA-56127164EFA9}" type="presParOf" srcId="{EE950DA5-C3AD-4D21-BEC9-4143C39DDB19}" destId="{C42BD7B8-A2C1-4260-8019-EA0209D7CCC3}" srcOrd="2" destOrd="0" presId="urn:microsoft.com/office/officeart/2018/2/layout/IconCircleList"/>
    <dgm:cxn modelId="{7835D1F6-E358-41AA-B3FC-8A201EB8563A}" type="presParOf" srcId="{C42BD7B8-A2C1-4260-8019-EA0209D7CCC3}" destId="{1EEED0C6-4C9A-4339-B91E-D9252FD1DD33}" srcOrd="0" destOrd="0" presId="urn:microsoft.com/office/officeart/2018/2/layout/IconCircleList"/>
    <dgm:cxn modelId="{2D7E8227-77F1-4CFF-BFD4-5C3C5529AA86}" type="presParOf" srcId="{C42BD7B8-A2C1-4260-8019-EA0209D7CCC3}" destId="{1428C47E-11BE-4AD3-851E-8DC6289E6DFB}" srcOrd="1" destOrd="0" presId="urn:microsoft.com/office/officeart/2018/2/layout/IconCircleList"/>
    <dgm:cxn modelId="{C7596CD4-32F5-4BAF-B22D-7665902F3CAA}" type="presParOf" srcId="{C42BD7B8-A2C1-4260-8019-EA0209D7CCC3}" destId="{054BA957-4619-4B6F-98A2-A9633B591AF5}" srcOrd="2" destOrd="0" presId="urn:microsoft.com/office/officeart/2018/2/layout/IconCircleList"/>
    <dgm:cxn modelId="{BBE880B1-9221-4C63-94C1-8A2D46BD2BAE}" type="presParOf" srcId="{C42BD7B8-A2C1-4260-8019-EA0209D7CCC3}" destId="{D86AB37C-53DE-4B9B-B160-6C2E1F53D27C}" srcOrd="3" destOrd="0" presId="urn:microsoft.com/office/officeart/2018/2/layout/IconCircleList"/>
    <dgm:cxn modelId="{1BD22EA8-DB8E-4068-B768-7C9417083C74}" type="presParOf" srcId="{EE950DA5-C3AD-4D21-BEC9-4143C39DDB19}" destId="{46EC4A09-A74D-46AB-B88B-88417714FBB4}" srcOrd="3" destOrd="0" presId="urn:microsoft.com/office/officeart/2018/2/layout/IconCircleList"/>
    <dgm:cxn modelId="{5F5A90F7-9C33-42B2-B088-6DC755A2E118}" type="presParOf" srcId="{EE950DA5-C3AD-4D21-BEC9-4143C39DDB19}" destId="{4EA7D4F2-F78D-4388-A4EF-D61FA43E08C8}" srcOrd="4" destOrd="0" presId="urn:microsoft.com/office/officeart/2018/2/layout/IconCircleList"/>
    <dgm:cxn modelId="{5C2A413E-8707-4D56-A7F8-A6B1D6F37D63}" type="presParOf" srcId="{4EA7D4F2-F78D-4388-A4EF-D61FA43E08C8}" destId="{C3735872-0B23-46F1-9D12-738E8D759017}" srcOrd="0" destOrd="0" presId="urn:microsoft.com/office/officeart/2018/2/layout/IconCircleList"/>
    <dgm:cxn modelId="{608943F9-4411-4B45-8D93-7B98DC288584}" type="presParOf" srcId="{4EA7D4F2-F78D-4388-A4EF-D61FA43E08C8}" destId="{E97C04BF-2761-427E-9FBB-F31CF2FAD5E9}" srcOrd="1" destOrd="0" presId="urn:microsoft.com/office/officeart/2018/2/layout/IconCircleList"/>
    <dgm:cxn modelId="{577EB6CB-995E-4096-9C36-A3A46745F8AA}" type="presParOf" srcId="{4EA7D4F2-F78D-4388-A4EF-D61FA43E08C8}" destId="{1CE46FDE-84A1-47EB-ACD2-8D36090502F3}" srcOrd="2" destOrd="0" presId="urn:microsoft.com/office/officeart/2018/2/layout/IconCircleList"/>
    <dgm:cxn modelId="{06B3A062-7CBF-4384-B0FD-473D76D6AA45}" type="presParOf" srcId="{4EA7D4F2-F78D-4388-A4EF-D61FA43E08C8}" destId="{2328DB17-6A2F-444E-86DF-0EF1CCC077B5}" srcOrd="3" destOrd="0" presId="urn:microsoft.com/office/officeart/2018/2/layout/IconCircleList"/>
    <dgm:cxn modelId="{92548C05-4156-4D4A-A405-B730875903E2}" type="presParOf" srcId="{EE950DA5-C3AD-4D21-BEC9-4143C39DDB19}" destId="{2E7B50B4-A4AF-4188-BB04-A515C6760571}" srcOrd="5" destOrd="0" presId="urn:microsoft.com/office/officeart/2018/2/layout/IconCircleList"/>
    <dgm:cxn modelId="{ECE75EEA-5F50-4CD2-8DB5-63992E8911C8}" type="presParOf" srcId="{EE950DA5-C3AD-4D21-BEC9-4143C39DDB19}" destId="{0C475EF4-8476-46DD-B696-370AA3336DE4}" srcOrd="6" destOrd="0" presId="urn:microsoft.com/office/officeart/2018/2/layout/IconCircleList"/>
    <dgm:cxn modelId="{D243C1DA-0F13-41AA-BFD1-A7D92686D618}" type="presParOf" srcId="{0C475EF4-8476-46DD-B696-370AA3336DE4}" destId="{9241B7B3-2E99-449F-BEB2-62D59005186F}" srcOrd="0" destOrd="0" presId="urn:microsoft.com/office/officeart/2018/2/layout/IconCircleList"/>
    <dgm:cxn modelId="{6F01A47F-E65C-444F-9EA3-209E33D3EE74}" type="presParOf" srcId="{0C475EF4-8476-46DD-B696-370AA3336DE4}" destId="{BD688F5A-5D0C-4C98-8848-2DE45725E460}" srcOrd="1" destOrd="0" presId="urn:microsoft.com/office/officeart/2018/2/layout/IconCircleList"/>
    <dgm:cxn modelId="{1BB441F1-C883-4597-BEF8-FC697F6FDA9F}" type="presParOf" srcId="{0C475EF4-8476-46DD-B696-370AA3336DE4}" destId="{D1537974-EFA1-4D0F-B442-A476976EADA5}" srcOrd="2" destOrd="0" presId="urn:microsoft.com/office/officeart/2018/2/layout/IconCircleList"/>
    <dgm:cxn modelId="{F1EA5A03-F4F5-4AAE-962A-51A04CF39CD8}" type="presParOf" srcId="{0C475EF4-8476-46DD-B696-370AA3336DE4}" destId="{FAF4A2C2-B627-4BEF-A37C-EBA372DBB009}" srcOrd="3" destOrd="0" presId="urn:microsoft.com/office/officeart/2018/2/layout/IconCircleList"/>
    <dgm:cxn modelId="{4AF29123-FD37-4830-9C38-115B879D6093}" type="presParOf" srcId="{EE950DA5-C3AD-4D21-BEC9-4143C39DDB19}" destId="{C180823A-B629-4F79-B624-4773C4E0EA88}" srcOrd="7" destOrd="0" presId="urn:microsoft.com/office/officeart/2018/2/layout/IconCircleList"/>
    <dgm:cxn modelId="{74DC5EC6-A774-4600-88D2-A396DF7C1AE7}" type="presParOf" srcId="{EE950DA5-C3AD-4D21-BEC9-4143C39DDB19}" destId="{A5033D89-24D8-4DE3-90FF-D2C800E55C98}" srcOrd="8" destOrd="0" presId="urn:microsoft.com/office/officeart/2018/2/layout/IconCircleList"/>
    <dgm:cxn modelId="{2B86F234-3EA6-4D1F-A1CF-21540079BD2A}" type="presParOf" srcId="{A5033D89-24D8-4DE3-90FF-D2C800E55C98}" destId="{B39A129A-86F9-4880-B6B3-8E9F6C290945}" srcOrd="0" destOrd="0" presId="urn:microsoft.com/office/officeart/2018/2/layout/IconCircleList"/>
    <dgm:cxn modelId="{999340CE-00AD-408D-85FE-81509C3C1835}" type="presParOf" srcId="{A5033D89-24D8-4DE3-90FF-D2C800E55C98}" destId="{C31F0361-B7FE-432F-AB78-A7EF3F38EE59}" srcOrd="1" destOrd="0" presId="urn:microsoft.com/office/officeart/2018/2/layout/IconCircleList"/>
    <dgm:cxn modelId="{773E6327-E31A-469A-AE71-65F241A97D55}" type="presParOf" srcId="{A5033D89-24D8-4DE3-90FF-D2C800E55C98}" destId="{0723B918-DCB7-4CAE-8339-0A07981D8582}" srcOrd="2" destOrd="0" presId="urn:microsoft.com/office/officeart/2018/2/layout/IconCircleList"/>
    <dgm:cxn modelId="{6E83BF7B-B042-48D7-9C4D-B39ADBB572E1}" type="presParOf" srcId="{A5033D89-24D8-4DE3-90FF-D2C800E55C98}" destId="{13D126C3-ABA2-4BF3-B083-D21ECD1A2CD5}" srcOrd="3" destOrd="0" presId="urn:microsoft.com/office/officeart/2018/2/layout/IconCircleList"/>
    <dgm:cxn modelId="{590A6B9B-18C6-4B23-A5DB-8404BBE21ED7}" type="presParOf" srcId="{EE950DA5-C3AD-4D21-BEC9-4143C39DDB19}" destId="{CE123412-B1DD-4C5B-8AF6-356E2F22B2D6}" srcOrd="9" destOrd="0" presId="urn:microsoft.com/office/officeart/2018/2/layout/IconCircleList"/>
    <dgm:cxn modelId="{866D2FCB-4E6F-4904-AFA5-9F2D3D484DF5}" type="presParOf" srcId="{EE950DA5-C3AD-4D21-BEC9-4143C39DDB19}" destId="{B69E2907-621B-46E7-94BC-215FF383B706}" srcOrd="10" destOrd="0" presId="urn:microsoft.com/office/officeart/2018/2/layout/IconCircleList"/>
    <dgm:cxn modelId="{D164B3DF-18C0-46BE-B77F-9781656E21A8}" type="presParOf" srcId="{B69E2907-621B-46E7-94BC-215FF383B706}" destId="{198D5373-10F0-4973-A463-2C629C8BD601}" srcOrd="0" destOrd="0" presId="urn:microsoft.com/office/officeart/2018/2/layout/IconCircleList"/>
    <dgm:cxn modelId="{73BC7AD6-C310-4B51-83B7-44B5470F7F81}" type="presParOf" srcId="{B69E2907-621B-46E7-94BC-215FF383B706}" destId="{390F513A-C83F-44EF-AB4F-DEEAF614E0E0}" srcOrd="1" destOrd="0" presId="urn:microsoft.com/office/officeart/2018/2/layout/IconCircleList"/>
    <dgm:cxn modelId="{518C353C-54F3-4CB0-8B06-8890B636BDD5}" type="presParOf" srcId="{B69E2907-621B-46E7-94BC-215FF383B706}" destId="{F7DB085B-B5D9-4EFF-AFA6-C01A3A17A3F2}" srcOrd="2" destOrd="0" presId="urn:microsoft.com/office/officeart/2018/2/layout/IconCircleList"/>
    <dgm:cxn modelId="{52C82BB3-D3CF-472F-9924-84EB9FC2B908}" type="presParOf" srcId="{B69E2907-621B-46E7-94BC-215FF383B706}" destId="{1683EF9D-D4A3-412C-A4FD-4DF539FD0F5F}" srcOrd="3" destOrd="0" presId="urn:microsoft.com/office/officeart/2018/2/layout/IconCircleList"/>
    <dgm:cxn modelId="{6370A34A-672B-4717-B8B6-1F1BC3B36211}" type="presParOf" srcId="{EE950DA5-C3AD-4D21-BEC9-4143C39DDB19}" destId="{85CD9B25-F1C8-4737-98C2-3CA21DECFF6A}" srcOrd="11" destOrd="0" presId="urn:microsoft.com/office/officeart/2018/2/layout/IconCircleList"/>
    <dgm:cxn modelId="{46BDE236-772D-4929-9EC1-7C7E13F9231D}" type="presParOf" srcId="{EE950DA5-C3AD-4D21-BEC9-4143C39DDB19}" destId="{5D315041-B2E2-4E05-91F4-84FFE2C7898B}" srcOrd="12" destOrd="0" presId="urn:microsoft.com/office/officeart/2018/2/layout/IconCircleList"/>
    <dgm:cxn modelId="{51C4850E-5B99-49EA-B2E1-BD5E37436BB9}" type="presParOf" srcId="{5D315041-B2E2-4E05-91F4-84FFE2C7898B}" destId="{8204CE9D-C196-450B-8807-EB33B18E1354}" srcOrd="0" destOrd="0" presId="urn:microsoft.com/office/officeart/2018/2/layout/IconCircleList"/>
    <dgm:cxn modelId="{D88913FB-78C6-4360-A73B-5F21385D9569}" type="presParOf" srcId="{5D315041-B2E2-4E05-91F4-84FFE2C7898B}" destId="{905D5745-DDC4-43C8-9A0B-96921F3E0855}" srcOrd="1" destOrd="0" presId="urn:microsoft.com/office/officeart/2018/2/layout/IconCircleList"/>
    <dgm:cxn modelId="{7FA9D24A-2EA2-46DA-8BA3-DDC2263FB709}" type="presParOf" srcId="{5D315041-B2E2-4E05-91F4-84FFE2C7898B}" destId="{3A0A0A0D-8A7B-41FF-A093-01E4BAF1CC12}" srcOrd="2" destOrd="0" presId="urn:microsoft.com/office/officeart/2018/2/layout/IconCircleList"/>
    <dgm:cxn modelId="{FC1DEF7C-56EB-476F-9C66-F0E40477BD89}" type="presParOf" srcId="{5D315041-B2E2-4E05-91F4-84FFE2C7898B}" destId="{108C976A-C9ED-4E44-8A48-CA9C8AB9537A}" srcOrd="3" destOrd="0" presId="urn:microsoft.com/office/officeart/2018/2/layout/IconCircleList"/>
    <dgm:cxn modelId="{EDFE3BE5-5CF7-45AF-AA56-865D5272E30D}" type="presParOf" srcId="{EE950DA5-C3AD-4D21-BEC9-4143C39DDB19}" destId="{5CD11C74-A1DD-4489-98BC-DC569596FB25}" srcOrd="13" destOrd="0" presId="urn:microsoft.com/office/officeart/2018/2/layout/IconCircleList"/>
    <dgm:cxn modelId="{F01BEED3-42CE-4868-89E6-7D6D7877736A}" type="presParOf" srcId="{EE950DA5-C3AD-4D21-BEC9-4143C39DDB19}" destId="{7B5C261A-D4EA-4531-B7A5-D4618BA5FB40}" srcOrd="14" destOrd="0" presId="urn:microsoft.com/office/officeart/2018/2/layout/IconCircleList"/>
    <dgm:cxn modelId="{63CBE4CC-7F50-4301-990A-466F52F0D19E}" type="presParOf" srcId="{7B5C261A-D4EA-4531-B7A5-D4618BA5FB40}" destId="{0DD4A49A-2909-42C5-9846-C2A2217D2125}" srcOrd="0" destOrd="0" presId="urn:microsoft.com/office/officeart/2018/2/layout/IconCircleList"/>
    <dgm:cxn modelId="{4F5E316B-9C13-4F7C-A2B6-514DB11205AF}" type="presParOf" srcId="{7B5C261A-D4EA-4531-B7A5-D4618BA5FB40}" destId="{AEE73BCB-4E59-44C9-AEA1-4B6A86FE4689}" srcOrd="1" destOrd="0" presId="urn:microsoft.com/office/officeart/2018/2/layout/IconCircleList"/>
    <dgm:cxn modelId="{25D6E979-BC27-44A8-A003-B71FFB9768E7}" type="presParOf" srcId="{7B5C261A-D4EA-4531-B7A5-D4618BA5FB40}" destId="{711A21BA-6EE5-4697-9EA5-515A920410CE}" srcOrd="2" destOrd="0" presId="urn:microsoft.com/office/officeart/2018/2/layout/IconCircleList"/>
    <dgm:cxn modelId="{88C2B48C-8820-4A01-A416-705D7E00DDE8}" type="presParOf" srcId="{7B5C261A-D4EA-4531-B7A5-D4618BA5FB40}" destId="{3EC5BEBC-BE77-49FB-A76E-A0C1270A450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280DF-F25F-4BEC-8145-0ABD2FB4CAAC}">
      <dsp:nvSpPr>
        <dsp:cNvPr id="0" name=""/>
        <dsp:cNvSpPr/>
      </dsp:nvSpPr>
      <dsp:spPr>
        <a:xfrm>
          <a:off x="588894" y="124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45792-111E-4C46-BBB5-8C392C57695C}">
      <dsp:nvSpPr>
        <dsp:cNvPr id="0" name=""/>
        <dsp:cNvSpPr/>
      </dsp:nvSpPr>
      <dsp:spPr>
        <a:xfrm>
          <a:off x="715406" y="127753"/>
          <a:ext cx="349413" cy="34941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3719009-A9B9-4361-A716-59271C0A83EA}">
      <dsp:nvSpPr>
        <dsp:cNvPr id="0" name=""/>
        <dsp:cNvSpPr/>
      </dsp:nvSpPr>
      <dsp:spPr>
        <a:xfrm>
          <a:off x="1320425" y="124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Centralización: Se integra en una sola plataforma la recepción y gestión de todas.</a:t>
          </a:r>
          <a:endParaRPr lang="en-US" sz="1100" kern="1200"/>
        </a:p>
      </dsp:txBody>
      <dsp:txXfrm>
        <a:off x="1320425" y="1241"/>
        <a:ext cx="1420031" cy="602437"/>
      </dsp:txXfrm>
    </dsp:sp>
    <dsp:sp modelId="{1EEED0C6-4C9A-4339-B91E-D9252FD1DD33}">
      <dsp:nvSpPr>
        <dsp:cNvPr id="0" name=""/>
        <dsp:cNvSpPr/>
      </dsp:nvSpPr>
      <dsp:spPr>
        <a:xfrm>
          <a:off x="2987886" y="124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28C47E-11BE-4AD3-851E-8DC6289E6DFB}">
      <dsp:nvSpPr>
        <dsp:cNvPr id="0" name=""/>
        <dsp:cNvSpPr/>
      </dsp:nvSpPr>
      <dsp:spPr>
        <a:xfrm>
          <a:off x="3114398" y="127753"/>
          <a:ext cx="349413" cy="34941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86AB37C-53DE-4B9B-B160-6C2E1F53D27C}">
      <dsp:nvSpPr>
        <dsp:cNvPr id="0" name=""/>
        <dsp:cNvSpPr/>
      </dsp:nvSpPr>
      <dsp:spPr>
        <a:xfrm>
          <a:off x="3719418" y="124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Coordinación: Se establece una comunicación y colaboración efectiva entre las entidades</a:t>
          </a:r>
          <a:endParaRPr lang="en-US" sz="1100" kern="1200"/>
        </a:p>
      </dsp:txBody>
      <dsp:txXfrm>
        <a:off x="3719418" y="1241"/>
        <a:ext cx="1420031" cy="602437"/>
      </dsp:txXfrm>
    </dsp:sp>
    <dsp:sp modelId="{C3735872-0B23-46F1-9D12-738E8D759017}">
      <dsp:nvSpPr>
        <dsp:cNvPr id="0" name=""/>
        <dsp:cNvSpPr/>
      </dsp:nvSpPr>
      <dsp:spPr>
        <a:xfrm>
          <a:off x="588894" y="143393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7C04BF-2761-427E-9FBB-F31CF2FAD5E9}">
      <dsp:nvSpPr>
        <dsp:cNvPr id="0" name=""/>
        <dsp:cNvSpPr/>
      </dsp:nvSpPr>
      <dsp:spPr>
        <a:xfrm>
          <a:off x="715406" y="1560443"/>
          <a:ext cx="349413" cy="34941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28DB17-6A2F-444E-86DF-0EF1CCC077B5}">
      <dsp:nvSpPr>
        <dsp:cNvPr id="0" name=""/>
        <dsp:cNvSpPr/>
      </dsp:nvSpPr>
      <dsp:spPr>
        <a:xfrm>
          <a:off x="1320425" y="143393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Estandarización: Se unifican los formatos, requisitos y plazos para los diferentes trámites</a:t>
          </a:r>
          <a:endParaRPr lang="en-US" sz="1100" kern="1200"/>
        </a:p>
      </dsp:txBody>
      <dsp:txXfrm>
        <a:off x="1320425" y="1433931"/>
        <a:ext cx="1420031" cy="602437"/>
      </dsp:txXfrm>
    </dsp:sp>
    <dsp:sp modelId="{9241B7B3-2E99-449F-BEB2-62D59005186F}">
      <dsp:nvSpPr>
        <dsp:cNvPr id="0" name=""/>
        <dsp:cNvSpPr/>
      </dsp:nvSpPr>
      <dsp:spPr>
        <a:xfrm>
          <a:off x="2987886" y="143393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688F5A-5D0C-4C98-8848-2DE45725E460}">
      <dsp:nvSpPr>
        <dsp:cNvPr id="0" name=""/>
        <dsp:cNvSpPr/>
      </dsp:nvSpPr>
      <dsp:spPr>
        <a:xfrm>
          <a:off x="3114398" y="1560443"/>
          <a:ext cx="349413" cy="34941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AF4A2C2-B627-4BEF-A37C-EBA372DBB009}">
      <dsp:nvSpPr>
        <dsp:cNvPr id="0" name=""/>
        <dsp:cNvSpPr/>
      </dsp:nvSpPr>
      <dsp:spPr>
        <a:xfrm>
          <a:off x="3719418" y="143393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Transparencia: Se implementan sistemas de seguimiento en línea y se publicanlos criterios de evaluación</a:t>
          </a:r>
          <a:endParaRPr lang="en-US" sz="1100" kern="1200"/>
        </a:p>
      </dsp:txBody>
      <dsp:txXfrm>
        <a:off x="3719418" y="1433931"/>
        <a:ext cx="1420031" cy="602437"/>
      </dsp:txXfrm>
    </dsp:sp>
    <dsp:sp modelId="{B39A129A-86F9-4880-B6B3-8E9F6C290945}">
      <dsp:nvSpPr>
        <dsp:cNvPr id="0" name=""/>
        <dsp:cNvSpPr/>
      </dsp:nvSpPr>
      <dsp:spPr>
        <a:xfrm>
          <a:off x="588894" y="286662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1F0361-B7FE-432F-AB78-A7EF3F38EE59}">
      <dsp:nvSpPr>
        <dsp:cNvPr id="0" name=""/>
        <dsp:cNvSpPr/>
      </dsp:nvSpPr>
      <dsp:spPr>
        <a:xfrm>
          <a:off x="715406" y="2993133"/>
          <a:ext cx="349413" cy="34941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3D126C3-ABA2-4BF3-B083-D21ECD1A2CD5}">
      <dsp:nvSpPr>
        <dsp:cNvPr id="0" name=""/>
        <dsp:cNvSpPr/>
      </dsp:nvSpPr>
      <dsp:spPr>
        <a:xfrm>
          <a:off x="1320425" y="286662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Digitalización: Se utilizan tecnologías de la información para automatizar los procesos</a:t>
          </a:r>
          <a:endParaRPr lang="en-US" sz="1100" kern="1200"/>
        </a:p>
      </dsp:txBody>
      <dsp:txXfrm>
        <a:off x="1320425" y="2866621"/>
        <a:ext cx="1420031" cy="602437"/>
      </dsp:txXfrm>
    </dsp:sp>
    <dsp:sp modelId="{198D5373-10F0-4973-A463-2C629C8BD601}">
      <dsp:nvSpPr>
        <dsp:cNvPr id="0" name=""/>
        <dsp:cNvSpPr/>
      </dsp:nvSpPr>
      <dsp:spPr>
        <a:xfrm>
          <a:off x="2987886" y="286662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0F513A-C83F-44EF-AB4F-DEEAF614E0E0}">
      <dsp:nvSpPr>
        <dsp:cNvPr id="0" name=""/>
        <dsp:cNvSpPr/>
      </dsp:nvSpPr>
      <dsp:spPr>
        <a:xfrm>
          <a:off x="3114398" y="2993133"/>
          <a:ext cx="349413" cy="34941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683EF9D-D4A3-412C-A4FD-4DF539FD0F5F}">
      <dsp:nvSpPr>
        <dsp:cNvPr id="0" name=""/>
        <dsp:cNvSpPr/>
      </dsp:nvSpPr>
      <dsp:spPr>
        <a:xfrm>
          <a:off x="3719418" y="286662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Reducción de Costos: La agilización de los procesos y la eliminación de la duplicidad de requisitos disminuirían los costos operativos de las empresas</a:t>
          </a:r>
          <a:endParaRPr lang="en-US" sz="1100" kern="1200"/>
        </a:p>
      </dsp:txBody>
      <dsp:txXfrm>
        <a:off x="3719418" y="2866621"/>
        <a:ext cx="1420031" cy="602437"/>
      </dsp:txXfrm>
    </dsp:sp>
    <dsp:sp modelId="{8204CE9D-C196-450B-8807-EB33B18E1354}">
      <dsp:nvSpPr>
        <dsp:cNvPr id="0" name=""/>
        <dsp:cNvSpPr/>
      </dsp:nvSpPr>
      <dsp:spPr>
        <a:xfrm>
          <a:off x="588894" y="429931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D5745-DDC4-43C8-9A0B-96921F3E0855}">
      <dsp:nvSpPr>
        <dsp:cNvPr id="0" name=""/>
        <dsp:cNvSpPr/>
      </dsp:nvSpPr>
      <dsp:spPr>
        <a:xfrm>
          <a:off x="715406" y="4425822"/>
          <a:ext cx="349413" cy="34941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08C976A-C9ED-4E44-8A48-CA9C8AB9537A}">
      <dsp:nvSpPr>
        <dsp:cNvPr id="0" name=""/>
        <dsp:cNvSpPr/>
      </dsp:nvSpPr>
      <dsp:spPr>
        <a:xfrm>
          <a:off x="1320425" y="429931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Aumento de la Eficiencia: La coordinación entre las agencias gubernamentales y la automatización de los procesos agilizarían la ejecución de proyectos energéticos.</a:t>
          </a:r>
          <a:endParaRPr lang="en-US" sz="1100" kern="1200"/>
        </a:p>
      </dsp:txBody>
      <dsp:txXfrm>
        <a:off x="1320425" y="4299311"/>
        <a:ext cx="1420031" cy="602437"/>
      </dsp:txXfrm>
    </dsp:sp>
    <dsp:sp modelId="{0DD4A49A-2909-42C5-9846-C2A2217D2125}">
      <dsp:nvSpPr>
        <dsp:cNvPr id="0" name=""/>
        <dsp:cNvSpPr/>
      </dsp:nvSpPr>
      <dsp:spPr>
        <a:xfrm>
          <a:off x="2987886" y="4299311"/>
          <a:ext cx="602437" cy="602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E73BCB-4E59-44C9-AEA1-4B6A86FE4689}">
      <dsp:nvSpPr>
        <dsp:cNvPr id="0" name=""/>
        <dsp:cNvSpPr/>
      </dsp:nvSpPr>
      <dsp:spPr>
        <a:xfrm>
          <a:off x="3114398" y="4425822"/>
          <a:ext cx="349413" cy="349413"/>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EC5BEBC-BE77-49FB-A76E-A0C1270A450D}">
      <dsp:nvSpPr>
        <dsp:cNvPr id="0" name=""/>
        <dsp:cNvSpPr/>
      </dsp:nvSpPr>
      <dsp:spPr>
        <a:xfrm>
          <a:off x="3719418" y="4299311"/>
          <a:ext cx="1420031" cy="60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s-MX" sz="1100" kern="1200"/>
            <a:t>Mejora de la Competitividad: El sector energético mexicano se volvería másatractivo para la inversión</a:t>
          </a:r>
          <a:endParaRPr lang="en-US" sz="1100" kern="1200"/>
        </a:p>
      </dsp:txBody>
      <dsp:txXfrm>
        <a:off x="3719418" y="4299311"/>
        <a:ext cx="1420031" cy="60243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094C6-3E48-4B58-96C6-2E74B7050541}" type="datetimeFigureOut">
              <a:rPr lang="es-MX" smtClean="0"/>
              <a:t>12/06/2025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6D4F21-CC1F-4E23-B2FD-6EAB65AE47AE}" type="slidenum">
              <a:rPr lang="es-MX" smtClean="0"/>
              <a:t>‹Nº›</a:t>
            </a:fld>
            <a:endParaRPr lang="es-MX"/>
          </a:p>
        </p:txBody>
      </p:sp>
    </p:spTree>
    <p:extLst>
      <p:ext uri="{BB962C8B-B14F-4D97-AF65-F5344CB8AC3E}">
        <p14:creationId xmlns:p14="http://schemas.microsoft.com/office/powerpoint/2010/main" val="2881324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atisoft.com.mx/volutrak/" TargetMode="External"/><Relationship Id="rId3" Type="http://schemas.openxmlformats.org/officeDocument/2006/relationships/hyperlink" Target="https://www.help-ai.mx/blog/sector-energetico-mexicano-lo-que-debes-saber-sobre-los-controles-volumetricos-en-mexico-2025" TargetMode="External"/><Relationship Id="rId7" Type="http://schemas.openxmlformats.org/officeDocument/2006/relationships/hyperlink" Target="https://controlvolumetrico360.com/"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kpmg.com/mx/es/home/tendencias/2022/05/consideraciones-reportes-control-volumetricos.html" TargetMode="External"/><Relationship Id="rId5" Type="http://schemas.openxmlformats.org/officeDocument/2006/relationships/hyperlink" Target="https://volumetrics.com.mx/" TargetMode="External"/><Relationship Id="rId4" Type="http://schemas.openxmlformats.org/officeDocument/2006/relationships/hyperlink" Target="https://www.grupocibernos.com/blog/inteligencia-artificial-cumplimiento-normativo"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88F00-8161-9495-F117-52D91D92E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2562E4-1071-F3FE-82FC-1F4AD8D42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80069-A748-8D34-6BA3-6F3CC42640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CE987A-78D1-791B-0217-FDB8EBA60DC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5107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D87F95-D2F6-4D3B-B38B-495C9C9EA842}"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662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AI Across Major Cloud Providers</a:t>
            </a:r>
          </a:p>
          <a:p>
            <a:pPr>
              <a:buNone/>
            </a:pPr>
            <a:r>
              <a:rPr lang="en-US" dirty="0"/>
              <a:t>Artificial Intelligence (AI) refers to computer systems designed to perform tasks that typically require human intelligence. These include learning from data, reasoning through problems, understanding language, recognizing patterns, and making decisions.</a:t>
            </a:r>
          </a:p>
          <a:p>
            <a:pPr>
              <a:buNone/>
            </a:pPr>
            <a:r>
              <a:rPr lang="en-US" dirty="0"/>
              <a:t>Here's how the major cloud providers define AI:</a:t>
            </a:r>
          </a:p>
          <a:p>
            <a:pPr>
              <a:buFont typeface="Arial" panose="020B0604020202020204" pitchFamily="34" charset="0"/>
              <a:buChar char="•"/>
            </a:pPr>
            <a:r>
              <a:rPr lang="en-US" b="1" dirty="0"/>
              <a:t>AWS</a:t>
            </a:r>
            <a:r>
              <a:rPr lang="en-US" dirty="0"/>
              <a:t>: AI is the field of computer science dedicated to solving cognitive problems commonly associated with human intelligence, such as learning, problem-solving, and pattern recognition.</a:t>
            </a:r>
          </a:p>
          <a:p>
            <a:pPr>
              <a:buFont typeface="Arial" panose="020B0604020202020204" pitchFamily="34" charset="0"/>
              <a:buChar char="•"/>
            </a:pPr>
            <a:r>
              <a:rPr lang="en-US" b="1" dirty="0"/>
              <a:t>Microsoft</a:t>
            </a:r>
            <a:r>
              <a:rPr lang="en-US" dirty="0"/>
              <a:t>: AI is the capability of a computer system to mimic human cognitive functions such as learning and problem-solving through technologies like machine learning, computer vision, and natural language processing.</a:t>
            </a:r>
          </a:p>
          <a:p>
            <a:pPr>
              <a:buFont typeface="Arial" panose="020B0604020202020204" pitchFamily="34" charset="0"/>
              <a:buChar char="•"/>
            </a:pPr>
            <a:r>
              <a:rPr lang="en-US" b="1" dirty="0"/>
              <a:t>IBM</a:t>
            </a:r>
            <a:r>
              <a:rPr lang="en-US" dirty="0"/>
              <a:t>: AI leverages computers and machines to mimic the problem-solving and decision-making capabilities of the human mind.</a:t>
            </a:r>
          </a:p>
          <a:p>
            <a:pPr>
              <a:buFont typeface="Arial" panose="020B0604020202020204" pitchFamily="34" charset="0"/>
              <a:buChar char="•"/>
            </a:pPr>
            <a:r>
              <a:rPr lang="en-US" b="1" dirty="0"/>
              <a:t>Google</a:t>
            </a:r>
            <a:r>
              <a:rPr lang="en-US" dirty="0"/>
              <a:t>: AI is a set of technologies that enable computers to perform a variety of advanced functions, including the ability to see, understand and translate language, analyze data, make recommendations, and more.</a:t>
            </a:r>
          </a:p>
          <a:p>
            <a:r>
              <a:rPr lang="en-US" dirty="0"/>
              <a:t>While their definitions vary slightly in emphasis, they all focus on creating systems that can learn, reason, and solve problems in ways that traditionally required human intelligence.</a:t>
            </a:r>
          </a:p>
          <a:p>
            <a:endParaRPr lang="es-MX"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D87F95-D2F6-4D3B-B38B-495C9C9EA842}"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4808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Smart Fueling Systems - Implement AI-powered systems that recognize vehicles upon arrival, automatically process payments, and dispense fuel without requiring customers to leave their cars. This could include license plate recognition technology and mobile app integration for a truly contactless experience.</a:t>
            </a:r>
          </a:p>
          <a:p>
            <a:r>
              <a:rPr lang="en-US" dirty="0"/>
              <a:t>2. Sustainable Energy Hubs - Transform gas stations into multi-energy hubs offering traditional fuels alongside electric vehicle charging, hydrogen refueling, and even small-scale renewable energy generation (solar panels on canopies). This creates a transition model that remains relevant as the automotive industry evolves.</a:t>
            </a:r>
          </a:p>
          <a:p>
            <a:r>
              <a:rPr lang="en-US" dirty="0"/>
              <a:t>3. Convenience Store 2.0 - Reimagine the convenience store with automated checkout, personalized digital displays showing targeted promotions based on purchase history, and expanded fresh food options that compete with quick-service restaurants rather than just offering pre-packaged snacks.</a:t>
            </a:r>
          </a:p>
          <a:p>
            <a:r>
              <a:rPr lang="en-US" dirty="0"/>
              <a:t>4. Mobile Services Platform - Develop a gas station network app that allows customers to pre-order items for pickup, reserve charging/fueling spots, access loyalty rewards, and even request mobile fueling services where fuel trucks come to their location for a premium fee.</a:t>
            </a:r>
          </a:p>
          <a:p>
            <a:r>
              <a:rPr lang="en-US" dirty="0"/>
              <a:t>5. Community Gathering Spaces - Create inviting environments with comfortable seating areas, high-quality coffee shops, coworking spaces, and small event areas that transform gas stations from purely transactional spaces into valuable community hubs that generate additional revenue streams.</a:t>
            </a:r>
            <a:endParaRPr lang="es-MX"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D87F95-D2F6-4D3B-B38B-495C9C9EA842}"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8165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s-ES" sz="1200" b="1" dirty="0"/>
              <a:t>1. Recolección y procesamiento automatizado de datos</a:t>
            </a:r>
          </a:p>
          <a:p>
            <a:pPr>
              <a:buNone/>
            </a:pPr>
            <a:r>
              <a:rPr lang="es-ES" sz="1200" dirty="0"/>
              <a:t>La IA puede automatizar procesos manuales en la gestión de controles volumétricos, eliminando errores humanos en el registro de datos y mejorando significativamente la precisión en la medición de productos. Los sistemas modernos que implementan IA pueden recopilar y procesar información en tiempo real, proporcionando datos valiosos para la toma de decisiones rápidas en áreas como planeación logística, inventarios y reportes financieros. </a:t>
            </a:r>
            <a:r>
              <a:rPr lang="es-ES" sz="1200" dirty="0">
                <a:hlinkClick r:id="rId3"/>
              </a:rPr>
              <a:t>Sector Energético Mexicano: Lo Que Debes Saber Sobre Los Controles Volumétricos en </a:t>
            </a:r>
            <a:r>
              <a:rPr lang="es-ES" sz="1200" dirty="0" err="1">
                <a:hlinkClick r:id="rId3"/>
              </a:rPr>
              <a:t>Mexico</a:t>
            </a:r>
            <a:r>
              <a:rPr lang="es-ES" sz="1200" dirty="0">
                <a:hlinkClick r:id="rId3"/>
              </a:rPr>
              <a:t> 2025 - Blog de HELP AI | Estrategias y Tendencias</a:t>
            </a:r>
            <a:endParaRPr lang="es-ES" sz="1200" dirty="0"/>
          </a:p>
          <a:p>
            <a:pPr>
              <a:buNone/>
            </a:pPr>
            <a:endParaRPr lang="es-ES" sz="1200" b="1" dirty="0"/>
          </a:p>
          <a:p>
            <a:pPr>
              <a:buNone/>
            </a:pPr>
            <a:r>
              <a:rPr lang="es-ES" sz="1200" b="1" dirty="0"/>
              <a:t>2. Generación automatizada de reportes</a:t>
            </a:r>
          </a:p>
          <a:p>
            <a:pPr>
              <a:buNone/>
            </a:pPr>
            <a:r>
              <a:rPr lang="es-ES" sz="1200" dirty="0"/>
              <a:t>La IA puede automatizar la creación de reportes mensuales requeridos por las normativas para controles volumétricos, asegurando que cumplan con los formatos oficiales aprobados por el SAT. Antes de enviar los reportes, el sistema puede realizar simulaciones para identificar posibles inconsistencias en los datos registrados, previniendo rechazos y potenciales auditorías fiscales. </a:t>
            </a:r>
            <a:r>
              <a:rPr lang="es-ES" sz="1200" dirty="0">
                <a:hlinkClick r:id="rId3"/>
              </a:rPr>
              <a:t>Sector Energético Mexicano: Lo Que Debes Saber Sobre Los Controles Volumétricos en </a:t>
            </a:r>
            <a:r>
              <a:rPr lang="es-ES" sz="1200" dirty="0" err="1">
                <a:hlinkClick r:id="rId3"/>
              </a:rPr>
              <a:t>Mexico</a:t>
            </a:r>
            <a:r>
              <a:rPr lang="es-ES" sz="1200" dirty="0">
                <a:hlinkClick r:id="rId3"/>
              </a:rPr>
              <a:t> 2025 - Blog de HELP AI | Estrategias y Tendencias</a:t>
            </a:r>
            <a:endParaRPr lang="es-ES" sz="1200" dirty="0"/>
          </a:p>
          <a:p>
            <a:pPr>
              <a:buNone/>
            </a:pPr>
            <a:endParaRPr lang="es-ES" sz="1200" b="1" dirty="0"/>
          </a:p>
          <a:p>
            <a:pPr>
              <a:buNone/>
            </a:pPr>
            <a:r>
              <a:rPr lang="es-ES" sz="1200" b="1" dirty="0"/>
              <a:t>3. Detección de anomalías y prevención de fraudes</a:t>
            </a:r>
          </a:p>
          <a:p>
            <a:pPr>
              <a:buNone/>
            </a:pPr>
            <a:r>
              <a:rPr lang="es-ES" sz="1200" dirty="0"/>
              <a:t>La IA permite procesar volúmenes masivos de datos de manera automatizada, identificando patrones y anomalías que podrían indicar potenciales incumplimientos o actividades fraudulentas. Estos algoritmos también facilitan la generación de informes y evaluaciones de riesgo precisos, lo que permite a las organizaciones tomar decisiones estratégicas en materia de compliance. </a:t>
            </a:r>
            <a:r>
              <a:rPr lang="es-ES" sz="1200" dirty="0">
                <a:hlinkClick r:id="rId4"/>
              </a:rPr>
              <a:t>Uso de inteligencia artificial en el cumplimiento normativo | </a:t>
            </a:r>
            <a:r>
              <a:rPr lang="es-ES" sz="1200" dirty="0" err="1">
                <a:hlinkClick r:id="rId4"/>
              </a:rPr>
              <a:t>Cibernos</a:t>
            </a:r>
            <a:endParaRPr lang="es-ES" sz="1200" dirty="0"/>
          </a:p>
          <a:p>
            <a:pPr>
              <a:buNone/>
            </a:pPr>
            <a:endParaRPr lang="es-ES" sz="1200" b="1" dirty="0"/>
          </a:p>
          <a:p>
            <a:pPr>
              <a:buNone/>
            </a:pPr>
            <a:r>
              <a:rPr lang="es-ES" sz="1200" b="1" dirty="0"/>
              <a:t>4. Integración con sistemas empresariales</a:t>
            </a:r>
          </a:p>
          <a:p>
            <a:pPr>
              <a:buNone/>
            </a:pPr>
            <a:r>
              <a:rPr lang="es-ES" sz="1200" dirty="0"/>
              <a:t>Las soluciones modernas de IA para controles volumétricos pueden facilitar la integración con sistemas empresariales como SAP, Oracle y otros sistemas clave. Esto permite importar fácilmente </a:t>
            </a:r>
            <a:r>
              <a:rPr lang="es-ES" sz="1200" dirty="0" err="1"/>
              <a:t>CFDIs</a:t>
            </a:r>
            <a:r>
              <a:rPr lang="es-ES" sz="1200" dirty="0"/>
              <a:t> en formato XML y PDF, y establecer alarmas de desconexión de sistemas de medición, condiciones anómalas de los datos y registros irregulares. </a:t>
            </a:r>
            <a:r>
              <a:rPr lang="es-ES" sz="1200" dirty="0" err="1">
                <a:hlinkClick r:id="rId5"/>
              </a:rPr>
              <a:t>Volumetrics</a:t>
            </a:r>
            <a:r>
              <a:rPr lang="es-ES" sz="1200" dirty="0">
                <a:hlinkClick r:id="rId5"/>
              </a:rPr>
              <a:t> - Sistema informático para llevar Controles Volumétricos del SAT.</a:t>
            </a:r>
            <a:endParaRPr lang="es-ES" sz="1200" dirty="0"/>
          </a:p>
          <a:p>
            <a:pPr>
              <a:buNone/>
            </a:pPr>
            <a:endParaRPr lang="es-ES" sz="1200" b="1" dirty="0"/>
          </a:p>
          <a:p>
            <a:pPr>
              <a:buNone/>
            </a:pPr>
            <a:r>
              <a:rPr lang="es-ES" sz="1200" b="1" dirty="0"/>
              <a:t>5. Validación automática de cumplimiento normativo</a:t>
            </a:r>
          </a:p>
          <a:p>
            <a:pPr>
              <a:buNone/>
            </a:pPr>
            <a:r>
              <a:rPr lang="es-ES" sz="1200" dirty="0"/>
              <a:t>Los asistentes basados en IA pueden verificar que los equipos y programas informáticos utilizados para los controles volumétricos cumplan con las especificaciones técnicas requeridas por el SAT, como las descritas en el Anexo 30 de la Resolución Miscelánea Fiscal. También pueden ayudar a supervisar que los datos registrados estén correctamente vinculados a los CFDI de operaciones relacionadas. </a:t>
            </a:r>
            <a:r>
              <a:rPr lang="es-ES" sz="1200" dirty="0">
                <a:hlinkClick r:id="rId3"/>
              </a:rPr>
              <a:t>Sector Energético Mexicano: Lo Que Debes Saber Sobre Los Controles Volumétricos en </a:t>
            </a:r>
            <a:r>
              <a:rPr lang="es-ES" sz="1200" dirty="0" err="1">
                <a:hlinkClick r:id="rId3"/>
              </a:rPr>
              <a:t>Mexico</a:t>
            </a:r>
            <a:r>
              <a:rPr lang="es-ES" sz="1200" dirty="0">
                <a:hlinkClick r:id="rId3"/>
              </a:rPr>
              <a:t> 2025 - Blog de HELP AI | Estrategias y Tendencias</a:t>
            </a:r>
            <a:endParaRPr lang="es-ES" sz="1200" dirty="0"/>
          </a:p>
          <a:p>
            <a:pPr>
              <a:buNone/>
            </a:pPr>
            <a:endParaRPr lang="es-ES" sz="1200" b="1" dirty="0"/>
          </a:p>
          <a:p>
            <a:pPr>
              <a:buNone/>
            </a:pPr>
            <a:r>
              <a:rPr lang="es-ES" sz="1200" b="1" dirty="0"/>
              <a:t>6. Conciliación automatizada de datos</a:t>
            </a:r>
          </a:p>
          <a:p>
            <a:pPr>
              <a:buNone/>
            </a:pPr>
            <a:r>
              <a:rPr lang="es-ES" sz="1200" dirty="0"/>
              <a:t>Las empresas obligadas pueden beneficiarse de plataformas con IA que permitan consolidar información de diferentes fuentes, alinearla según los requerimientos de la autoridad, y conciliar automáticamente los datos de facturas y pedimentos contra las entradas y salidas del inventario para generar los reportes en los formatos requeridos (XML o JSON). </a:t>
            </a:r>
            <a:r>
              <a:rPr lang="es-ES" sz="1200" dirty="0">
                <a:hlinkClick r:id="rId6"/>
              </a:rPr>
              <a:t>Consideraciones para los reportes de controles </a:t>
            </a:r>
            <a:r>
              <a:rPr lang="es-ES" sz="1200" dirty="0" err="1">
                <a:hlinkClick r:id="rId6"/>
              </a:rPr>
              <a:t>volumétr</a:t>
            </a:r>
            <a:r>
              <a:rPr lang="es-ES" sz="1200" dirty="0">
                <a:hlinkClick r:id="rId6"/>
              </a:rPr>
              <a:t> - KPMG México</a:t>
            </a:r>
            <a:endParaRPr lang="es-ES" sz="1200" dirty="0"/>
          </a:p>
          <a:p>
            <a:pPr>
              <a:buNone/>
            </a:pPr>
            <a:endParaRPr lang="es-ES" sz="1200" b="1" dirty="0"/>
          </a:p>
          <a:p>
            <a:pPr>
              <a:buNone/>
            </a:pPr>
            <a:r>
              <a:rPr lang="es-ES" sz="1200" b="1" dirty="0"/>
              <a:t>7. Software especializado con capacidades de IA</a:t>
            </a:r>
          </a:p>
          <a:p>
            <a:pPr>
              <a:buNone/>
            </a:pPr>
            <a:r>
              <a:rPr lang="es-ES" sz="1200" dirty="0"/>
              <a:t>Existen diversas soluciones de software en el mercado mexicano que están implementando capacidades de IA para automatizar el cumplimiento de los controles volumétricos:</a:t>
            </a:r>
          </a:p>
          <a:p>
            <a:pPr>
              <a:buNone/>
            </a:pPr>
            <a:r>
              <a:rPr lang="es-ES" sz="1200" dirty="0"/>
              <a:t>Control Volumétrico 360 es un software especializado que simplifica y genera los reportes diarios y mensuales para el cumplimiento de las obligaciones fiscales ante el SAT. </a:t>
            </a:r>
            <a:r>
              <a:rPr lang="es-ES" sz="1200" dirty="0">
                <a:hlinkClick r:id="rId7"/>
              </a:rPr>
              <a:t>Control Volumétrico 360 – Software para reporte de controles volumétricos ante el SAT</a:t>
            </a:r>
            <a:endParaRPr lang="es-ES" sz="1200" dirty="0"/>
          </a:p>
          <a:p>
            <a:r>
              <a:rPr lang="es-ES" sz="1200" dirty="0" err="1"/>
              <a:t>Volutrak</a:t>
            </a:r>
            <a:r>
              <a:rPr lang="es-ES" sz="1200" dirty="0"/>
              <a:t> de </a:t>
            </a:r>
            <a:r>
              <a:rPr lang="es-ES" sz="1200" dirty="0" err="1"/>
              <a:t>ATISoft</a:t>
            </a:r>
            <a:r>
              <a:rPr lang="es-ES" sz="1200" dirty="0"/>
              <a:t> ofrece una solución en la nube para la generación y gestión de reportes volumétricos que cumple con las especificaciones requeridas por el SAT, incluyendo procesamiento automático y generación de reportes mensuales y diarios mediante algoritmos avanzados. </a:t>
            </a:r>
            <a:r>
              <a:rPr lang="es-ES" sz="1200" dirty="0" err="1">
                <a:hlinkClick r:id="rId8"/>
              </a:rPr>
              <a:t>Volutrak</a:t>
            </a:r>
            <a:r>
              <a:rPr lang="es-ES" sz="1200" dirty="0">
                <a:hlinkClick r:id="rId8"/>
              </a:rPr>
              <a:t> de </a:t>
            </a:r>
            <a:r>
              <a:rPr lang="es-ES" sz="1200" dirty="0" err="1">
                <a:hlinkClick r:id="rId8"/>
              </a:rPr>
              <a:t>ATISoft</a:t>
            </a:r>
            <a:r>
              <a:rPr lang="es-ES" sz="1200" dirty="0">
                <a:hlinkClick r:id="rId8"/>
              </a:rPr>
              <a:t> - </a:t>
            </a:r>
            <a:r>
              <a:rPr lang="es-ES" sz="1200" dirty="0" err="1">
                <a:hlinkClick r:id="rId8"/>
              </a:rPr>
              <a:t>ATISoft</a:t>
            </a:r>
            <a:endParaRPr lang="es-ES" sz="1200" dirty="0"/>
          </a:p>
          <a:p>
            <a:endParaRPr lang="es-MX"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D87F95-D2F6-4D3B-B38B-495C9C9EA842}" type="slidenum">
              <a:rPr kumimoji="0" lang="es-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6075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3D78345-E490-41B0-8D71-F48C56354B53}" type="datetimeFigureOut">
              <a:rPr lang="es-MX" smtClean="0"/>
              <a:t>12/06/2025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3246006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3D78345-E490-41B0-8D71-F48C56354B53}" type="datetimeFigureOut">
              <a:rPr lang="es-MX" smtClean="0"/>
              <a:t>12/06/2025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149433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3D78345-E490-41B0-8D71-F48C56354B53}" type="datetimeFigureOut">
              <a:rPr lang="es-MX" smtClean="0"/>
              <a:t>12/06/2025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306376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3D78345-E490-41B0-8D71-F48C56354B53}" type="datetimeFigureOut">
              <a:rPr lang="es-MX" smtClean="0"/>
              <a:t>12/06/2025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1150431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3D78345-E490-41B0-8D71-F48C56354B53}" type="datetimeFigureOut">
              <a:rPr lang="es-MX" smtClean="0"/>
              <a:t>12/06/2025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1418859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3D78345-E490-41B0-8D71-F48C56354B53}" type="datetimeFigureOut">
              <a:rPr lang="es-MX" smtClean="0"/>
              <a:t>12/06/2025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334207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D78345-E490-41B0-8D71-F48C56354B53}" type="datetimeFigureOut">
              <a:rPr lang="es-MX" smtClean="0"/>
              <a:t>12/06/2025</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402925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3D78345-E490-41B0-8D71-F48C56354B53}" type="datetimeFigureOut">
              <a:rPr lang="es-MX" smtClean="0"/>
              <a:t>12/06/2025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2424322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s-ES"/>
              <a:t>Haga clic para modificar el estilo de título del patrón</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s-ES"/>
              <a:t>Haga clic en el icono para agregar una imagen</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3885810" y="6041362"/>
            <a:ext cx="976879" cy="365125"/>
          </a:xfrm>
        </p:spPr>
        <p:txBody>
          <a:bodyPr/>
          <a:lstStyle/>
          <a:p>
            <a:fld id="{C3D78345-E490-41B0-8D71-F48C56354B53}" type="datetimeFigureOut">
              <a:rPr lang="es-MX" smtClean="0"/>
              <a:t>12/06/2025</a:t>
            </a:fld>
            <a:endParaRPr lang="es-MX"/>
          </a:p>
        </p:txBody>
      </p:sp>
      <p:sp>
        <p:nvSpPr>
          <p:cNvPr id="6" name="Footer Placeholder 5"/>
          <p:cNvSpPr>
            <a:spLocks noGrp="1"/>
          </p:cNvSpPr>
          <p:nvPr>
            <p:ph type="ftr" sz="quarter" idx="11"/>
          </p:nvPr>
        </p:nvSpPr>
        <p:spPr>
          <a:xfrm>
            <a:off x="590396" y="6041362"/>
            <a:ext cx="3295413" cy="365125"/>
          </a:xfrm>
        </p:spPr>
        <p:txBody>
          <a:bodyPr/>
          <a:lstStyle/>
          <a:p>
            <a:endParaRPr lang="es-MX"/>
          </a:p>
        </p:txBody>
      </p:sp>
      <p:sp>
        <p:nvSpPr>
          <p:cNvPr id="7" name="Slide Number Placeholder 6"/>
          <p:cNvSpPr>
            <a:spLocks noGrp="1"/>
          </p:cNvSpPr>
          <p:nvPr>
            <p:ph type="sldNum" sz="quarter" idx="12"/>
          </p:nvPr>
        </p:nvSpPr>
        <p:spPr>
          <a:xfrm>
            <a:off x="4862689" y="5915888"/>
            <a:ext cx="1062155" cy="490599"/>
          </a:xfrm>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285599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s-ES"/>
              <a:t>Haga clic para modificar el estilo de título del patrón</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s-ES"/>
              <a:t>Haga clic en el icono para agregar una imagen</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3D78345-E490-41B0-8D71-F48C56354B53}" type="datetimeFigureOut">
              <a:rPr lang="es-MX" smtClean="0"/>
              <a:t>12/06/2025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3899550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3D78345-E490-41B0-8D71-F48C56354B53}" type="datetimeFigureOut">
              <a:rPr lang="es-MX" smtClean="0"/>
              <a:t>12/06/2025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3551061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s-ES"/>
              <a:t>Haga clic para modificar el estilo de título del patrón</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s-ES"/>
              <a:t>Haga clic para modificar los estilos de texto del patrón</a:t>
            </a:r>
          </a:p>
        </p:txBody>
      </p:sp>
      <p:sp>
        <p:nvSpPr>
          <p:cNvPr id="2" name="Date Placeholder 1"/>
          <p:cNvSpPr>
            <a:spLocks noGrp="1"/>
          </p:cNvSpPr>
          <p:nvPr>
            <p:ph type="dt" sz="half" idx="10"/>
          </p:nvPr>
        </p:nvSpPr>
        <p:spPr/>
        <p:txBody>
          <a:bodyPr/>
          <a:lstStyle/>
          <a:p>
            <a:fld id="{C3D78345-E490-41B0-8D71-F48C56354B53}" type="datetimeFigureOut">
              <a:rPr lang="es-MX" smtClean="0"/>
              <a:t>12/06/2025</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771385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3D78345-E490-41B0-8D71-F48C56354B53}" type="datetimeFigureOut">
              <a:rPr lang="es-MX" smtClean="0"/>
              <a:t>12/06/2025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13691840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3D78345-E490-41B0-8D71-F48C56354B53}" type="datetimeFigureOut">
              <a:rPr lang="es-MX" smtClean="0"/>
              <a:t>12/06/2025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F317FAA-8CB0-4B93-943A-A11B0C76E117}" type="slidenum">
              <a:rPr lang="es-MX" smtClean="0"/>
              <a:t>‹Nº›</a:t>
            </a:fld>
            <a:endParaRPr lang="es-MX"/>
          </a:p>
        </p:txBody>
      </p:sp>
    </p:spTree>
    <p:extLst>
      <p:ext uri="{BB962C8B-B14F-4D97-AF65-F5344CB8AC3E}">
        <p14:creationId xmlns:p14="http://schemas.microsoft.com/office/powerpoint/2010/main" val="3084043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1641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E1D39-F2BD-58CD-D0C5-B8D84833C5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MX"/>
          </a:p>
        </p:txBody>
      </p:sp>
      <p:sp>
        <p:nvSpPr>
          <p:cNvPr id="3" name="Subtitle 2">
            <a:extLst>
              <a:ext uri="{FF2B5EF4-FFF2-40B4-BE49-F238E27FC236}">
                <a16:creationId xmlns:a16="http://schemas.microsoft.com/office/drawing/2014/main" id="{55ADEC2E-FB44-CF15-3540-09B55A0F11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MX"/>
          </a:p>
        </p:txBody>
      </p:sp>
      <p:sp>
        <p:nvSpPr>
          <p:cNvPr id="4" name="Date Placeholder 3">
            <a:extLst>
              <a:ext uri="{FF2B5EF4-FFF2-40B4-BE49-F238E27FC236}">
                <a16:creationId xmlns:a16="http://schemas.microsoft.com/office/drawing/2014/main" id="{441E765A-3B1F-4D3D-89A1-E79625B35A8C}"/>
              </a:ext>
            </a:extLst>
          </p:cNvPr>
          <p:cNvSpPr>
            <a:spLocks noGrp="1"/>
          </p:cNvSpPr>
          <p:nvPr>
            <p:ph type="dt" sz="half" idx="10"/>
          </p:nvPr>
        </p:nvSpPr>
        <p:spPr/>
        <p:txBody>
          <a:bodyPr/>
          <a:lstStyle/>
          <a:p>
            <a:fld id="{952D8E85-EC57-46B5-8A1C-48F0CB99C285}" type="datetime1">
              <a:rPr lang="es-MX" smtClean="0"/>
              <a:t>12/06/2025</a:t>
            </a:fld>
            <a:endParaRPr lang="es-MX"/>
          </a:p>
        </p:txBody>
      </p:sp>
      <p:sp>
        <p:nvSpPr>
          <p:cNvPr id="5" name="Footer Placeholder 4">
            <a:extLst>
              <a:ext uri="{FF2B5EF4-FFF2-40B4-BE49-F238E27FC236}">
                <a16:creationId xmlns:a16="http://schemas.microsoft.com/office/drawing/2014/main" id="{BB2D7CB3-3218-B059-2F0D-267DB907B9AF}"/>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C1C4F168-1CCD-7464-A47D-850479B35AE0}"/>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2135232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1B426-F64A-3C04-8BFC-F2EABDF5FAC6}"/>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88B08DD0-C1AB-EA04-44E6-C01B02A6EA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EED27610-F523-8C01-442D-7F04F37805FB}"/>
              </a:ext>
            </a:extLst>
          </p:cNvPr>
          <p:cNvSpPr>
            <a:spLocks noGrp="1"/>
          </p:cNvSpPr>
          <p:nvPr>
            <p:ph type="dt" sz="half" idx="10"/>
          </p:nvPr>
        </p:nvSpPr>
        <p:spPr/>
        <p:txBody>
          <a:bodyPr/>
          <a:lstStyle/>
          <a:p>
            <a:fld id="{EA5DFB6C-8A68-4434-9489-C3BDD4E03F81}" type="datetime1">
              <a:rPr lang="es-MX" smtClean="0"/>
              <a:t>12/06/2025</a:t>
            </a:fld>
            <a:endParaRPr lang="es-MX"/>
          </a:p>
        </p:txBody>
      </p:sp>
      <p:sp>
        <p:nvSpPr>
          <p:cNvPr id="5" name="Footer Placeholder 4">
            <a:extLst>
              <a:ext uri="{FF2B5EF4-FFF2-40B4-BE49-F238E27FC236}">
                <a16:creationId xmlns:a16="http://schemas.microsoft.com/office/drawing/2014/main" id="{632E72CB-A1CA-E763-363E-69B196B0710A}"/>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CD2B72BD-78B7-A578-AF5D-976157BE54DE}"/>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3718187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094E-807C-D965-A7C4-0C5E17C5CD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MX"/>
          </a:p>
        </p:txBody>
      </p:sp>
      <p:sp>
        <p:nvSpPr>
          <p:cNvPr id="3" name="Text Placeholder 2">
            <a:extLst>
              <a:ext uri="{FF2B5EF4-FFF2-40B4-BE49-F238E27FC236}">
                <a16:creationId xmlns:a16="http://schemas.microsoft.com/office/drawing/2014/main" id="{BD41A697-5AC1-A4DC-06A1-40ABABF763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7F6DC9-8305-0C29-B1AC-0286EAB51BBC}"/>
              </a:ext>
            </a:extLst>
          </p:cNvPr>
          <p:cNvSpPr>
            <a:spLocks noGrp="1"/>
          </p:cNvSpPr>
          <p:nvPr>
            <p:ph type="dt" sz="half" idx="10"/>
          </p:nvPr>
        </p:nvSpPr>
        <p:spPr/>
        <p:txBody>
          <a:bodyPr/>
          <a:lstStyle/>
          <a:p>
            <a:fld id="{A72D1DE7-8595-4069-97A0-46859F39E354}" type="datetime1">
              <a:rPr lang="es-MX" smtClean="0"/>
              <a:t>12/06/2025</a:t>
            </a:fld>
            <a:endParaRPr lang="es-MX"/>
          </a:p>
        </p:txBody>
      </p:sp>
      <p:sp>
        <p:nvSpPr>
          <p:cNvPr id="5" name="Footer Placeholder 4">
            <a:extLst>
              <a:ext uri="{FF2B5EF4-FFF2-40B4-BE49-F238E27FC236}">
                <a16:creationId xmlns:a16="http://schemas.microsoft.com/office/drawing/2014/main" id="{0F8D3F95-380B-61D8-AA18-A9B47FCEE078}"/>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8A344BE4-65F8-F779-16A4-11E2EA3CBBD1}"/>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1347007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C8A91-D096-5BB0-3569-313FBFE171F7}"/>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7B69D923-1FA3-C896-8F1C-BC5F01F49A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Content Placeholder 3">
            <a:extLst>
              <a:ext uri="{FF2B5EF4-FFF2-40B4-BE49-F238E27FC236}">
                <a16:creationId xmlns:a16="http://schemas.microsoft.com/office/drawing/2014/main" id="{3957C5E7-22E0-AE03-21E3-61C851223C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Date Placeholder 4">
            <a:extLst>
              <a:ext uri="{FF2B5EF4-FFF2-40B4-BE49-F238E27FC236}">
                <a16:creationId xmlns:a16="http://schemas.microsoft.com/office/drawing/2014/main" id="{E93A3FD9-DFEA-3E03-67D9-B203DF3642DB}"/>
              </a:ext>
            </a:extLst>
          </p:cNvPr>
          <p:cNvSpPr>
            <a:spLocks noGrp="1"/>
          </p:cNvSpPr>
          <p:nvPr>
            <p:ph type="dt" sz="half" idx="10"/>
          </p:nvPr>
        </p:nvSpPr>
        <p:spPr/>
        <p:txBody>
          <a:bodyPr/>
          <a:lstStyle/>
          <a:p>
            <a:fld id="{6A22AE98-5952-4CE7-AE17-AAE12121C24D}" type="datetime1">
              <a:rPr lang="es-MX" smtClean="0"/>
              <a:t>12/06/2025</a:t>
            </a:fld>
            <a:endParaRPr lang="es-MX"/>
          </a:p>
        </p:txBody>
      </p:sp>
      <p:sp>
        <p:nvSpPr>
          <p:cNvPr id="6" name="Footer Placeholder 5">
            <a:extLst>
              <a:ext uri="{FF2B5EF4-FFF2-40B4-BE49-F238E27FC236}">
                <a16:creationId xmlns:a16="http://schemas.microsoft.com/office/drawing/2014/main" id="{5DEF805B-3B52-913F-AA29-0DBA1BD1E010}"/>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BDE53C49-803A-8E56-ECB8-8DC5703ACD86}"/>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1727645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28D64-B5CC-4655-98A5-384A0AFD067D}"/>
              </a:ext>
            </a:extLst>
          </p:cNvPr>
          <p:cNvSpPr>
            <a:spLocks noGrp="1"/>
          </p:cNvSpPr>
          <p:nvPr>
            <p:ph type="title"/>
          </p:nvPr>
        </p:nvSpPr>
        <p:spPr>
          <a:xfrm>
            <a:off x="839788" y="365125"/>
            <a:ext cx="10515600" cy="1325563"/>
          </a:xfrm>
        </p:spPr>
        <p:txBody>
          <a:bodyPr/>
          <a:lstStyle/>
          <a:p>
            <a:r>
              <a:rPr lang="en-US"/>
              <a:t>Click to edit Master title style</a:t>
            </a:r>
            <a:endParaRPr lang="es-MX"/>
          </a:p>
        </p:txBody>
      </p:sp>
      <p:sp>
        <p:nvSpPr>
          <p:cNvPr id="3" name="Text Placeholder 2">
            <a:extLst>
              <a:ext uri="{FF2B5EF4-FFF2-40B4-BE49-F238E27FC236}">
                <a16:creationId xmlns:a16="http://schemas.microsoft.com/office/drawing/2014/main" id="{A64FEF62-BCE7-E754-27CB-5677DDDECD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87B7ED-BAAC-3941-8BE0-453F03E75C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Text Placeholder 4">
            <a:extLst>
              <a:ext uri="{FF2B5EF4-FFF2-40B4-BE49-F238E27FC236}">
                <a16:creationId xmlns:a16="http://schemas.microsoft.com/office/drawing/2014/main" id="{CCB60B4A-54D6-FBAC-22B7-12B526B84F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FCD87B-842C-0A8A-C4DC-39E7281E70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7" name="Date Placeholder 6">
            <a:extLst>
              <a:ext uri="{FF2B5EF4-FFF2-40B4-BE49-F238E27FC236}">
                <a16:creationId xmlns:a16="http://schemas.microsoft.com/office/drawing/2014/main" id="{B9B4B9E1-7D23-661C-332C-0A823CCDFB6C}"/>
              </a:ext>
            </a:extLst>
          </p:cNvPr>
          <p:cNvSpPr>
            <a:spLocks noGrp="1"/>
          </p:cNvSpPr>
          <p:nvPr>
            <p:ph type="dt" sz="half" idx="10"/>
          </p:nvPr>
        </p:nvSpPr>
        <p:spPr/>
        <p:txBody>
          <a:bodyPr/>
          <a:lstStyle/>
          <a:p>
            <a:fld id="{B33BE692-BA05-4060-8AC7-DFC83ED8F48E}" type="datetime1">
              <a:rPr lang="es-MX" smtClean="0"/>
              <a:t>12/06/2025</a:t>
            </a:fld>
            <a:endParaRPr lang="es-MX"/>
          </a:p>
        </p:txBody>
      </p:sp>
      <p:sp>
        <p:nvSpPr>
          <p:cNvPr id="8" name="Footer Placeholder 7">
            <a:extLst>
              <a:ext uri="{FF2B5EF4-FFF2-40B4-BE49-F238E27FC236}">
                <a16:creationId xmlns:a16="http://schemas.microsoft.com/office/drawing/2014/main" id="{50FC9016-9F7A-3E4F-C0EC-01F9284F483D}"/>
              </a:ext>
            </a:extLst>
          </p:cNvPr>
          <p:cNvSpPr>
            <a:spLocks noGrp="1"/>
          </p:cNvSpPr>
          <p:nvPr>
            <p:ph type="ftr" sz="quarter" idx="11"/>
          </p:nvPr>
        </p:nvSpPr>
        <p:spPr/>
        <p:txBody>
          <a:bodyPr/>
          <a:lstStyle/>
          <a:p>
            <a:endParaRPr lang="es-MX"/>
          </a:p>
        </p:txBody>
      </p:sp>
      <p:sp>
        <p:nvSpPr>
          <p:cNvPr id="9" name="Slide Number Placeholder 8">
            <a:extLst>
              <a:ext uri="{FF2B5EF4-FFF2-40B4-BE49-F238E27FC236}">
                <a16:creationId xmlns:a16="http://schemas.microsoft.com/office/drawing/2014/main" id="{ABB8C693-BEE6-759A-0B13-83E2F1B99CBE}"/>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2016278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F97C-7591-2ED8-33BA-430672EDC088}"/>
              </a:ext>
            </a:extLst>
          </p:cNvPr>
          <p:cNvSpPr>
            <a:spLocks noGrp="1"/>
          </p:cNvSpPr>
          <p:nvPr>
            <p:ph type="title"/>
          </p:nvPr>
        </p:nvSpPr>
        <p:spPr/>
        <p:txBody>
          <a:bodyPr/>
          <a:lstStyle/>
          <a:p>
            <a:r>
              <a:rPr lang="en-US"/>
              <a:t>Click to edit Master title style</a:t>
            </a:r>
            <a:endParaRPr lang="es-MX"/>
          </a:p>
        </p:txBody>
      </p:sp>
      <p:sp>
        <p:nvSpPr>
          <p:cNvPr id="3" name="Date Placeholder 2">
            <a:extLst>
              <a:ext uri="{FF2B5EF4-FFF2-40B4-BE49-F238E27FC236}">
                <a16:creationId xmlns:a16="http://schemas.microsoft.com/office/drawing/2014/main" id="{610B5602-ED7D-8998-43F8-B978C67185A6}"/>
              </a:ext>
            </a:extLst>
          </p:cNvPr>
          <p:cNvSpPr>
            <a:spLocks noGrp="1"/>
          </p:cNvSpPr>
          <p:nvPr>
            <p:ph type="dt" sz="half" idx="10"/>
          </p:nvPr>
        </p:nvSpPr>
        <p:spPr/>
        <p:txBody>
          <a:bodyPr/>
          <a:lstStyle/>
          <a:p>
            <a:fld id="{B101419A-0501-4C92-982E-7FB950C3DE18}" type="datetime1">
              <a:rPr lang="es-MX" smtClean="0"/>
              <a:t>12/06/2025</a:t>
            </a:fld>
            <a:endParaRPr lang="es-MX"/>
          </a:p>
        </p:txBody>
      </p:sp>
      <p:sp>
        <p:nvSpPr>
          <p:cNvPr id="4" name="Footer Placeholder 3">
            <a:extLst>
              <a:ext uri="{FF2B5EF4-FFF2-40B4-BE49-F238E27FC236}">
                <a16:creationId xmlns:a16="http://schemas.microsoft.com/office/drawing/2014/main" id="{2785DB65-8594-6C62-8935-A785AC6E7D98}"/>
              </a:ext>
            </a:extLst>
          </p:cNvPr>
          <p:cNvSpPr>
            <a:spLocks noGrp="1"/>
          </p:cNvSpPr>
          <p:nvPr>
            <p:ph type="ftr" sz="quarter" idx="11"/>
          </p:nvPr>
        </p:nvSpPr>
        <p:spPr/>
        <p:txBody>
          <a:bodyPr/>
          <a:lstStyle/>
          <a:p>
            <a:endParaRPr lang="es-MX"/>
          </a:p>
        </p:txBody>
      </p:sp>
      <p:sp>
        <p:nvSpPr>
          <p:cNvPr id="5" name="Slide Number Placeholder 4">
            <a:extLst>
              <a:ext uri="{FF2B5EF4-FFF2-40B4-BE49-F238E27FC236}">
                <a16:creationId xmlns:a16="http://schemas.microsoft.com/office/drawing/2014/main" id="{F361B220-5A3D-AD32-0D2D-613197F5C974}"/>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38240365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81E0E-8C3B-0EE3-F846-693853916953}"/>
              </a:ext>
            </a:extLst>
          </p:cNvPr>
          <p:cNvSpPr>
            <a:spLocks noGrp="1"/>
          </p:cNvSpPr>
          <p:nvPr>
            <p:ph type="dt" sz="half" idx="10"/>
          </p:nvPr>
        </p:nvSpPr>
        <p:spPr/>
        <p:txBody>
          <a:bodyPr/>
          <a:lstStyle/>
          <a:p>
            <a:fld id="{6615E63D-31C7-4ECA-9713-F316D31563F5}" type="datetime1">
              <a:rPr lang="es-MX" smtClean="0"/>
              <a:t>12/06/2025</a:t>
            </a:fld>
            <a:endParaRPr lang="es-MX"/>
          </a:p>
        </p:txBody>
      </p:sp>
      <p:sp>
        <p:nvSpPr>
          <p:cNvPr id="3" name="Footer Placeholder 2">
            <a:extLst>
              <a:ext uri="{FF2B5EF4-FFF2-40B4-BE49-F238E27FC236}">
                <a16:creationId xmlns:a16="http://schemas.microsoft.com/office/drawing/2014/main" id="{04959996-AC85-2474-4A14-D9D59B52D88A}"/>
              </a:ext>
            </a:extLst>
          </p:cNvPr>
          <p:cNvSpPr>
            <a:spLocks noGrp="1"/>
          </p:cNvSpPr>
          <p:nvPr>
            <p:ph type="ftr" sz="quarter" idx="11"/>
          </p:nvPr>
        </p:nvSpPr>
        <p:spPr/>
        <p:txBody>
          <a:bodyPr/>
          <a:lstStyle/>
          <a:p>
            <a:endParaRPr lang="es-MX"/>
          </a:p>
        </p:txBody>
      </p:sp>
      <p:sp>
        <p:nvSpPr>
          <p:cNvPr id="4" name="Slide Number Placeholder 3">
            <a:extLst>
              <a:ext uri="{FF2B5EF4-FFF2-40B4-BE49-F238E27FC236}">
                <a16:creationId xmlns:a16="http://schemas.microsoft.com/office/drawing/2014/main" id="{21C6972B-E406-31BC-EE4E-A2B85BE3EA55}"/>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27473365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FA0E-0DC1-ED13-1000-3598D65B08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MX"/>
          </a:p>
        </p:txBody>
      </p:sp>
      <p:sp>
        <p:nvSpPr>
          <p:cNvPr id="3" name="Content Placeholder 2">
            <a:extLst>
              <a:ext uri="{FF2B5EF4-FFF2-40B4-BE49-F238E27FC236}">
                <a16:creationId xmlns:a16="http://schemas.microsoft.com/office/drawing/2014/main" id="{02AB9E77-878B-26B5-E455-5D4B15C258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Text Placeholder 3">
            <a:extLst>
              <a:ext uri="{FF2B5EF4-FFF2-40B4-BE49-F238E27FC236}">
                <a16:creationId xmlns:a16="http://schemas.microsoft.com/office/drawing/2014/main" id="{C071BD65-310C-809A-6407-BB15D05129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F4AE4-D153-88A5-F35C-2E3180772801}"/>
              </a:ext>
            </a:extLst>
          </p:cNvPr>
          <p:cNvSpPr>
            <a:spLocks noGrp="1"/>
          </p:cNvSpPr>
          <p:nvPr>
            <p:ph type="dt" sz="half" idx="10"/>
          </p:nvPr>
        </p:nvSpPr>
        <p:spPr/>
        <p:txBody>
          <a:bodyPr/>
          <a:lstStyle/>
          <a:p>
            <a:fld id="{AF111C1A-19FA-4727-A094-0F4A2C84551E}" type="datetime1">
              <a:rPr lang="es-MX" smtClean="0"/>
              <a:t>12/06/2025</a:t>
            </a:fld>
            <a:endParaRPr lang="es-MX"/>
          </a:p>
        </p:txBody>
      </p:sp>
      <p:sp>
        <p:nvSpPr>
          <p:cNvPr id="6" name="Footer Placeholder 5">
            <a:extLst>
              <a:ext uri="{FF2B5EF4-FFF2-40B4-BE49-F238E27FC236}">
                <a16:creationId xmlns:a16="http://schemas.microsoft.com/office/drawing/2014/main" id="{9245F676-757D-4902-86DE-9D71839D4B8F}"/>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E8728D4B-DE0C-B1B9-07A2-27F716DC12EB}"/>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1029143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61D3B-7417-D47D-F5BE-931C10265D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MX"/>
          </a:p>
        </p:txBody>
      </p:sp>
      <p:sp>
        <p:nvSpPr>
          <p:cNvPr id="3" name="Picture Placeholder 2">
            <a:extLst>
              <a:ext uri="{FF2B5EF4-FFF2-40B4-BE49-F238E27FC236}">
                <a16:creationId xmlns:a16="http://schemas.microsoft.com/office/drawing/2014/main" id="{139B078D-8052-3F93-456F-BABA50BDD5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a:extLst>
              <a:ext uri="{FF2B5EF4-FFF2-40B4-BE49-F238E27FC236}">
                <a16:creationId xmlns:a16="http://schemas.microsoft.com/office/drawing/2014/main" id="{2F149341-F61A-918A-685F-17A7CAC72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D3D38B-70B8-5819-9C2B-51C1AB755073}"/>
              </a:ext>
            </a:extLst>
          </p:cNvPr>
          <p:cNvSpPr>
            <a:spLocks noGrp="1"/>
          </p:cNvSpPr>
          <p:nvPr>
            <p:ph type="dt" sz="half" idx="10"/>
          </p:nvPr>
        </p:nvSpPr>
        <p:spPr/>
        <p:txBody>
          <a:bodyPr/>
          <a:lstStyle/>
          <a:p>
            <a:fld id="{CE3A7EB0-3ABB-4E32-AE3A-98B7BD4B5758}" type="datetime1">
              <a:rPr lang="es-MX" smtClean="0"/>
              <a:t>12/06/2025</a:t>
            </a:fld>
            <a:endParaRPr lang="es-MX"/>
          </a:p>
        </p:txBody>
      </p:sp>
      <p:sp>
        <p:nvSpPr>
          <p:cNvPr id="6" name="Footer Placeholder 5">
            <a:extLst>
              <a:ext uri="{FF2B5EF4-FFF2-40B4-BE49-F238E27FC236}">
                <a16:creationId xmlns:a16="http://schemas.microsoft.com/office/drawing/2014/main" id="{16A476F6-0B09-4BC6-66EE-B4F5E96AC9AD}"/>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E9428198-5C6C-CB39-8901-3843D04836DE}"/>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22250743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791F-02A3-D3DC-39E9-80D5ED27987D}"/>
              </a:ext>
            </a:extLst>
          </p:cNvPr>
          <p:cNvSpPr>
            <a:spLocks noGrp="1"/>
          </p:cNvSpPr>
          <p:nvPr>
            <p:ph type="title"/>
          </p:nvPr>
        </p:nvSpPr>
        <p:spPr/>
        <p:txBody>
          <a:bodyPr/>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18580F9D-2986-C29B-0514-CCE0C3EE40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28F5A191-7870-0390-6656-410A1441E55A}"/>
              </a:ext>
            </a:extLst>
          </p:cNvPr>
          <p:cNvSpPr>
            <a:spLocks noGrp="1"/>
          </p:cNvSpPr>
          <p:nvPr>
            <p:ph type="dt" sz="half" idx="10"/>
          </p:nvPr>
        </p:nvSpPr>
        <p:spPr/>
        <p:txBody>
          <a:bodyPr/>
          <a:lstStyle/>
          <a:p>
            <a:fld id="{250BB9B1-F5C7-479B-9971-E59C75E3AC67}" type="datetime1">
              <a:rPr lang="es-MX" smtClean="0"/>
              <a:t>12/06/2025</a:t>
            </a:fld>
            <a:endParaRPr lang="es-MX"/>
          </a:p>
        </p:txBody>
      </p:sp>
      <p:sp>
        <p:nvSpPr>
          <p:cNvPr id="5" name="Footer Placeholder 4">
            <a:extLst>
              <a:ext uri="{FF2B5EF4-FFF2-40B4-BE49-F238E27FC236}">
                <a16:creationId xmlns:a16="http://schemas.microsoft.com/office/drawing/2014/main" id="{4E8FC80A-5203-B85C-FB0C-16B9D3C6A239}"/>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20FEF86D-D9CE-CB2A-0340-23D6B69F9437}"/>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663855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4E1A08-12E7-3217-8124-D67F1B43E8B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3F712310-2EC5-44F7-78EC-A29B5D5259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375F6FDF-C0D6-3845-3AD6-E7451AAB208A}"/>
              </a:ext>
            </a:extLst>
          </p:cNvPr>
          <p:cNvSpPr>
            <a:spLocks noGrp="1"/>
          </p:cNvSpPr>
          <p:nvPr>
            <p:ph type="dt" sz="half" idx="10"/>
          </p:nvPr>
        </p:nvSpPr>
        <p:spPr/>
        <p:txBody>
          <a:bodyPr/>
          <a:lstStyle/>
          <a:p>
            <a:fld id="{95C42E75-08DB-43A8-B78D-AE1B8F938DDA}" type="datetime1">
              <a:rPr lang="es-MX" smtClean="0"/>
              <a:t>12/06/2025</a:t>
            </a:fld>
            <a:endParaRPr lang="es-MX"/>
          </a:p>
        </p:txBody>
      </p:sp>
      <p:sp>
        <p:nvSpPr>
          <p:cNvPr id="5" name="Footer Placeholder 4">
            <a:extLst>
              <a:ext uri="{FF2B5EF4-FFF2-40B4-BE49-F238E27FC236}">
                <a16:creationId xmlns:a16="http://schemas.microsoft.com/office/drawing/2014/main" id="{8C87C66A-55E8-C17F-A3A5-11F463D520EC}"/>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A2FCDC97-9F0A-1101-DD69-EAFE3423B691}"/>
              </a:ext>
            </a:extLst>
          </p:cNvPr>
          <p:cNvSpPr>
            <a:spLocks noGrp="1"/>
          </p:cNvSpPr>
          <p:nvPr>
            <p:ph type="sldNum" sz="quarter" idx="12"/>
          </p:nvPr>
        </p:nvSpPr>
        <p:spPr/>
        <p:txBody>
          <a:bodyPr/>
          <a:lstStyle/>
          <a:p>
            <a:fld id="{053EECA4-2D3C-4ACD-A0B4-C0860A1E559F}" type="slidenum">
              <a:rPr lang="es-MX" smtClean="0"/>
              <a:t>‹Nº›</a:t>
            </a:fld>
            <a:endParaRPr lang="es-MX"/>
          </a:p>
        </p:txBody>
      </p:sp>
    </p:spTree>
    <p:extLst>
      <p:ext uri="{BB962C8B-B14F-4D97-AF65-F5344CB8AC3E}">
        <p14:creationId xmlns:p14="http://schemas.microsoft.com/office/powerpoint/2010/main" val="24857092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D588530-C36D-5EA9-C310-18103EC53D53}"/>
              </a:ext>
            </a:extLst>
          </p:cNvPr>
          <p:cNvPicPr>
            <a:picLocks noChangeAspect="1"/>
          </p:cNvPicPr>
          <p:nvPr userDrawn="1"/>
        </p:nvPicPr>
        <p:blipFill>
          <a:blip r:embed="rId2"/>
          <a:stretch>
            <a:fillRect/>
          </a:stretch>
        </p:blipFill>
        <p:spPr>
          <a:xfrm>
            <a:off x="-1" y="0"/>
            <a:ext cx="12216653" cy="6858000"/>
          </a:xfrm>
          <a:prstGeom prst="rect">
            <a:avLst/>
          </a:prstGeom>
        </p:spPr>
      </p:pic>
    </p:spTree>
    <p:extLst>
      <p:ext uri="{BB962C8B-B14F-4D97-AF65-F5344CB8AC3E}">
        <p14:creationId xmlns:p14="http://schemas.microsoft.com/office/powerpoint/2010/main" val="1665658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s-MX"/>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C3D78345-E490-41B0-8D71-F48C56354B53}" type="datetimeFigureOut">
              <a:rPr lang="es-MX" smtClean="0"/>
              <a:t>12/06/2025</a:t>
            </a:fld>
            <a:endParaRPr lang="es-MX"/>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7F317FAA-8CB0-4B93-943A-A11B0C76E117}" type="slidenum">
              <a:rPr lang="es-MX" smtClean="0"/>
              <a:t>‹Nº›</a:t>
            </a:fld>
            <a:endParaRPr lang="es-MX"/>
          </a:p>
        </p:txBody>
      </p:sp>
    </p:spTree>
    <p:extLst>
      <p:ext uri="{BB962C8B-B14F-4D97-AF65-F5344CB8AC3E}">
        <p14:creationId xmlns:p14="http://schemas.microsoft.com/office/powerpoint/2010/main" val="4255955089"/>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573334"/>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329D3D-644A-3214-DB54-3BEAAEEC4B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MX"/>
          </a:p>
        </p:txBody>
      </p:sp>
      <p:sp>
        <p:nvSpPr>
          <p:cNvPr id="3" name="Text Placeholder 2">
            <a:extLst>
              <a:ext uri="{FF2B5EF4-FFF2-40B4-BE49-F238E27FC236}">
                <a16:creationId xmlns:a16="http://schemas.microsoft.com/office/drawing/2014/main" id="{38649D68-85FC-0303-17F8-52E4E02F9F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98C5CD84-192C-058E-8792-AFB745D8A3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687D59-235C-493F-A941-05911877F95A}" type="datetime1">
              <a:rPr lang="es-MX" smtClean="0"/>
              <a:t>12/06/2025</a:t>
            </a:fld>
            <a:endParaRPr lang="es-MX"/>
          </a:p>
        </p:txBody>
      </p:sp>
      <p:sp>
        <p:nvSpPr>
          <p:cNvPr id="5" name="Footer Placeholder 4">
            <a:extLst>
              <a:ext uri="{FF2B5EF4-FFF2-40B4-BE49-F238E27FC236}">
                <a16:creationId xmlns:a16="http://schemas.microsoft.com/office/drawing/2014/main" id="{69DFAA23-F505-E2EB-0F9E-C6328DC9FF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Slide Number Placeholder 5">
            <a:extLst>
              <a:ext uri="{FF2B5EF4-FFF2-40B4-BE49-F238E27FC236}">
                <a16:creationId xmlns:a16="http://schemas.microsoft.com/office/drawing/2014/main" id="{0FEB96FE-C31E-164B-1A43-A5A41601B7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3EECA4-2D3C-4ACD-A0B4-C0860A1E559F}" type="slidenum">
              <a:rPr lang="es-MX" smtClean="0"/>
              <a:t>‹Nº›</a:t>
            </a:fld>
            <a:endParaRPr lang="es-MX"/>
          </a:p>
        </p:txBody>
      </p:sp>
    </p:spTree>
    <p:extLst>
      <p:ext uri="{BB962C8B-B14F-4D97-AF65-F5344CB8AC3E}">
        <p14:creationId xmlns:p14="http://schemas.microsoft.com/office/powerpoint/2010/main" val="2529138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4047A07-72EC-41BC-A55F-C264F639F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5601BF9-B7FA-8856-1B5F-CB85125F41AF}"/>
              </a:ext>
            </a:extLst>
          </p:cNvPr>
          <p:cNvPicPr>
            <a:picLocks noChangeAspect="1"/>
          </p:cNvPicPr>
          <p:nvPr/>
        </p:nvPicPr>
        <p:blipFill>
          <a:blip r:embed="rId2">
            <a:alphaModFix amt="40000"/>
          </a:blip>
          <a:srcRect/>
          <a:stretch>
            <a:fillRect/>
          </a:stretch>
        </p:blipFill>
        <p:spPr>
          <a:xfrm>
            <a:off x="20" y="10"/>
            <a:ext cx="12191980" cy="6857990"/>
          </a:xfrm>
          <a:prstGeom prst="rect">
            <a:avLst/>
          </a:prstGeom>
        </p:spPr>
      </p:pic>
      <p:sp>
        <p:nvSpPr>
          <p:cNvPr id="5" name="CuadroTexto 4">
            <a:extLst>
              <a:ext uri="{FF2B5EF4-FFF2-40B4-BE49-F238E27FC236}">
                <a16:creationId xmlns:a16="http://schemas.microsoft.com/office/drawing/2014/main" id="{B730C081-0BEA-DAE1-5363-90B99C98747D}"/>
              </a:ext>
            </a:extLst>
          </p:cNvPr>
          <p:cNvSpPr txBox="1"/>
          <p:nvPr/>
        </p:nvSpPr>
        <p:spPr>
          <a:xfrm>
            <a:off x="810001" y="1449147"/>
            <a:ext cx="10572000" cy="3732453"/>
          </a:xfrm>
          <a:prstGeom prst="rect">
            <a:avLst/>
          </a:prstGeom>
        </p:spPr>
        <p:txBody>
          <a:bodyPr vert="horz" lIns="91440" tIns="45720" rIns="91440" bIns="45720" rtlCol="0" anchor="b">
            <a:normAutofit/>
          </a:bodyPr>
          <a:lstStyle/>
          <a:p>
            <a:pPr>
              <a:spcBef>
                <a:spcPct val="0"/>
              </a:spcBef>
              <a:spcAft>
                <a:spcPts val="600"/>
              </a:spcAft>
            </a:pPr>
            <a:r>
              <a:rPr lang="en-US" sz="5400" b="1" dirty="0">
                <a:solidFill>
                  <a:srgbClr val="FEFEFE"/>
                </a:solidFill>
                <a:latin typeface="+mj-lt"/>
                <a:ea typeface="+mj-ea"/>
                <a:cs typeface="+mj-cs"/>
              </a:rPr>
              <a:t>EL PANEL DE LA REFORMA ENERGÉTICA.</a:t>
            </a:r>
          </a:p>
        </p:txBody>
      </p:sp>
    </p:spTree>
    <p:extLst>
      <p:ext uri="{BB962C8B-B14F-4D97-AF65-F5344CB8AC3E}">
        <p14:creationId xmlns:p14="http://schemas.microsoft.com/office/powerpoint/2010/main" val="565833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áfico lineal junto a una escalera">
            <a:extLst>
              <a:ext uri="{FF2B5EF4-FFF2-40B4-BE49-F238E27FC236}">
                <a16:creationId xmlns:a16="http://schemas.microsoft.com/office/drawing/2014/main" id="{B553299C-4CAC-1FCB-E215-059D35187799}"/>
              </a:ext>
            </a:extLst>
          </p:cNvPr>
          <p:cNvPicPr>
            <a:picLocks noChangeAspect="1"/>
          </p:cNvPicPr>
          <p:nvPr/>
        </p:nvPicPr>
        <p:blipFill>
          <a:blip r:embed="rId2">
            <a:alphaModFix amt="40000"/>
          </a:blip>
          <a:srcRect t="26014" b="33736"/>
          <a:stretch>
            <a:fillRect/>
          </a:stretch>
        </p:blipFill>
        <p:spPr>
          <a:xfrm>
            <a:off x="20" y="10"/>
            <a:ext cx="12191980" cy="6857990"/>
          </a:xfrm>
          <a:prstGeom prst="rect">
            <a:avLst/>
          </a:prstGeom>
        </p:spPr>
      </p:pic>
      <p:sp>
        <p:nvSpPr>
          <p:cNvPr id="5" name="CuadroTexto 4">
            <a:extLst>
              <a:ext uri="{FF2B5EF4-FFF2-40B4-BE49-F238E27FC236}">
                <a16:creationId xmlns:a16="http://schemas.microsoft.com/office/drawing/2014/main" id="{0FCE0845-B7DD-3679-6028-059F08D24688}"/>
              </a:ext>
            </a:extLst>
          </p:cNvPr>
          <p:cNvSpPr txBox="1"/>
          <p:nvPr/>
        </p:nvSpPr>
        <p:spPr>
          <a:xfrm>
            <a:off x="564712" y="1206287"/>
            <a:ext cx="10554574" cy="3636511"/>
          </a:xfrm>
          <a:prstGeom prst="rect">
            <a:avLst/>
          </a:prstGeom>
        </p:spPr>
        <p:txBody>
          <a:bodyPr vert="horz" lIns="91440" tIns="45720" rIns="91440" bIns="45720" rtlCol="0" anchor="ctr">
            <a:normAutofit/>
          </a:bodyPr>
          <a:lstStyle/>
          <a:p>
            <a:pPr>
              <a:spcBef>
                <a:spcPct val="20000"/>
              </a:spcBef>
              <a:spcAft>
                <a:spcPts val="600"/>
              </a:spcAft>
              <a:buClr>
                <a:schemeClr val="accent1"/>
              </a:buClr>
              <a:buFont typeface="Wingdings 2" charset="2"/>
              <a:buChar char=""/>
            </a:pPr>
            <a:r>
              <a:rPr lang="en-US" b="1" dirty="0"/>
              <a:t>Un </a:t>
            </a:r>
            <a:r>
              <a:rPr lang="en-US" b="1" dirty="0" err="1"/>
              <a:t>Impulso</a:t>
            </a:r>
            <a:r>
              <a:rPr lang="en-US" b="1" dirty="0"/>
              <a:t> para la </a:t>
            </a:r>
            <a:r>
              <a:rPr lang="en-US" b="1" dirty="0" err="1"/>
              <a:t>Eficiencia</a:t>
            </a:r>
            <a:r>
              <a:rPr lang="en-US" b="1" dirty="0"/>
              <a:t> y la </a:t>
            </a:r>
            <a:r>
              <a:rPr lang="en-US" b="1" dirty="0" err="1"/>
              <a:t>Inversión</a:t>
            </a:r>
            <a:r>
              <a:rPr lang="en-US" b="1" dirty="0"/>
              <a:t> </a:t>
            </a:r>
            <a:r>
              <a:rPr lang="en-US" b="1" dirty="0" err="1"/>
              <a:t>en</a:t>
            </a:r>
            <a:r>
              <a:rPr lang="en-US" b="1" dirty="0"/>
              <a:t> </a:t>
            </a:r>
            <a:r>
              <a:rPr lang="en-US" b="1" dirty="0" err="1"/>
              <a:t>el</a:t>
            </a:r>
            <a:r>
              <a:rPr lang="en-US" b="1" dirty="0"/>
              <a:t> Sector </a:t>
            </a:r>
            <a:r>
              <a:rPr lang="en-US" b="1" dirty="0" err="1"/>
              <a:t>Energético</a:t>
            </a:r>
            <a:r>
              <a:rPr lang="en-US" b="1" dirty="0"/>
              <a:t> Mexicano (</a:t>
            </a:r>
            <a:r>
              <a:rPr lang="en-US" b="1" dirty="0" err="1"/>
              <a:t>Incorporando</a:t>
            </a:r>
            <a:r>
              <a:rPr lang="en-US" b="1" dirty="0"/>
              <a:t> </a:t>
            </a:r>
            <a:r>
              <a:rPr lang="en-US" b="1" dirty="0" err="1"/>
              <a:t>Mejores</a:t>
            </a:r>
            <a:r>
              <a:rPr lang="en-US" b="1" dirty="0"/>
              <a:t> </a:t>
            </a:r>
            <a:r>
              <a:rPr lang="en-US" b="1" dirty="0" err="1"/>
              <a:t>Prácticas</a:t>
            </a:r>
            <a:r>
              <a:rPr lang="en-US" b="1" dirty="0"/>
              <a:t> Internacionales)El sector </a:t>
            </a:r>
            <a:r>
              <a:rPr lang="en-US" b="1" dirty="0" err="1"/>
              <a:t>energético</a:t>
            </a:r>
            <a:r>
              <a:rPr lang="en-US" b="1" dirty="0"/>
              <a:t> de México, vital para </a:t>
            </a:r>
            <a:r>
              <a:rPr lang="en-US" b="1" dirty="0" err="1"/>
              <a:t>el</a:t>
            </a:r>
            <a:r>
              <a:rPr lang="en-US" b="1" dirty="0"/>
              <a:t> </a:t>
            </a:r>
            <a:r>
              <a:rPr lang="en-US" b="1" dirty="0" err="1"/>
              <a:t>desarrollo</a:t>
            </a:r>
            <a:r>
              <a:rPr lang="en-US" b="1" dirty="0"/>
              <a:t> </a:t>
            </a:r>
            <a:r>
              <a:rPr lang="en-US" b="1" dirty="0" err="1"/>
              <a:t>económico</a:t>
            </a:r>
            <a:r>
              <a:rPr lang="en-US" b="1" dirty="0"/>
              <a:t> del </a:t>
            </a:r>
            <a:r>
              <a:rPr lang="en-US" b="1" dirty="0" err="1"/>
              <a:t>país</a:t>
            </a:r>
            <a:r>
              <a:rPr lang="en-US" b="1" dirty="0"/>
              <a:t>, </a:t>
            </a:r>
            <a:r>
              <a:rPr lang="en-US" b="1" dirty="0" err="1"/>
              <a:t>enfrenta</a:t>
            </a:r>
            <a:r>
              <a:rPr lang="en-US" b="1" dirty="0"/>
              <a:t> </a:t>
            </a:r>
            <a:r>
              <a:rPr lang="en-US" b="1" dirty="0" err="1"/>
              <a:t>desafíos</a:t>
            </a:r>
            <a:r>
              <a:rPr lang="en-US" b="1" dirty="0"/>
              <a:t> </a:t>
            </a:r>
            <a:r>
              <a:rPr lang="en-US" b="1" dirty="0" err="1"/>
              <a:t>significativos</a:t>
            </a:r>
            <a:r>
              <a:rPr lang="en-US" b="1" dirty="0"/>
              <a:t> </a:t>
            </a:r>
            <a:r>
              <a:rPr lang="en-US" b="1" dirty="0" err="1"/>
              <a:t>en</a:t>
            </a:r>
            <a:r>
              <a:rPr lang="en-US" b="1" dirty="0"/>
              <a:t> </a:t>
            </a:r>
            <a:r>
              <a:rPr lang="en-US" b="1" dirty="0" err="1"/>
              <a:t>materia</a:t>
            </a:r>
            <a:r>
              <a:rPr lang="en-US" b="1" dirty="0"/>
              <a:t> de </a:t>
            </a:r>
            <a:r>
              <a:rPr lang="en-US" b="1" dirty="0" err="1"/>
              <a:t>eficiencia</a:t>
            </a:r>
            <a:r>
              <a:rPr lang="en-US" b="1" dirty="0"/>
              <a:t> y </a:t>
            </a:r>
            <a:r>
              <a:rPr lang="en-US" b="1" dirty="0" err="1"/>
              <a:t>competitividad</a:t>
            </a:r>
            <a:r>
              <a:rPr lang="en-US" b="1" dirty="0"/>
              <a:t>. Uno de </a:t>
            </a:r>
            <a:r>
              <a:rPr lang="en-US" b="1" dirty="0" err="1"/>
              <a:t>los</a:t>
            </a:r>
            <a:r>
              <a:rPr lang="en-US" b="1" dirty="0"/>
              <a:t> </a:t>
            </a:r>
            <a:r>
              <a:rPr lang="en-US" b="1" dirty="0" err="1"/>
              <a:t>obstáculos</a:t>
            </a:r>
            <a:r>
              <a:rPr lang="en-US" b="1" dirty="0"/>
              <a:t> </a:t>
            </a:r>
            <a:r>
              <a:rPr lang="en-US" b="1" dirty="0" err="1"/>
              <a:t>más</a:t>
            </a:r>
            <a:r>
              <a:rPr lang="en-US" b="1" dirty="0"/>
              <a:t> </a:t>
            </a:r>
            <a:r>
              <a:rPr lang="en-US" b="1" dirty="0" err="1"/>
              <a:t>importantes</a:t>
            </a:r>
            <a:r>
              <a:rPr lang="en-US" b="1" dirty="0"/>
              <a:t> es la </a:t>
            </a:r>
            <a:r>
              <a:rPr lang="en-US" b="1" dirty="0" err="1"/>
              <a:t>burocracia</a:t>
            </a:r>
            <a:r>
              <a:rPr lang="en-US" b="1" dirty="0"/>
              <a:t>, que </a:t>
            </a:r>
            <a:r>
              <a:rPr lang="en-US" b="1" dirty="0" err="1"/>
              <a:t>entorpece</a:t>
            </a:r>
            <a:r>
              <a:rPr lang="en-US" b="1" dirty="0"/>
              <a:t> </a:t>
            </a:r>
            <a:r>
              <a:rPr lang="en-US" b="1" dirty="0" err="1"/>
              <a:t>los</a:t>
            </a:r>
            <a:r>
              <a:rPr lang="en-US" b="1" dirty="0"/>
              <a:t> </a:t>
            </a:r>
            <a:r>
              <a:rPr lang="en-US" b="1" dirty="0" err="1"/>
              <a:t>procesos</a:t>
            </a:r>
            <a:r>
              <a:rPr lang="en-US" b="1" dirty="0"/>
              <a:t> </a:t>
            </a:r>
            <a:r>
              <a:rPr lang="en-US" b="1" dirty="0" err="1"/>
              <a:t>administrativos</a:t>
            </a:r>
            <a:r>
              <a:rPr lang="en-US" b="1" dirty="0"/>
              <a:t> y </a:t>
            </a:r>
            <a:r>
              <a:rPr lang="en-US" b="1" dirty="0" err="1"/>
              <a:t>regulatorios</a:t>
            </a:r>
            <a:r>
              <a:rPr lang="en-US" b="1" dirty="0"/>
              <a:t>, </a:t>
            </a:r>
            <a:r>
              <a:rPr lang="en-US" b="1" dirty="0" err="1"/>
              <a:t>generando</a:t>
            </a:r>
            <a:r>
              <a:rPr lang="en-US" b="1" dirty="0"/>
              <a:t> </a:t>
            </a:r>
            <a:r>
              <a:rPr lang="en-US" b="1" dirty="0" err="1"/>
              <a:t>retrasos</a:t>
            </a:r>
            <a:r>
              <a:rPr lang="en-US" b="1" dirty="0"/>
              <a:t>, </a:t>
            </a:r>
            <a:r>
              <a:rPr lang="en-US" b="1" dirty="0" err="1"/>
              <a:t>costos</a:t>
            </a:r>
            <a:r>
              <a:rPr lang="en-US" b="1" dirty="0"/>
              <a:t> </a:t>
            </a:r>
            <a:r>
              <a:rPr lang="en-US" b="1" dirty="0" err="1"/>
              <a:t>adicionales</a:t>
            </a:r>
            <a:r>
              <a:rPr lang="en-US" b="1" dirty="0"/>
              <a:t> e </a:t>
            </a:r>
            <a:r>
              <a:rPr lang="en-US" b="1" dirty="0" err="1"/>
              <a:t>incertidumbre</a:t>
            </a:r>
            <a:r>
              <a:rPr lang="en-US" b="1" dirty="0"/>
              <a:t> para las </a:t>
            </a:r>
            <a:r>
              <a:rPr lang="en-US" b="1" dirty="0" err="1"/>
              <a:t>empresas</a:t>
            </a:r>
            <a:r>
              <a:rPr lang="en-US" b="1" dirty="0"/>
              <a:t>.</a:t>
            </a:r>
          </a:p>
        </p:txBody>
      </p:sp>
    </p:spTree>
    <p:extLst>
      <p:ext uri="{BB962C8B-B14F-4D97-AF65-F5344CB8AC3E}">
        <p14:creationId xmlns:p14="http://schemas.microsoft.com/office/powerpoint/2010/main" val="1943697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A11A6D-EE76-467D-BF5C-22DEB4E3B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23">
            <a:extLst>
              <a:ext uri="{FF2B5EF4-FFF2-40B4-BE49-F238E27FC236}">
                <a16:creationId xmlns:a16="http://schemas.microsoft.com/office/drawing/2014/main" id="{76BD6D39-47C9-4B0A-BB01-EA963F4ED9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5" name="CuadroTexto 4">
            <a:extLst>
              <a:ext uri="{FF2B5EF4-FFF2-40B4-BE49-F238E27FC236}">
                <a16:creationId xmlns:a16="http://schemas.microsoft.com/office/drawing/2014/main" id="{7AE64DDA-F4CA-4606-C81A-41BF7E30A049}"/>
              </a:ext>
            </a:extLst>
          </p:cNvPr>
          <p:cNvSpPr txBox="1"/>
          <p:nvPr/>
        </p:nvSpPr>
        <p:spPr>
          <a:xfrm>
            <a:off x="641754" y="1687286"/>
            <a:ext cx="3269463" cy="3978017"/>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100" b="1">
                <a:solidFill>
                  <a:srgbClr val="FEFEFE"/>
                </a:solidFill>
                <a:latin typeface="+mj-lt"/>
                <a:ea typeface="+mj-ea"/>
                <a:cs typeface="+mj-cs"/>
              </a:rPr>
              <a:t>Ventanillas Únicas de Gestión: Una Solución Integral Basada en Mejores Prácticas Internacionales</a:t>
            </a:r>
          </a:p>
        </p:txBody>
      </p:sp>
      <p:graphicFrame>
        <p:nvGraphicFramePr>
          <p:cNvPr id="9" name="CuadroTexto 6">
            <a:extLst>
              <a:ext uri="{FF2B5EF4-FFF2-40B4-BE49-F238E27FC236}">
                <a16:creationId xmlns:a16="http://schemas.microsoft.com/office/drawing/2014/main" id="{1C9E850B-6C77-3230-D88B-A9D3B6F58AB7}"/>
              </a:ext>
            </a:extLst>
          </p:cNvPr>
          <p:cNvGraphicFramePr/>
          <p:nvPr>
            <p:extLst>
              <p:ext uri="{D42A27DB-BD31-4B8C-83A1-F6EECF244321}">
                <p14:modId xmlns:p14="http://schemas.microsoft.com/office/powerpoint/2010/main" val="1265500824"/>
              </p:ext>
            </p:extLst>
          </p:nvPr>
        </p:nvGraphicFramePr>
        <p:xfrm>
          <a:off x="5508820" y="965200"/>
          <a:ext cx="5728344" cy="4902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4806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s-MX"/>
          </a:p>
        </p:txBody>
      </p:sp>
      <p:sp>
        <p:nvSpPr>
          <p:cNvPr id="9" name="Rectangle 8">
            <a:extLst>
              <a:ext uri="{FF2B5EF4-FFF2-40B4-BE49-F238E27FC236}">
                <a16:creationId xmlns:a16="http://schemas.microsoft.com/office/drawing/2014/main" id="{12839A1C-34CB-4C3C-8531-CA67525FD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6265743-CDB8-571D-9A31-4ECA791EFCA8}"/>
              </a:ext>
            </a:extLst>
          </p:cNvPr>
          <p:cNvSpPr>
            <a:spLocks noGrp="1"/>
          </p:cNvSpPr>
          <p:nvPr>
            <p:ph type="title"/>
          </p:nvPr>
        </p:nvSpPr>
        <p:spPr>
          <a:xfrm>
            <a:off x="6095999" y="1032918"/>
            <a:ext cx="5452533" cy="4792165"/>
          </a:xfrm>
          <a:effectLst/>
        </p:spPr>
        <p:txBody>
          <a:bodyPr vert="horz" lIns="91440" tIns="45720" rIns="91440" bIns="45720" rtlCol="0" anchor="ctr">
            <a:normAutofit/>
          </a:bodyPr>
          <a:lstStyle/>
          <a:p>
            <a:r>
              <a:rPr lang="en-US" sz="6600"/>
              <a:t>RENAGAS</a:t>
            </a:r>
          </a:p>
        </p:txBody>
      </p:sp>
      <p:sp useBgFill="1">
        <p:nvSpPr>
          <p:cNvPr id="11" name="Freeform: Shape 10">
            <a:extLst>
              <a:ext uri="{FF2B5EF4-FFF2-40B4-BE49-F238E27FC236}">
                <a16:creationId xmlns:a16="http://schemas.microsoft.com/office/drawing/2014/main" id="{FAC94EAF-F7F7-4727-AE69-A7036B4A5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s-MX"/>
          </a:p>
        </p:txBody>
      </p:sp>
    </p:spTree>
    <p:extLst>
      <p:ext uri="{BB962C8B-B14F-4D97-AF65-F5344CB8AC3E}">
        <p14:creationId xmlns:p14="http://schemas.microsoft.com/office/powerpoint/2010/main" val="3947481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AD21EC9-9707-4723-8447-0D7FA381B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3">
            <a:extLst>
              <a:ext uri="{FF2B5EF4-FFF2-40B4-BE49-F238E27FC236}">
                <a16:creationId xmlns:a16="http://schemas.microsoft.com/office/drawing/2014/main" id="{AABA95AA-8869-4123-BB01-8C85EFDF5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uadroTexto 4">
            <a:extLst>
              <a:ext uri="{FF2B5EF4-FFF2-40B4-BE49-F238E27FC236}">
                <a16:creationId xmlns:a16="http://schemas.microsoft.com/office/drawing/2014/main" id="{C419BE1F-6E8D-001E-CE1C-ABE02579074E}"/>
              </a:ext>
            </a:extLst>
          </p:cNvPr>
          <p:cNvSpPr txBox="1"/>
          <p:nvPr/>
        </p:nvSpPr>
        <p:spPr>
          <a:xfrm>
            <a:off x="818713" y="2413000"/>
            <a:ext cx="3404372" cy="3632200"/>
          </a:xfrm>
          <a:prstGeom prst="rect">
            <a:avLst/>
          </a:prstGeom>
        </p:spPr>
        <p:txBody>
          <a:bodyPr vert="horz" lIns="91440" tIns="45720" rIns="91440" bIns="45720" rtlCol="0" anchor="ctr">
            <a:normAutofit/>
          </a:bodyPr>
          <a:lstStyle/>
          <a:p>
            <a:pPr>
              <a:spcBef>
                <a:spcPct val="20000"/>
              </a:spcBef>
              <a:spcAft>
                <a:spcPts val="600"/>
              </a:spcAft>
              <a:buClr>
                <a:schemeClr val="accent1"/>
              </a:buClr>
              <a:buFont typeface="Wingdings 2" charset="2"/>
              <a:buChar char=""/>
            </a:pPr>
            <a:r>
              <a:rPr lang="en-US" sz="1600" noProof="0"/>
              <a:t>Realicen el registro de sus Instalaciones en el RENAGAS, con el propósito de contar con información actualizada que permita a la Agencia garantizar la protección de las personas, el medio ambiente y las Instalaciones del Sector Hidrocarburos.</a:t>
            </a:r>
          </a:p>
        </p:txBody>
      </p:sp>
      <p:sp>
        <p:nvSpPr>
          <p:cNvPr id="15" name="Rounded Rectangle 17">
            <a:extLst>
              <a:ext uri="{FF2B5EF4-FFF2-40B4-BE49-F238E27FC236}">
                <a16:creationId xmlns:a16="http://schemas.microsoft.com/office/drawing/2014/main" id="{68102155-1621-4AE4-8DD3-7730E2FFD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8945" y="958640"/>
            <a:ext cx="6269591"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94EB1A82-DA8B-626A-D5B3-C705DF908E80}"/>
              </a:ext>
            </a:extLst>
          </p:cNvPr>
          <p:cNvPicPr>
            <a:picLocks noChangeAspect="1"/>
          </p:cNvPicPr>
          <p:nvPr/>
        </p:nvPicPr>
        <p:blipFill>
          <a:blip r:embed="rId2"/>
          <a:stretch>
            <a:fillRect/>
          </a:stretch>
        </p:blipFill>
        <p:spPr>
          <a:xfrm>
            <a:off x="5603706" y="2782212"/>
            <a:ext cx="5638853" cy="1282839"/>
          </a:xfrm>
          <a:prstGeom prst="rect">
            <a:avLst/>
          </a:prstGeom>
        </p:spPr>
      </p:pic>
    </p:spTree>
    <p:extLst>
      <p:ext uri="{BB962C8B-B14F-4D97-AF65-F5344CB8AC3E}">
        <p14:creationId xmlns:p14="http://schemas.microsoft.com/office/powerpoint/2010/main" val="2704608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87AB28-DFB2-9942-572B-93BFA01A89D7}"/>
              </a:ext>
            </a:extLst>
          </p:cNvPr>
          <p:cNvPicPr>
            <a:picLocks noChangeAspect="1"/>
          </p:cNvPicPr>
          <p:nvPr/>
        </p:nvPicPr>
        <p:blipFill>
          <a:blip r:embed="rId2"/>
          <a:stretch>
            <a:fillRect/>
          </a:stretch>
        </p:blipFill>
        <p:spPr>
          <a:xfrm>
            <a:off x="2625008" y="1791870"/>
            <a:ext cx="7450325" cy="4861455"/>
          </a:xfrm>
          <a:prstGeom prst="rect">
            <a:avLst/>
          </a:prstGeom>
        </p:spPr>
      </p:pic>
      <p:sp>
        <p:nvSpPr>
          <p:cNvPr id="6" name="CuadroTexto 5">
            <a:extLst>
              <a:ext uri="{FF2B5EF4-FFF2-40B4-BE49-F238E27FC236}">
                <a16:creationId xmlns:a16="http://schemas.microsoft.com/office/drawing/2014/main" id="{258CD081-4BAF-B429-E93D-76E2A6FCB0AA}"/>
              </a:ext>
            </a:extLst>
          </p:cNvPr>
          <p:cNvSpPr txBox="1"/>
          <p:nvPr/>
        </p:nvSpPr>
        <p:spPr>
          <a:xfrm>
            <a:off x="304800" y="998272"/>
            <a:ext cx="11497733" cy="646331"/>
          </a:xfrm>
          <a:prstGeom prst="rect">
            <a:avLst/>
          </a:prstGeom>
          <a:noFill/>
        </p:spPr>
        <p:txBody>
          <a:bodyPr wrap="square">
            <a:spAutoFit/>
          </a:bodyPr>
          <a:lstStyle/>
          <a:p>
            <a:r>
              <a:rPr lang="es-MX" dirty="0"/>
              <a:t>La inscripción al RENAGAS deberá realizarse en los meses que correspondan a la ENTIDAD FEDERATIVA, en donde se encuentre la instalación, como se establece en el calendario siguiente:</a:t>
            </a:r>
          </a:p>
        </p:txBody>
      </p:sp>
      <p:sp>
        <p:nvSpPr>
          <p:cNvPr id="8" name="CuadroTexto 7">
            <a:extLst>
              <a:ext uri="{FF2B5EF4-FFF2-40B4-BE49-F238E27FC236}">
                <a16:creationId xmlns:a16="http://schemas.microsoft.com/office/drawing/2014/main" id="{1188FD8B-5F02-3E08-C470-74A58CC9C292}"/>
              </a:ext>
            </a:extLst>
          </p:cNvPr>
          <p:cNvSpPr txBox="1"/>
          <p:nvPr/>
        </p:nvSpPr>
        <p:spPr>
          <a:xfrm>
            <a:off x="304800" y="204675"/>
            <a:ext cx="11159067" cy="646331"/>
          </a:xfrm>
          <a:prstGeom prst="rect">
            <a:avLst/>
          </a:prstGeom>
          <a:noFill/>
        </p:spPr>
        <p:txBody>
          <a:bodyPr wrap="square">
            <a:spAutoFit/>
          </a:bodyPr>
          <a:lstStyle/>
          <a:p>
            <a:r>
              <a:rPr lang="es-MX" dirty="0"/>
              <a:t>La obtención del registro no implica que la Agencia no pueda ejercer sus facultades de supervisión, verificación y/o inspección conforme a la normatividad aplicable. </a:t>
            </a:r>
          </a:p>
        </p:txBody>
      </p:sp>
    </p:spTree>
    <p:extLst>
      <p:ext uri="{BB962C8B-B14F-4D97-AF65-F5344CB8AC3E}">
        <p14:creationId xmlns:p14="http://schemas.microsoft.com/office/powerpoint/2010/main" val="21362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s-MX"/>
          </a:p>
        </p:txBody>
      </p:sp>
      <p:sp useBgFill="1">
        <p:nvSpPr>
          <p:cNvPr id="9" name="Rectangle 8">
            <a:extLst>
              <a:ext uri="{FF2B5EF4-FFF2-40B4-BE49-F238E27FC236}">
                <a16:creationId xmlns:a16="http://schemas.microsoft.com/office/drawing/2014/main" id="{21DCC7BA-3740-47E1-91B9-626938139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4CEFA49-6B2F-4FE6-B6AF-31D49E68C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40086" y="40084"/>
            <a:ext cx="6858002" cy="6777832"/>
          </a:xfrm>
          <a:custGeom>
            <a:avLst/>
            <a:gdLst>
              <a:gd name="connsiteX0" fmla="*/ 6858001 w 6858002"/>
              <a:gd name="connsiteY0" fmla="*/ 4666984 h 6777832"/>
              <a:gd name="connsiteX1" fmla="*/ 3829243 w 6858002"/>
              <a:gd name="connsiteY1" fmla="*/ 6654602 h 6777832"/>
              <a:gd name="connsiteX2" fmla="*/ 3827370 w 6858002"/>
              <a:gd name="connsiteY2" fmla="*/ 6656146 h 6777832"/>
              <a:gd name="connsiteX3" fmla="*/ 3824584 w 6858002"/>
              <a:gd name="connsiteY3" fmla="*/ 6657658 h 6777832"/>
              <a:gd name="connsiteX4" fmla="*/ 3798694 w 6858002"/>
              <a:gd name="connsiteY4" fmla="*/ 6674649 h 6777832"/>
              <a:gd name="connsiteX5" fmla="*/ 3785012 w 6858002"/>
              <a:gd name="connsiteY5" fmla="*/ 6679138 h 6777832"/>
              <a:gd name="connsiteX6" fmla="*/ 3706340 w 6858002"/>
              <a:gd name="connsiteY6" fmla="*/ 6721839 h 6777832"/>
              <a:gd name="connsiteX7" fmla="*/ 3428999 w 6858002"/>
              <a:gd name="connsiteY7" fmla="*/ 6777832 h 6777832"/>
              <a:gd name="connsiteX8" fmla="*/ 3151659 w 6858002"/>
              <a:gd name="connsiteY8" fmla="*/ 6721839 h 6777832"/>
              <a:gd name="connsiteX9" fmla="*/ 3072997 w 6858002"/>
              <a:gd name="connsiteY9" fmla="*/ 6679143 h 6777832"/>
              <a:gd name="connsiteX10" fmla="*/ 3059299 w 6858002"/>
              <a:gd name="connsiteY10" fmla="*/ 6674649 h 6777832"/>
              <a:gd name="connsiteX11" fmla="*/ 3033384 w 6858002"/>
              <a:gd name="connsiteY11" fmla="*/ 6657642 h 6777832"/>
              <a:gd name="connsiteX12" fmla="*/ 3030628 w 6858002"/>
              <a:gd name="connsiteY12" fmla="*/ 6656146 h 6777832"/>
              <a:gd name="connsiteX13" fmla="*/ 3028776 w 6858002"/>
              <a:gd name="connsiteY13" fmla="*/ 6654618 h 6777832"/>
              <a:gd name="connsiteX14" fmla="*/ 1 w 6858002"/>
              <a:gd name="connsiteY14" fmla="*/ 4666984 h 6777832"/>
              <a:gd name="connsiteX15" fmla="*/ 6858002 w 6858002"/>
              <a:gd name="connsiteY15" fmla="*/ 0 h 6777832"/>
              <a:gd name="connsiteX16" fmla="*/ 6858002 w 6858002"/>
              <a:gd name="connsiteY16" fmla="*/ 1570616 h 6777832"/>
              <a:gd name="connsiteX17" fmla="*/ 6858001 w 6858002"/>
              <a:gd name="connsiteY17" fmla="*/ 1570616 h 6777832"/>
              <a:gd name="connsiteX18" fmla="*/ 6858001 w 6858002"/>
              <a:gd name="connsiteY18" fmla="*/ 4666983 h 6777832"/>
              <a:gd name="connsiteX19" fmla="*/ 0 w 6858002"/>
              <a:gd name="connsiteY19" fmla="*/ 4666983 h 6777832"/>
              <a:gd name="connsiteX20" fmla="*/ 0 w 6858002"/>
              <a:gd name="connsiteY20" fmla="*/ 595217 h 6777832"/>
              <a:gd name="connsiteX21" fmla="*/ 1 w 6858002"/>
              <a:gd name="connsiteY21" fmla="*/ 595217 h 6777832"/>
              <a:gd name="connsiteX22" fmla="*/ 1 w 6858002"/>
              <a:gd name="connsiteY22" fmla="*/ 0 h 67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002" h="6777832">
                <a:moveTo>
                  <a:pt x="6858001" y="4666984"/>
                </a:moveTo>
                <a:lnTo>
                  <a:pt x="3829243" y="6654602"/>
                </a:lnTo>
                <a:lnTo>
                  <a:pt x="3827370" y="6656146"/>
                </a:lnTo>
                <a:lnTo>
                  <a:pt x="3824584" y="6657658"/>
                </a:lnTo>
                <a:lnTo>
                  <a:pt x="3798694" y="6674649"/>
                </a:lnTo>
                <a:lnTo>
                  <a:pt x="3785012" y="6679138"/>
                </a:lnTo>
                <a:lnTo>
                  <a:pt x="3706340" y="6721839"/>
                </a:lnTo>
                <a:cubicBezTo>
                  <a:pt x="3621097" y="6757894"/>
                  <a:pt x="3527376" y="6777832"/>
                  <a:pt x="3428999" y="6777832"/>
                </a:cubicBezTo>
                <a:cubicBezTo>
                  <a:pt x="3330622" y="6777832"/>
                  <a:pt x="3236902" y="6757894"/>
                  <a:pt x="3151659" y="6721839"/>
                </a:cubicBezTo>
                <a:lnTo>
                  <a:pt x="3072997" y="6679143"/>
                </a:lnTo>
                <a:lnTo>
                  <a:pt x="3059299" y="6674649"/>
                </a:lnTo>
                <a:lnTo>
                  <a:pt x="3033384" y="6657642"/>
                </a:lnTo>
                <a:lnTo>
                  <a:pt x="3030628" y="6656146"/>
                </a:lnTo>
                <a:lnTo>
                  <a:pt x="3028776" y="6654618"/>
                </a:lnTo>
                <a:lnTo>
                  <a:pt x="1" y="4666984"/>
                </a:lnTo>
                <a:close/>
                <a:moveTo>
                  <a:pt x="6858002" y="0"/>
                </a:moveTo>
                <a:lnTo>
                  <a:pt x="6858002" y="1570616"/>
                </a:lnTo>
                <a:lnTo>
                  <a:pt x="6858001" y="1570616"/>
                </a:lnTo>
                <a:lnTo>
                  <a:pt x="6858001" y="4666983"/>
                </a:lnTo>
                <a:lnTo>
                  <a:pt x="0" y="4666983"/>
                </a:lnTo>
                <a:lnTo>
                  <a:pt x="0" y="595217"/>
                </a:lnTo>
                <a:lnTo>
                  <a:pt x="1" y="595217"/>
                </a:lnTo>
                <a:lnTo>
                  <a:pt x="1" y="0"/>
                </a:lnTo>
                <a:close/>
              </a:path>
            </a:pathLst>
          </a:custGeom>
          <a:ln>
            <a:noFill/>
          </a:ln>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s-MX"/>
          </a:p>
        </p:txBody>
      </p:sp>
      <p:sp>
        <p:nvSpPr>
          <p:cNvPr id="2" name="Título 1">
            <a:extLst>
              <a:ext uri="{FF2B5EF4-FFF2-40B4-BE49-F238E27FC236}">
                <a16:creationId xmlns:a16="http://schemas.microsoft.com/office/drawing/2014/main" id="{981D81F0-F9CD-CD4E-9B4B-275ADF880678}"/>
              </a:ext>
            </a:extLst>
          </p:cNvPr>
          <p:cNvSpPr>
            <a:spLocks noGrp="1"/>
          </p:cNvSpPr>
          <p:nvPr>
            <p:ph type="title"/>
          </p:nvPr>
        </p:nvSpPr>
        <p:spPr>
          <a:xfrm>
            <a:off x="451514" y="947607"/>
            <a:ext cx="4389427" cy="4962786"/>
          </a:xfrm>
        </p:spPr>
        <p:txBody>
          <a:bodyPr vert="horz" lIns="91440" tIns="45720" rIns="91440" bIns="45720" rtlCol="0" anchor="ctr">
            <a:normAutofit/>
          </a:bodyPr>
          <a:lstStyle/>
          <a:p>
            <a:r>
              <a:rPr lang="en-US" sz="5000"/>
              <a:t>Controles Volumetricos </a:t>
            </a:r>
          </a:p>
        </p:txBody>
      </p:sp>
    </p:spTree>
    <p:extLst>
      <p:ext uri="{BB962C8B-B14F-4D97-AF65-F5344CB8AC3E}">
        <p14:creationId xmlns:p14="http://schemas.microsoft.com/office/powerpoint/2010/main" val="343549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9">
            <a:extLst>
              <a:ext uri="{FF2B5EF4-FFF2-40B4-BE49-F238E27FC236}">
                <a16:creationId xmlns:a16="http://schemas.microsoft.com/office/drawing/2014/main" id="{76C31868-30B0-3765-AC58-9C4646BC1C48}"/>
              </a:ext>
            </a:extLst>
          </p:cNvPr>
          <p:cNvSpPr/>
          <p:nvPr/>
        </p:nvSpPr>
        <p:spPr>
          <a:xfrm>
            <a:off x="237067" y="1032933"/>
            <a:ext cx="11695103" cy="5596801"/>
          </a:xfrm>
          <a:prstGeom prst="rect">
            <a:avLst/>
          </a:prstGeom>
          <a:noFill/>
        </p:spPr>
        <p:txBody>
          <a:bodyPr wrap="square" lIns="0" tIns="0" rIns="0" bIns="0" rtlCol="0" anchor="t"/>
          <a:lstStyle/>
          <a:p>
            <a:pPr algn="just">
              <a:lnSpc>
                <a:spcPts val="1814"/>
              </a:lnSpc>
              <a:buNone/>
            </a:pPr>
            <a:r>
              <a:rPr lang="es-MX" sz="2000" b="1" noProof="0" dirty="0">
                <a:latin typeface="Montserrat" pitchFamily="34" charset="0"/>
                <a:ea typeface="Montserrat" pitchFamily="34" charset="-122"/>
                <a:cs typeface="Montserrat" pitchFamily="34" charset="-120"/>
              </a:rPr>
              <a:t>Supuestos: </a:t>
            </a:r>
          </a:p>
          <a:p>
            <a:pPr algn="just">
              <a:lnSpc>
                <a:spcPts val="1814"/>
              </a:lnSpc>
              <a:buNone/>
            </a:pPr>
            <a:endParaRPr lang="es-MX" sz="1440" b="1" noProof="0" dirty="0">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r>
              <a:rPr lang="es-MX" sz="1600" noProof="0" dirty="0">
                <a:latin typeface="Montserrat" pitchFamily="34" charset="0"/>
                <a:ea typeface="Montserrat" pitchFamily="34" charset="-122"/>
                <a:cs typeface="Montserrat" pitchFamily="34" charset="-120"/>
              </a:rPr>
              <a:t>A) No contar con el certificado que acredite la correcta operación y funcionamiento de los EPICV</a:t>
            </a:r>
          </a:p>
          <a:p>
            <a:pPr marL="285750" indent="-285750" algn="just">
              <a:lnSpc>
                <a:spcPts val="1814"/>
              </a:lnSpc>
              <a:buFont typeface="Arial" panose="020B0604020202020204" pitchFamily="34" charset="0"/>
              <a:buChar char="•"/>
            </a:pPr>
            <a:endParaRPr lang="es-MX" sz="1600" noProof="0" dirty="0">
              <a:latin typeface="Montserrat" pitchFamily="34" charset="0"/>
              <a:ea typeface="Montserrat" pitchFamily="34" charset="-122"/>
              <a:cs typeface="Montserrat" pitchFamily="34" charset="-120"/>
            </a:endParaRPr>
          </a:p>
          <a:p>
            <a:pPr algn="ctr">
              <a:lnSpc>
                <a:spcPts val="1814"/>
              </a:lnSpc>
            </a:pPr>
            <a:r>
              <a:rPr lang="es-MX" sz="1600" b="1" noProof="0" dirty="0">
                <a:latin typeface="Montserrat" pitchFamily="34" charset="0"/>
                <a:ea typeface="Montserrat" pitchFamily="34" charset="-122"/>
                <a:cs typeface="Montserrat" pitchFamily="34" charset="-120"/>
              </a:rPr>
              <a:t>$1,124,500.00 a $1,686,750.00 </a:t>
            </a:r>
          </a:p>
          <a:p>
            <a:pPr marL="285750" indent="-285750" algn="just">
              <a:lnSpc>
                <a:spcPts val="1814"/>
              </a:lnSpc>
              <a:buFont typeface="Arial" panose="020B0604020202020204" pitchFamily="34" charset="0"/>
              <a:buChar char="•"/>
            </a:pPr>
            <a:endParaRPr lang="es-MX" sz="1600" noProof="0" dirty="0">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r>
              <a:rPr lang="es-MX" sz="1600" noProof="0" dirty="0">
                <a:latin typeface="Montserrat" pitchFamily="34" charset="0"/>
                <a:ea typeface="Montserrat" pitchFamily="34" charset="-122"/>
                <a:cs typeface="Montserrat" pitchFamily="34" charset="-120"/>
              </a:rPr>
              <a:t>B) No enviar al SAT los reportes de información </a:t>
            </a:r>
          </a:p>
          <a:p>
            <a:pPr marL="285750" indent="-285750" algn="just">
              <a:lnSpc>
                <a:spcPts val="1814"/>
              </a:lnSpc>
              <a:buFont typeface="Arial" panose="020B0604020202020204" pitchFamily="34" charset="0"/>
              <a:buChar char="•"/>
            </a:pPr>
            <a:endParaRPr lang="es-MX" sz="1600" noProof="0" dirty="0">
              <a:latin typeface="Montserrat" pitchFamily="34" charset="0"/>
              <a:ea typeface="Montserrat" pitchFamily="34" charset="-122"/>
              <a:cs typeface="Montserrat" pitchFamily="34" charset="-120"/>
            </a:endParaRPr>
          </a:p>
          <a:p>
            <a:pPr algn="ctr">
              <a:lnSpc>
                <a:spcPts val="1814"/>
              </a:lnSpc>
            </a:pPr>
            <a:r>
              <a:rPr lang="es-MX" sz="1600" b="1" noProof="0" dirty="0">
                <a:latin typeface="Montserrat" pitchFamily="34" charset="0"/>
                <a:ea typeface="Montserrat" pitchFamily="34" charset="-122"/>
                <a:cs typeface="Montserrat" pitchFamily="34" charset="-120"/>
              </a:rPr>
              <a:t>$39,360.00 a $69,160.00 </a:t>
            </a:r>
          </a:p>
          <a:p>
            <a:pPr algn="ctr">
              <a:lnSpc>
                <a:spcPts val="1814"/>
              </a:lnSpc>
            </a:pPr>
            <a:r>
              <a:rPr lang="es-MX" sz="1600" b="1" noProof="0" dirty="0">
                <a:latin typeface="Montserrat" pitchFamily="34" charset="0"/>
                <a:ea typeface="Montserrat" pitchFamily="34" charset="-122"/>
                <a:cs typeface="Montserrat" pitchFamily="34" charset="-120"/>
              </a:rPr>
              <a:t>por cada uno de los reportes de información</a:t>
            </a:r>
          </a:p>
          <a:p>
            <a:pPr marL="285750" indent="-285750" algn="just">
              <a:lnSpc>
                <a:spcPts val="1814"/>
              </a:lnSpc>
              <a:buFont typeface="Arial" panose="020B0604020202020204" pitchFamily="34" charset="0"/>
              <a:buChar char="•"/>
            </a:pPr>
            <a:endParaRPr lang="es-MX" sz="1600" noProof="0" dirty="0">
              <a:latin typeface="Montserrat" pitchFamily="34" charset="0"/>
              <a:ea typeface="Montserrat" pitchFamily="34" charset="-122"/>
              <a:cs typeface="Montserrat" pitchFamily="34" charset="-120"/>
            </a:endParaRPr>
          </a:p>
          <a:p>
            <a:pPr algn="just">
              <a:lnSpc>
                <a:spcPts val="1814"/>
              </a:lnSpc>
            </a:pPr>
            <a:endParaRPr lang="es-MX" sz="1600" noProof="0" dirty="0">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r>
              <a:rPr lang="es-MX" sz="1600" noProof="0" dirty="0">
                <a:latin typeface="Montserrat" pitchFamily="34" charset="0"/>
                <a:ea typeface="Montserrat" pitchFamily="34" charset="-122"/>
                <a:cs typeface="Montserrat" pitchFamily="34" charset="-120"/>
              </a:rPr>
              <a:t>C) No enviar al SAT los reportes de información en la periodicidad establecida</a:t>
            </a:r>
          </a:p>
          <a:p>
            <a:pPr marL="285750" indent="-285750" algn="just">
              <a:lnSpc>
                <a:spcPts val="1814"/>
              </a:lnSpc>
              <a:buFont typeface="Arial" panose="020B0604020202020204" pitchFamily="34" charset="0"/>
              <a:buChar char="•"/>
            </a:pPr>
            <a:endParaRPr lang="es-MX" sz="1600" noProof="0" dirty="0">
              <a:latin typeface="Montserrat" pitchFamily="34" charset="0"/>
              <a:ea typeface="Montserrat" pitchFamily="34" charset="-122"/>
              <a:cs typeface="Montserrat" pitchFamily="34" charset="-120"/>
            </a:endParaRPr>
          </a:p>
          <a:p>
            <a:pPr algn="ctr">
              <a:lnSpc>
                <a:spcPts val="1814"/>
              </a:lnSpc>
            </a:pPr>
            <a:r>
              <a:rPr lang="es-MX" sz="1600" b="1" noProof="0" dirty="0">
                <a:latin typeface="Montserrat" pitchFamily="34" charset="0"/>
                <a:ea typeface="Montserrat" pitchFamily="34" charset="-122"/>
                <a:cs typeface="Montserrat" pitchFamily="34" charset="-120"/>
              </a:rPr>
              <a:t>$39,360.00 a $69,160.00 </a:t>
            </a:r>
          </a:p>
          <a:p>
            <a:pPr algn="ctr">
              <a:lnSpc>
                <a:spcPts val="1814"/>
              </a:lnSpc>
            </a:pPr>
            <a:r>
              <a:rPr lang="es-MX" sz="1600" b="1" noProof="0" dirty="0">
                <a:latin typeface="Montserrat" pitchFamily="34" charset="0"/>
                <a:ea typeface="Montserrat" pitchFamily="34" charset="-122"/>
                <a:cs typeface="Montserrat" pitchFamily="34" charset="-120"/>
              </a:rPr>
              <a:t>por cada uno de los reportes de información</a:t>
            </a:r>
          </a:p>
          <a:p>
            <a:pPr algn="ctr">
              <a:lnSpc>
                <a:spcPts val="1814"/>
              </a:lnSpc>
            </a:pPr>
            <a:endParaRPr lang="es-MX" sz="1600" b="1" noProof="0" dirty="0">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r>
              <a:rPr lang="es-MX" sz="1600" noProof="0" dirty="0">
                <a:latin typeface="Montserrat" pitchFamily="34" charset="0"/>
                <a:ea typeface="Montserrat" pitchFamily="34" charset="-122"/>
                <a:cs typeface="Montserrat" pitchFamily="34" charset="-120"/>
              </a:rPr>
              <a:t>D) Enviar al SAT reportes de información de forma incompleta, con errores, o en forma distinta a lo señalado en el CFF.</a:t>
            </a:r>
          </a:p>
          <a:p>
            <a:pPr marL="285750" indent="-285750" algn="just">
              <a:lnSpc>
                <a:spcPts val="1814"/>
              </a:lnSpc>
              <a:buFont typeface="Arial" panose="020B0604020202020204" pitchFamily="34" charset="0"/>
              <a:buChar char="•"/>
            </a:pPr>
            <a:endParaRPr lang="es-MX" sz="1600" noProof="0" dirty="0">
              <a:latin typeface="Montserrat" pitchFamily="34" charset="0"/>
              <a:ea typeface="Montserrat" pitchFamily="34" charset="-122"/>
              <a:cs typeface="Montserrat" pitchFamily="34" charset="-120"/>
            </a:endParaRPr>
          </a:p>
          <a:p>
            <a:pPr algn="ctr">
              <a:lnSpc>
                <a:spcPts val="1814"/>
              </a:lnSpc>
            </a:pPr>
            <a:r>
              <a:rPr lang="es-MX" sz="1600" b="1" noProof="0" dirty="0">
                <a:latin typeface="Montserrat" pitchFamily="34" charset="0"/>
                <a:ea typeface="Montserrat" pitchFamily="34" charset="-122"/>
                <a:cs typeface="Montserrat" pitchFamily="34" charset="-120"/>
              </a:rPr>
              <a:t>$39,360.00 a $69,160.00 </a:t>
            </a:r>
          </a:p>
          <a:p>
            <a:pPr algn="ctr">
              <a:lnSpc>
                <a:spcPts val="1814"/>
              </a:lnSpc>
            </a:pPr>
            <a:r>
              <a:rPr lang="es-MX" sz="1600" b="1" noProof="0" dirty="0">
                <a:latin typeface="Montserrat" pitchFamily="34" charset="0"/>
                <a:ea typeface="Montserrat" pitchFamily="34" charset="-122"/>
                <a:cs typeface="Montserrat" pitchFamily="34" charset="-120"/>
              </a:rPr>
              <a:t>por cada uno de los reportes de información</a:t>
            </a:r>
          </a:p>
          <a:p>
            <a:pPr marL="285750" indent="-285750" algn="just">
              <a:lnSpc>
                <a:spcPts val="1814"/>
              </a:lnSpc>
              <a:buFont typeface="Arial" panose="020B0604020202020204" pitchFamily="34" charset="0"/>
              <a:buChar char="•"/>
            </a:pPr>
            <a:endParaRPr lang="es-MX" sz="1600" noProof="0" dirty="0">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endParaRPr lang="es-MX" sz="1600" noProof="0" dirty="0">
              <a:solidFill>
                <a:srgbClr val="2A2921"/>
              </a:solidFill>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endParaRPr lang="es-MX" sz="1600" noProof="0" dirty="0">
              <a:solidFill>
                <a:srgbClr val="2A2921"/>
              </a:solidFill>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endParaRPr lang="es-MX" sz="1600" noProof="0" dirty="0">
              <a:solidFill>
                <a:srgbClr val="2A2921"/>
              </a:solidFill>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endParaRPr lang="es-MX" sz="1600" noProof="0" dirty="0">
              <a:solidFill>
                <a:srgbClr val="2A2921"/>
              </a:solidFill>
              <a:latin typeface="Montserrat" pitchFamily="34" charset="0"/>
              <a:ea typeface="Montserrat" pitchFamily="34" charset="-122"/>
              <a:cs typeface="Montserrat" pitchFamily="34" charset="-120"/>
            </a:endParaRPr>
          </a:p>
          <a:p>
            <a:pPr marL="285750" indent="-285750" algn="just">
              <a:lnSpc>
                <a:spcPts val="1814"/>
              </a:lnSpc>
              <a:buFont typeface="Arial" panose="020B0604020202020204" pitchFamily="34" charset="0"/>
              <a:buChar char="•"/>
            </a:pPr>
            <a:endParaRPr lang="es-MX" sz="2000" noProof="0" dirty="0"/>
          </a:p>
        </p:txBody>
      </p:sp>
    </p:spTree>
    <p:extLst>
      <p:ext uri="{BB962C8B-B14F-4D97-AF65-F5344CB8AC3E}">
        <p14:creationId xmlns:p14="http://schemas.microsoft.com/office/powerpoint/2010/main" val="210251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08356-56F3-6C32-E195-0E954A1B26BF}"/>
            </a:ext>
          </a:extLst>
        </p:cNvPr>
        <p:cNvGrpSpPr/>
        <p:nvPr/>
      </p:nvGrpSpPr>
      <p:grpSpPr>
        <a:xfrm>
          <a:off x="0" y="0"/>
          <a:ext cx="0" cy="0"/>
          <a:chOff x="0" y="0"/>
          <a:chExt cx="0" cy="0"/>
        </a:xfrm>
      </p:grpSpPr>
      <p:sp>
        <p:nvSpPr>
          <p:cNvPr id="5" name="Object 9">
            <a:extLst>
              <a:ext uri="{FF2B5EF4-FFF2-40B4-BE49-F238E27FC236}">
                <a16:creationId xmlns:a16="http://schemas.microsoft.com/office/drawing/2014/main" id="{5C271D76-36F4-C2B6-D923-63F6EC12DBD7}"/>
              </a:ext>
            </a:extLst>
          </p:cNvPr>
          <p:cNvSpPr/>
          <p:nvPr/>
        </p:nvSpPr>
        <p:spPr>
          <a:xfrm>
            <a:off x="2879357" y="1199809"/>
            <a:ext cx="7029556" cy="911332"/>
          </a:xfrm>
          <a:prstGeom prst="rect">
            <a:avLst/>
          </a:prstGeom>
          <a:noFill/>
        </p:spPr>
        <p:txBody>
          <a:bodyPr wrap="square" lIns="0" tIns="0" rIns="0" bIns="0" rtlCol="0" anchor="t"/>
          <a:lstStyle/>
          <a:p>
            <a:pPr marL="0" marR="0" lvl="0" indent="0" algn="ctr" defTabSz="914400" rtl="0" eaLnBrk="1" fontAlgn="auto" latinLnBrk="0" hangingPunct="1">
              <a:lnSpc>
                <a:spcPts val="1814"/>
              </a:lnSpc>
              <a:spcBef>
                <a:spcPts val="0"/>
              </a:spcBef>
              <a:spcAft>
                <a:spcPts val="0"/>
              </a:spcAft>
              <a:buClrTx/>
              <a:buSzTx/>
              <a:buFontTx/>
              <a:buNone/>
              <a:tabLst/>
              <a:defRPr/>
            </a:pPr>
            <a:endParaRPr kumimoji="0" lang="es-MX" sz="2000" b="0"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s-MX" sz="24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rPr>
              <a:t>Meta de recaudación </a:t>
            </a:r>
            <a:r>
              <a:rPr kumimoji="0" lang="es-MX" sz="2400" b="0"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rPr>
              <a:t>planteada para </a:t>
            </a:r>
            <a:r>
              <a:rPr kumimoji="0" lang="es-MX" sz="24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rPr>
              <a:t>2025</a:t>
            </a:r>
            <a:r>
              <a:rPr kumimoji="0" lang="es-MX" sz="2400" b="0"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rPr>
              <a:t>:</a:t>
            </a:r>
          </a:p>
          <a:p>
            <a:pPr marL="285750" marR="0" lvl="0" indent="-28575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s-MX" sz="20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s-MX" sz="16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ctr" defTabSz="914400" rtl="0" eaLnBrk="1" fontAlgn="auto" latinLnBrk="0" hangingPunct="1">
              <a:lnSpc>
                <a:spcPts val="1814"/>
              </a:lnSpc>
              <a:spcBef>
                <a:spcPts val="0"/>
              </a:spcBef>
              <a:spcAft>
                <a:spcPts val="0"/>
              </a:spcAft>
              <a:buClrTx/>
              <a:buSzTx/>
              <a:buFontTx/>
              <a:buNone/>
              <a:tabLst/>
              <a:defRPr/>
            </a:pPr>
            <a:r>
              <a:rPr kumimoji="0" lang="es-MX" sz="16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rPr>
              <a:t> </a:t>
            </a:r>
          </a:p>
          <a:p>
            <a:pPr marL="0" marR="0" lvl="0" indent="0" algn="ctr" defTabSz="914400" rtl="0" eaLnBrk="1" fontAlgn="auto" latinLnBrk="0" hangingPunct="1">
              <a:lnSpc>
                <a:spcPts val="1814"/>
              </a:lnSpc>
              <a:spcBef>
                <a:spcPts val="0"/>
              </a:spcBef>
              <a:spcAft>
                <a:spcPts val="0"/>
              </a:spcAft>
              <a:buClrTx/>
              <a:buSzTx/>
              <a:buFontTx/>
              <a:buNone/>
              <a:tabLst/>
              <a:defRPr/>
            </a:pPr>
            <a:endParaRPr kumimoji="0" lang="es-MX" sz="1600" b="0"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ctr" defTabSz="914400" rtl="0" eaLnBrk="1" fontAlgn="auto" latinLnBrk="0" hangingPunct="1">
              <a:lnSpc>
                <a:spcPts val="1814"/>
              </a:lnSpc>
              <a:spcBef>
                <a:spcPts val="0"/>
              </a:spcBef>
              <a:spcAft>
                <a:spcPts val="0"/>
              </a:spcAft>
              <a:buClrTx/>
              <a:buSzTx/>
              <a:buFontTx/>
              <a:buNone/>
              <a:tabLst/>
              <a:defRPr/>
            </a:pPr>
            <a:endParaRPr kumimoji="0" lang="es-MX" sz="2000" b="0" i="0" u="none" strike="noStrike" kern="1200" cap="none" spc="0" normalizeH="0" baseline="0" noProof="0">
              <a:ln>
                <a:noFill/>
              </a:ln>
              <a:solidFill>
                <a:prstClr val="black"/>
              </a:solidFill>
              <a:effectLst/>
              <a:uLnTx/>
              <a:uFillTx/>
              <a:latin typeface="Arial"/>
              <a:ea typeface="+mn-ea"/>
              <a:cs typeface="+mn-cs"/>
            </a:endParaRPr>
          </a:p>
        </p:txBody>
      </p:sp>
      <p:sp>
        <p:nvSpPr>
          <p:cNvPr id="4" name="Object 9">
            <a:extLst>
              <a:ext uri="{FF2B5EF4-FFF2-40B4-BE49-F238E27FC236}">
                <a16:creationId xmlns:a16="http://schemas.microsoft.com/office/drawing/2014/main" id="{99BC7328-F0C1-210B-396E-66A3CAAF9FA0}"/>
              </a:ext>
            </a:extLst>
          </p:cNvPr>
          <p:cNvSpPr/>
          <p:nvPr/>
        </p:nvSpPr>
        <p:spPr>
          <a:xfrm>
            <a:off x="3043834" y="2222939"/>
            <a:ext cx="6100996" cy="911332"/>
          </a:xfrm>
          <a:prstGeom prst="rect">
            <a:avLst/>
          </a:prstGeom>
          <a:noFill/>
        </p:spPr>
        <p:txBody>
          <a:bodyPr wrap="square" lIns="0" tIns="0" rIns="0" bIns="0" rtlCol="0" anchor="t"/>
          <a:lstStyle/>
          <a:p>
            <a:pPr marL="0" marR="0" lvl="0" indent="0" algn="just" defTabSz="914400" rtl="0" eaLnBrk="1" fontAlgn="auto" latinLnBrk="0" hangingPunct="1">
              <a:lnSpc>
                <a:spcPts val="1814"/>
              </a:lnSpc>
              <a:spcBef>
                <a:spcPts val="0"/>
              </a:spcBef>
              <a:spcAft>
                <a:spcPts val="0"/>
              </a:spcAft>
              <a:buClrTx/>
              <a:buSzTx/>
              <a:buFontTx/>
              <a:buNone/>
              <a:tabLst/>
              <a:defRPr/>
            </a:pPr>
            <a:endParaRPr kumimoji="0" lang="es-MX" sz="2000" b="0"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s-MX" sz="32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rPr>
              <a:t>5.3 billones de pesos </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s-MX" sz="20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s-MX" sz="16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just" defTabSz="914400" rtl="0" eaLnBrk="1" fontAlgn="auto" latinLnBrk="0" hangingPunct="1">
              <a:lnSpc>
                <a:spcPts val="1814"/>
              </a:lnSpc>
              <a:spcBef>
                <a:spcPts val="0"/>
              </a:spcBef>
              <a:spcAft>
                <a:spcPts val="0"/>
              </a:spcAft>
              <a:buClrTx/>
              <a:buSzTx/>
              <a:buFontTx/>
              <a:buNone/>
              <a:tabLst/>
              <a:defRPr/>
            </a:pPr>
            <a:r>
              <a:rPr kumimoji="0" lang="es-MX" sz="1600" b="1"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rPr>
              <a:t> </a:t>
            </a:r>
          </a:p>
          <a:p>
            <a:pPr marL="0" marR="0" lvl="0" indent="0" algn="just" defTabSz="914400" rtl="0" eaLnBrk="1" fontAlgn="auto" latinLnBrk="0" hangingPunct="1">
              <a:lnSpc>
                <a:spcPts val="1814"/>
              </a:lnSpc>
              <a:spcBef>
                <a:spcPts val="0"/>
              </a:spcBef>
              <a:spcAft>
                <a:spcPts val="0"/>
              </a:spcAft>
              <a:buClrTx/>
              <a:buSzTx/>
              <a:buFontTx/>
              <a:buNone/>
              <a:tabLst/>
              <a:defRPr/>
            </a:pPr>
            <a:endParaRPr kumimoji="0" lang="es-MX" sz="1600" b="0" i="0" u="none" strike="noStrike" kern="1200" cap="none" spc="0" normalizeH="0" baseline="0" noProof="0">
              <a:ln>
                <a:noFill/>
              </a:ln>
              <a:solidFill>
                <a:srgbClr val="2A2921"/>
              </a:solidFill>
              <a:effectLst/>
              <a:uLnTx/>
              <a:uFillTx/>
              <a:latin typeface="Montserrat" pitchFamily="34" charset="0"/>
              <a:ea typeface="Montserrat" pitchFamily="34" charset="-122"/>
              <a:cs typeface="Montserrat" pitchFamily="34" charset="-120"/>
            </a:endParaRPr>
          </a:p>
          <a:p>
            <a:pPr marL="0" marR="0" lvl="0" indent="0" algn="just" defTabSz="914400" rtl="0" eaLnBrk="1" fontAlgn="auto" latinLnBrk="0" hangingPunct="1">
              <a:lnSpc>
                <a:spcPts val="1814"/>
              </a:lnSpc>
              <a:spcBef>
                <a:spcPts val="0"/>
              </a:spcBef>
              <a:spcAft>
                <a:spcPts val="0"/>
              </a:spcAft>
              <a:buClrTx/>
              <a:buSzTx/>
              <a:buFontTx/>
              <a:buNone/>
              <a:tabLst/>
              <a:defRPr/>
            </a:pPr>
            <a:endParaRPr kumimoji="0" lang="es-MX" sz="2000" b="0" i="0" u="none" strike="noStrike" kern="1200" cap="none" spc="0" normalizeH="0" baseline="0" noProof="0">
              <a:ln>
                <a:noFill/>
              </a:ln>
              <a:solidFill>
                <a:prstClr val="black"/>
              </a:solidFill>
              <a:effectLst/>
              <a:uLnTx/>
              <a:uFillTx/>
              <a:latin typeface="Arial"/>
              <a:ea typeface="+mn-ea"/>
              <a:cs typeface="+mn-cs"/>
            </a:endParaRPr>
          </a:p>
        </p:txBody>
      </p:sp>
      <p:sp>
        <p:nvSpPr>
          <p:cNvPr id="8" name="Object 9">
            <a:extLst>
              <a:ext uri="{FF2B5EF4-FFF2-40B4-BE49-F238E27FC236}">
                <a16:creationId xmlns:a16="http://schemas.microsoft.com/office/drawing/2014/main" id="{BF1A1327-9DB9-3947-F71F-D7BB50641F04}"/>
              </a:ext>
            </a:extLst>
          </p:cNvPr>
          <p:cNvSpPr/>
          <p:nvPr/>
        </p:nvSpPr>
        <p:spPr>
          <a:xfrm>
            <a:off x="3043834" y="3714909"/>
            <a:ext cx="6100996" cy="1673770"/>
          </a:xfrm>
          <a:prstGeom prst="rect">
            <a:avLst/>
          </a:prstGeom>
          <a:noFill/>
        </p:spPr>
        <p:txBody>
          <a:bodyPr wrap="square" lIns="0" tIns="0" rIns="0" bIns="0" rtlCol="0" anchor="t"/>
          <a:lstStyle/>
          <a:p>
            <a:pPr marL="342900" marR="0" lvl="0" indent="-342900" algn="ctr" defTabSz="914400" rtl="0" eaLnBrk="1" fontAlgn="auto" latinLnBrk="0" hangingPunct="1">
              <a:lnSpc>
                <a:spcPts val="1814"/>
              </a:lnSpc>
              <a:spcBef>
                <a:spcPts val="0"/>
              </a:spcBef>
              <a:spcAft>
                <a:spcPts val="0"/>
              </a:spcAft>
              <a:buClrTx/>
              <a:buSzTx/>
              <a:buFont typeface="Wingdings" panose="05000000000000000000" pitchFamily="2" charset="2"/>
              <a:buChar char="ü"/>
              <a:tabLst/>
              <a:defRPr/>
            </a:pPr>
            <a:endParaRPr kumimoji="0" lang="es-MX" sz="2000" b="0" i="0" u="none" strike="noStrike" kern="1200" cap="none" spc="0" normalizeH="0" baseline="0" noProof="0" dirty="0">
              <a:ln>
                <a:noFill/>
              </a:ln>
              <a:solidFill>
                <a:srgbClr val="2A2921"/>
              </a:solidFill>
              <a:effectLst/>
              <a:uLnTx/>
              <a:uFillTx/>
              <a:latin typeface="Montserrat" pitchFamily="34" charset="0"/>
              <a:ea typeface="Montserrat" pitchFamily="34" charset="-122"/>
              <a:cs typeface="Montserrat" pitchFamily="34" charset="-120"/>
            </a:endParaRPr>
          </a:p>
          <a:p>
            <a:pPr marL="342900" marR="0" lvl="0" indent="-342900" algn="ctr" defTabSz="914400" rtl="0" eaLnBrk="1" fontAlgn="auto" latinLnBrk="0" hangingPunct="1">
              <a:lnSpc>
                <a:spcPct val="150000"/>
              </a:lnSpc>
              <a:spcBef>
                <a:spcPts val="0"/>
              </a:spcBef>
              <a:spcAft>
                <a:spcPts val="0"/>
              </a:spcAft>
              <a:buClr>
                <a:srgbClr val="933A17"/>
              </a:buClr>
              <a:buSzTx/>
              <a:buFont typeface="Wingdings" panose="05000000000000000000" pitchFamily="2" charset="2"/>
              <a:buChar char="q"/>
              <a:tabLst/>
              <a:defRPr/>
            </a:pPr>
            <a:r>
              <a:rPr kumimoji="0" lang="es-MX" sz="2000" b="1" i="0" u="none" strike="noStrike" kern="1200" cap="none" spc="0" normalizeH="0" baseline="0" noProof="0" dirty="0">
                <a:ln>
                  <a:noFill/>
                </a:ln>
                <a:solidFill>
                  <a:srgbClr val="2A2921"/>
                </a:solidFill>
                <a:effectLst/>
                <a:uLnTx/>
                <a:uFillTx/>
                <a:latin typeface="Montserrat" pitchFamily="34" charset="0"/>
                <a:ea typeface="Montserrat" pitchFamily="34" charset="-122"/>
                <a:cs typeface="Montserrat" pitchFamily="34" charset="-120"/>
              </a:rPr>
              <a:t>Sin crear o aumentar impuestos</a:t>
            </a:r>
          </a:p>
          <a:p>
            <a:pPr marL="342900" marR="0" lvl="0" indent="-342900" algn="ctr" defTabSz="914400" rtl="0" eaLnBrk="1" fontAlgn="auto" latinLnBrk="0" hangingPunct="1">
              <a:lnSpc>
                <a:spcPct val="150000"/>
              </a:lnSpc>
              <a:spcBef>
                <a:spcPts val="0"/>
              </a:spcBef>
              <a:spcAft>
                <a:spcPts val="0"/>
              </a:spcAft>
              <a:buClr>
                <a:srgbClr val="933A17"/>
              </a:buClr>
              <a:buSzTx/>
              <a:buFont typeface="Wingdings" panose="05000000000000000000" pitchFamily="2" charset="2"/>
              <a:buChar char="q"/>
              <a:tabLst/>
              <a:defRPr/>
            </a:pPr>
            <a:r>
              <a:rPr kumimoji="0" lang="es-MX" sz="2000" b="1" i="0" u="none" strike="noStrike" kern="1200" cap="none" spc="0" normalizeH="0" baseline="0" noProof="0" dirty="0">
                <a:ln>
                  <a:noFill/>
                </a:ln>
                <a:solidFill>
                  <a:srgbClr val="2A2921"/>
                </a:solidFill>
                <a:effectLst/>
                <a:uLnTx/>
                <a:uFillTx/>
                <a:latin typeface="Montserrat" pitchFamily="34" charset="0"/>
                <a:ea typeface="Montserrat" pitchFamily="34" charset="-122"/>
                <a:cs typeface="Montserrat" pitchFamily="34" charset="-120"/>
              </a:rPr>
              <a:t>Promover cultura cívica contributiva</a:t>
            </a:r>
          </a:p>
        </p:txBody>
      </p:sp>
      <p:sp>
        <p:nvSpPr>
          <p:cNvPr id="11" name="Rectángulo 10">
            <a:extLst>
              <a:ext uri="{FF2B5EF4-FFF2-40B4-BE49-F238E27FC236}">
                <a16:creationId xmlns:a16="http://schemas.microsoft.com/office/drawing/2014/main" id="{EB54D072-A4BB-7C4D-2398-5CB9E5DEB4CC}"/>
              </a:ext>
            </a:extLst>
          </p:cNvPr>
          <p:cNvSpPr/>
          <p:nvPr/>
        </p:nvSpPr>
        <p:spPr>
          <a:xfrm>
            <a:off x="3366122" y="2342931"/>
            <a:ext cx="5456420" cy="91133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5277573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8"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EC9519EE-68E6-7BD4-B843-3D5B92DB5A92}"/>
              </a:ext>
            </a:extLst>
          </p:cNvPr>
          <p:cNvPicPr>
            <a:picLocks noGrp="1" noChangeAspect="1"/>
          </p:cNvPicPr>
          <p:nvPr>
            <p:ph idx="1"/>
          </p:nvPr>
        </p:nvPicPr>
        <p:blipFill>
          <a:blip r:embed="rId2"/>
          <a:stretch>
            <a:fillRect/>
          </a:stretch>
        </p:blipFill>
        <p:spPr>
          <a:xfrm>
            <a:off x="450689" y="2015067"/>
            <a:ext cx="11277350" cy="4047066"/>
          </a:xfrm>
          <a:prstGeom prst="rect">
            <a:avLst/>
          </a:prstGeom>
        </p:spPr>
      </p:pic>
    </p:spTree>
    <p:extLst>
      <p:ext uri="{BB962C8B-B14F-4D97-AF65-F5344CB8AC3E}">
        <p14:creationId xmlns:p14="http://schemas.microsoft.com/office/powerpoint/2010/main" val="2816554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D1AFB87B-A230-B9D6-44B9-B6C6D6D633EE}"/>
              </a:ext>
            </a:extLst>
          </p:cNvPr>
          <p:cNvGrpSpPr/>
          <p:nvPr/>
        </p:nvGrpSpPr>
        <p:grpSpPr>
          <a:xfrm>
            <a:off x="887853" y="1846617"/>
            <a:ext cx="2388273" cy="1980020"/>
            <a:chOff x="545643" y="444922"/>
            <a:chExt cx="2388273" cy="1980020"/>
          </a:xfrm>
        </p:grpSpPr>
        <p:sp>
          <p:nvSpPr>
            <p:cNvPr id="5" name="Object 3">
              <a:extLst>
                <a:ext uri="{FF2B5EF4-FFF2-40B4-BE49-F238E27FC236}">
                  <a16:creationId xmlns:a16="http://schemas.microsoft.com/office/drawing/2014/main" id="{E4B80239-CFDA-8DB1-BA1F-FF895A996C01}"/>
                </a:ext>
              </a:extLst>
            </p:cNvPr>
            <p:cNvSpPr/>
            <p:nvPr/>
          </p:nvSpPr>
          <p:spPr>
            <a:xfrm>
              <a:off x="545643" y="1571254"/>
              <a:ext cx="2388273" cy="853688"/>
            </a:xfrm>
            <a:prstGeom prst="rect">
              <a:avLst/>
            </a:prstGeom>
            <a:noFill/>
          </p:spPr>
          <p:txBody>
            <a:bodyPr wrap="square" lIns="0" tIns="0" rIns="0" bIns="0" rtlCol="0" anchor="t"/>
            <a:lstStyle/>
            <a:p>
              <a:pPr algn="ctr">
                <a:lnSpc>
                  <a:spcPts val="2722"/>
                </a:lnSpc>
                <a:buNone/>
              </a:pPr>
              <a:r>
                <a:rPr lang="es-MX" sz="2000" noProof="0" dirty="0">
                  <a:latin typeface="Montserrat" pitchFamily="34" charset="0"/>
                  <a:ea typeface="Montserrat" pitchFamily="34" charset="-122"/>
                  <a:cs typeface="Montserrat" pitchFamily="34" charset="-120"/>
                </a:rPr>
                <a:t>Envío de mensajes de interés</a:t>
              </a:r>
              <a:endParaRPr lang="es-MX" sz="2000" b="1" noProof="0" dirty="0">
                <a:latin typeface="Montserrat" pitchFamily="34" charset="0"/>
                <a:ea typeface="Montserrat" pitchFamily="34" charset="-122"/>
                <a:cs typeface="Montserrat" pitchFamily="34" charset="-120"/>
              </a:endParaRPr>
            </a:p>
          </p:txBody>
        </p:sp>
        <p:pic>
          <p:nvPicPr>
            <p:cNvPr id="6" name="Gráfico 5" descr="Chateo contorno">
              <a:extLst>
                <a:ext uri="{FF2B5EF4-FFF2-40B4-BE49-F238E27FC236}">
                  <a16:creationId xmlns:a16="http://schemas.microsoft.com/office/drawing/2014/main" id="{7A7AB386-82B3-99F2-9009-CEAB693E91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8056" y="444922"/>
              <a:ext cx="1354649" cy="1354649"/>
            </a:xfrm>
            <a:prstGeom prst="rect">
              <a:avLst/>
            </a:prstGeom>
          </p:spPr>
        </p:pic>
      </p:grpSp>
      <p:grpSp>
        <p:nvGrpSpPr>
          <p:cNvPr id="7" name="Grupo 6">
            <a:extLst>
              <a:ext uri="{FF2B5EF4-FFF2-40B4-BE49-F238E27FC236}">
                <a16:creationId xmlns:a16="http://schemas.microsoft.com/office/drawing/2014/main" id="{82D56BBF-3DD0-4445-CAB5-A8B4D7CBDDC9}"/>
              </a:ext>
            </a:extLst>
          </p:cNvPr>
          <p:cNvGrpSpPr/>
          <p:nvPr/>
        </p:nvGrpSpPr>
        <p:grpSpPr>
          <a:xfrm>
            <a:off x="324268" y="4661834"/>
            <a:ext cx="2440647" cy="1526310"/>
            <a:chOff x="4563752" y="767185"/>
            <a:chExt cx="2440647" cy="1526310"/>
          </a:xfrm>
        </p:grpSpPr>
        <p:sp>
          <p:nvSpPr>
            <p:cNvPr id="8" name="Object 7">
              <a:extLst>
                <a:ext uri="{FF2B5EF4-FFF2-40B4-BE49-F238E27FC236}">
                  <a16:creationId xmlns:a16="http://schemas.microsoft.com/office/drawing/2014/main" id="{ECC3E994-9D08-8482-E14D-4980D27D6B71}"/>
                </a:ext>
              </a:extLst>
            </p:cNvPr>
            <p:cNvSpPr/>
            <p:nvPr/>
          </p:nvSpPr>
          <p:spPr>
            <a:xfrm>
              <a:off x="4563752" y="1799571"/>
              <a:ext cx="2440647" cy="493924"/>
            </a:xfrm>
            <a:prstGeom prst="rect">
              <a:avLst/>
            </a:prstGeom>
            <a:noFill/>
          </p:spPr>
          <p:txBody>
            <a:bodyPr wrap="square" lIns="0" tIns="0" rIns="0" bIns="0" rtlCol="0" anchor="t"/>
            <a:lstStyle/>
            <a:p>
              <a:pPr algn="ctr">
                <a:lnSpc>
                  <a:spcPts val="2722"/>
                </a:lnSpc>
                <a:buNone/>
              </a:pPr>
              <a:r>
                <a:rPr lang="es-MX" sz="2000">
                  <a:latin typeface="Montserrat" pitchFamily="34" charset="0"/>
                  <a:ea typeface="Montserrat" pitchFamily="34" charset="-122"/>
                  <a:cs typeface="Montserrat" pitchFamily="34" charset="-120"/>
                </a:rPr>
                <a:t>Multas</a:t>
              </a:r>
              <a:endParaRPr lang="es-MX" sz="2000" b="1" noProof="0">
                <a:latin typeface="Montserrat" pitchFamily="34" charset="0"/>
                <a:ea typeface="Montserrat" pitchFamily="34" charset="-122"/>
                <a:cs typeface="Montserrat" pitchFamily="34" charset="-120"/>
              </a:endParaRPr>
            </a:p>
          </p:txBody>
        </p:sp>
        <p:pic>
          <p:nvPicPr>
            <p:cNvPr id="9" name="Gráfico 8" descr="Dinero volando contorno">
              <a:extLst>
                <a:ext uri="{FF2B5EF4-FFF2-40B4-BE49-F238E27FC236}">
                  <a16:creationId xmlns:a16="http://schemas.microsoft.com/office/drawing/2014/main" id="{3DBC208F-5439-A47C-C9C7-06C885DD29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59243" y="767185"/>
              <a:ext cx="914400" cy="914400"/>
            </a:xfrm>
            <a:prstGeom prst="rect">
              <a:avLst/>
            </a:prstGeom>
          </p:spPr>
        </p:pic>
      </p:grpSp>
      <p:grpSp>
        <p:nvGrpSpPr>
          <p:cNvPr id="10" name="Grupo 9">
            <a:extLst>
              <a:ext uri="{FF2B5EF4-FFF2-40B4-BE49-F238E27FC236}">
                <a16:creationId xmlns:a16="http://schemas.microsoft.com/office/drawing/2014/main" id="{A6190803-98CE-81BA-A616-60155615167E}"/>
              </a:ext>
            </a:extLst>
          </p:cNvPr>
          <p:cNvGrpSpPr/>
          <p:nvPr/>
        </p:nvGrpSpPr>
        <p:grpSpPr>
          <a:xfrm>
            <a:off x="8604887" y="4866724"/>
            <a:ext cx="2629195" cy="1419019"/>
            <a:chOff x="8570659" y="732278"/>
            <a:chExt cx="2629195" cy="1419019"/>
          </a:xfrm>
        </p:grpSpPr>
        <p:sp>
          <p:nvSpPr>
            <p:cNvPr id="11" name="Object 9">
              <a:extLst>
                <a:ext uri="{FF2B5EF4-FFF2-40B4-BE49-F238E27FC236}">
                  <a16:creationId xmlns:a16="http://schemas.microsoft.com/office/drawing/2014/main" id="{F80CD99E-48B0-4B32-1300-37255BBC4C1D}"/>
                </a:ext>
              </a:extLst>
            </p:cNvPr>
            <p:cNvSpPr/>
            <p:nvPr/>
          </p:nvSpPr>
          <p:spPr>
            <a:xfrm>
              <a:off x="8570659" y="1779950"/>
              <a:ext cx="2629195" cy="371347"/>
            </a:xfrm>
            <a:prstGeom prst="rect">
              <a:avLst/>
            </a:prstGeom>
            <a:noFill/>
          </p:spPr>
          <p:txBody>
            <a:bodyPr wrap="square" lIns="0" tIns="0" rIns="0" bIns="0" rtlCol="0" anchor="t"/>
            <a:lstStyle/>
            <a:p>
              <a:pPr algn="ctr">
                <a:lnSpc>
                  <a:spcPts val="2722"/>
                </a:lnSpc>
              </a:pPr>
              <a:r>
                <a:rPr lang="es-MX" sz="2000" noProof="0">
                  <a:latin typeface="Montserrat" pitchFamily="34" charset="0"/>
                  <a:ea typeface="Montserrat" pitchFamily="34" charset="-122"/>
                  <a:cs typeface="Montserrat" pitchFamily="34" charset="-120"/>
                </a:rPr>
                <a:t>Restricción de sellos</a:t>
              </a:r>
            </a:p>
          </p:txBody>
        </p:sp>
        <p:pic>
          <p:nvPicPr>
            <p:cNvPr id="12" name="Gráfico 11" descr="Cruz de bandeja de entrada contorno">
              <a:extLst>
                <a:ext uri="{FF2B5EF4-FFF2-40B4-BE49-F238E27FC236}">
                  <a16:creationId xmlns:a16="http://schemas.microsoft.com/office/drawing/2014/main" id="{D7B584E6-D62E-3B94-C86E-2D9B0D5BBE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53394" y="732278"/>
              <a:ext cx="914400" cy="914400"/>
            </a:xfrm>
            <a:prstGeom prst="rect">
              <a:avLst/>
            </a:prstGeom>
          </p:spPr>
        </p:pic>
      </p:grpSp>
      <p:grpSp>
        <p:nvGrpSpPr>
          <p:cNvPr id="13" name="Grupo 12">
            <a:extLst>
              <a:ext uri="{FF2B5EF4-FFF2-40B4-BE49-F238E27FC236}">
                <a16:creationId xmlns:a16="http://schemas.microsoft.com/office/drawing/2014/main" id="{1695F401-EA84-366B-137F-359D54A5F169}"/>
              </a:ext>
            </a:extLst>
          </p:cNvPr>
          <p:cNvGrpSpPr/>
          <p:nvPr/>
        </p:nvGrpSpPr>
        <p:grpSpPr>
          <a:xfrm>
            <a:off x="4460318" y="3241255"/>
            <a:ext cx="2440647" cy="1893226"/>
            <a:chOff x="1851073" y="2840259"/>
            <a:chExt cx="2440647" cy="1893226"/>
          </a:xfrm>
        </p:grpSpPr>
        <p:sp>
          <p:nvSpPr>
            <p:cNvPr id="14" name="Object 5">
              <a:extLst>
                <a:ext uri="{FF2B5EF4-FFF2-40B4-BE49-F238E27FC236}">
                  <a16:creationId xmlns:a16="http://schemas.microsoft.com/office/drawing/2014/main" id="{C9340326-C8DD-57AD-7627-A3EF2874CB66}"/>
                </a:ext>
              </a:extLst>
            </p:cNvPr>
            <p:cNvSpPr/>
            <p:nvPr/>
          </p:nvSpPr>
          <p:spPr>
            <a:xfrm>
              <a:off x="1851073" y="3879797"/>
              <a:ext cx="2440647" cy="853688"/>
            </a:xfrm>
            <a:prstGeom prst="rect">
              <a:avLst/>
            </a:prstGeom>
            <a:noFill/>
          </p:spPr>
          <p:txBody>
            <a:bodyPr wrap="square" lIns="0" tIns="0" rIns="0" bIns="0" rtlCol="0" anchor="t"/>
            <a:lstStyle/>
            <a:p>
              <a:pPr algn="ctr">
                <a:lnSpc>
                  <a:spcPts val="2722"/>
                </a:lnSpc>
              </a:pPr>
              <a:r>
                <a:rPr lang="es-MX" sz="2000" noProof="0">
                  <a:latin typeface="Montserrat" pitchFamily="34" charset="0"/>
                  <a:ea typeface="Montserrat" pitchFamily="34" charset="-122"/>
                  <a:cs typeface="Montserrat" pitchFamily="34" charset="-120"/>
                </a:rPr>
                <a:t>Cartas invitación</a:t>
              </a:r>
              <a:endParaRPr lang="es-MX" sz="2000" b="1" noProof="0">
                <a:latin typeface="Montserrat" pitchFamily="34" charset="0"/>
                <a:ea typeface="Montserrat" pitchFamily="34" charset="-122"/>
                <a:cs typeface="Montserrat" pitchFamily="34" charset="-120"/>
              </a:endParaRPr>
            </a:p>
          </p:txBody>
        </p:sp>
        <p:pic>
          <p:nvPicPr>
            <p:cNvPr id="15" name="Gráfico 14" descr="Correo electrónico contorno">
              <a:extLst>
                <a:ext uri="{FF2B5EF4-FFF2-40B4-BE49-F238E27FC236}">
                  <a16:creationId xmlns:a16="http://schemas.microsoft.com/office/drawing/2014/main" id="{93E6D136-93F0-6E97-DCD9-42B68585D37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70600" y="2840259"/>
              <a:ext cx="914400" cy="914400"/>
            </a:xfrm>
            <a:prstGeom prst="rect">
              <a:avLst/>
            </a:prstGeom>
          </p:spPr>
        </p:pic>
      </p:grpSp>
      <p:grpSp>
        <p:nvGrpSpPr>
          <p:cNvPr id="16" name="Grupo 15">
            <a:extLst>
              <a:ext uri="{FF2B5EF4-FFF2-40B4-BE49-F238E27FC236}">
                <a16:creationId xmlns:a16="http://schemas.microsoft.com/office/drawing/2014/main" id="{823E33EE-283C-D7D9-C23C-6AF706687B40}"/>
              </a:ext>
            </a:extLst>
          </p:cNvPr>
          <p:cNvGrpSpPr/>
          <p:nvPr/>
        </p:nvGrpSpPr>
        <p:grpSpPr>
          <a:xfrm>
            <a:off x="8604886" y="1846617"/>
            <a:ext cx="2629195" cy="2550794"/>
            <a:chOff x="7665635" y="3574928"/>
            <a:chExt cx="2629195" cy="2550794"/>
          </a:xfrm>
        </p:grpSpPr>
        <p:pic>
          <p:nvPicPr>
            <p:cNvPr id="17" name="Gráfico 16" descr="Impuestos contorno">
              <a:extLst>
                <a:ext uri="{FF2B5EF4-FFF2-40B4-BE49-F238E27FC236}">
                  <a16:creationId xmlns:a16="http://schemas.microsoft.com/office/drawing/2014/main" id="{6F767586-C664-20AD-409A-C5FF81AED2F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538994" y="3574928"/>
              <a:ext cx="914400" cy="914400"/>
            </a:xfrm>
            <a:prstGeom prst="rect">
              <a:avLst/>
            </a:prstGeom>
          </p:spPr>
        </p:pic>
        <p:sp>
          <p:nvSpPr>
            <p:cNvPr id="18" name="Object 9">
              <a:extLst>
                <a:ext uri="{FF2B5EF4-FFF2-40B4-BE49-F238E27FC236}">
                  <a16:creationId xmlns:a16="http://schemas.microsoft.com/office/drawing/2014/main" id="{7D682F0A-1A71-D5CC-E7E2-1E074C86FD6E}"/>
                </a:ext>
              </a:extLst>
            </p:cNvPr>
            <p:cNvSpPr/>
            <p:nvPr/>
          </p:nvSpPr>
          <p:spPr>
            <a:xfrm>
              <a:off x="7665635" y="4489328"/>
              <a:ext cx="2629195" cy="1636394"/>
            </a:xfrm>
            <a:prstGeom prst="rect">
              <a:avLst/>
            </a:prstGeom>
            <a:noFill/>
          </p:spPr>
          <p:txBody>
            <a:bodyPr wrap="square" lIns="0" tIns="0" rIns="0" bIns="0" rtlCol="0" anchor="t"/>
            <a:lstStyle/>
            <a:p>
              <a:pPr algn="ctr">
                <a:lnSpc>
                  <a:spcPts val="2722"/>
                </a:lnSpc>
              </a:pPr>
              <a:r>
                <a:rPr lang="es-MX" sz="2000">
                  <a:latin typeface="Montserrat" pitchFamily="34" charset="0"/>
                  <a:ea typeface="Montserrat" pitchFamily="34" charset="-122"/>
                  <a:cs typeface="Montserrat" pitchFamily="34" charset="-120"/>
                </a:rPr>
                <a:t>Cumplimiento de obligaciones en solicitudes de devolución de IVA</a:t>
              </a:r>
              <a:r>
                <a:rPr lang="es-MX" sz="2000" noProof="0">
                  <a:latin typeface="Montserrat" pitchFamily="34" charset="0"/>
                  <a:ea typeface="Montserrat" pitchFamily="34" charset="-122"/>
                  <a:cs typeface="Montserrat" pitchFamily="34" charset="-120"/>
                </a:rPr>
                <a:t> </a:t>
              </a:r>
            </a:p>
          </p:txBody>
        </p:sp>
      </p:grpSp>
    </p:spTree>
    <p:extLst>
      <p:ext uri="{BB962C8B-B14F-4D97-AF65-F5344CB8AC3E}">
        <p14:creationId xmlns:p14="http://schemas.microsoft.com/office/powerpoint/2010/main" val="46709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1158-5A81-2539-113B-6A04C60B6BA5}"/>
              </a:ext>
            </a:extLst>
          </p:cNvPr>
          <p:cNvSpPr>
            <a:spLocks noGrp="1"/>
          </p:cNvSpPr>
          <p:nvPr>
            <p:ph type="ctrTitle"/>
          </p:nvPr>
        </p:nvSpPr>
        <p:spPr/>
        <p:txBody>
          <a:bodyPr/>
          <a:lstStyle/>
          <a:p>
            <a:endParaRPr lang="es-MX"/>
          </a:p>
        </p:txBody>
      </p:sp>
      <p:sp>
        <p:nvSpPr>
          <p:cNvPr id="3" name="Subtitle 2">
            <a:extLst>
              <a:ext uri="{FF2B5EF4-FFF2-40B4-BE49-F238E27FC236}">
                <a16:creationId xmlns:a16="http://schemas.microsoft.com/office/drawing/2014/main" id="{3D8C0A3B-83CB-4B6F-4697-9E7B8A868329}"/>
              </a:ext>
            </a:extLst>
          </p:cNvPr>
          <p:cNvSpPr>
            <a:spLocks noGrp="1"/>
          </p:cNvSpPr>
          <p:nvPr>
            <p:ph type="subTitle" idx="1"/>
          </p:nvPr>
        </p:nvSpPr>
        <p:spPr>
          <a:xfrm>
            <a:off x="2266950" y="2654301"/>
            <a:ext cx="9144000" cy="1655762"/>
          </a:xfrm>
        </p:spPr>
        <p:txBody>
          <a:bodyPr/>
          <a:lstStyle/>
          <a:p>
            <a:endParaRPr lang="es-MX"/>
          </a:p>
        </p:txBody>
      </p:sp>
      <p:pic>
        <p:nvPicPr>
          <p:cNvPr id="7" name="Picture 6">
            <a:extLst>
              <a:ext uri="{FF2B5EF4-FFF2-40B4-BE49-F238E27FC236}">
                <a16:creationId xmlns:a16="http://schemas.microsoft.com/office/drawing/2014/main" id="{7E8723D4-B8F9-E080-6FDD-1985A994C334}"/>
              </a:ext>
            </a:extLst>
          </p:cNvPr>
          <p:cNvPicPr>
            <a:picLocks noChangeAspect="1"/>
          </p:cNvPicPr>
          <p:nvPr/>
        </p:nvPicPr>
        <p:blipFill>
          <a:blip r:embed="rId3"/>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C73E26B8-ABDA-0656-BEF8-0495FB99F8DA}"/>
              </a:ext>
            </a:extLst>
          </p:cNvPr>
          <p:cNvSpPr/>
          <p:nvPr/>
        </p:nvSpPr>
        <p:spPr>
          <a:xfrm>
            <a:off x="0" y="2746592"/>
            <a:ext cx="12192000" cy="4111407"/>
          </a:xfrm>
          <a:prstGeom prst="rect">
            <a:avLst/>
          </a:prstGeom>
          <a:solidFill>
            <a:schemeClr val="bg1">
              <a:lumMod val="9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Slide Number Placeholder 12">
            <a:extLst>
              <a:ext uri="{FF2B5EF4-FFF2-40B4-BE49-F238E27FC236}">
                <a16:creationId xmlns:a16="http://schemas.microsoft.com/office/drawing/2014/main" id="{2E220035-9F64-0014-D8CC-FB3AD41CB4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EECA4-2D3C-4ACD-A0B4-C0860A1E559F}" type="slidenum">
              <a:rPr kumimoji="0" lang="es-MX"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MX"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pic>
        <p:nvPicPr>
          <p:cNvPr id="12" name="Picture 11">
            <a:extLst>
              <a:ext uri="{FF2B5EF4-FFF2-40B4-BE49-F238E27FC236}">
                <a16:creationId xmlns:a16="http://schemas.microsoft.com/office/drawing/2014/main" id="{330C4DE3-1060-C13A-FE69-4E130F0A0329}"/>
              </a:ext>
            </a:extLst>
          </p:cNvPr>
          <p:cNvPicPr>
            <a:picLocks noChangeAspect="1"/>
          </p:cNvPicPr>
          <p:nvPr/>
        </p:nvPicPr>
        <p:blipFill>
          <a:blip r:embed="rId4"/>
          <a:stretch>
            <a:fillRect/>
          </a:stretch>
        </p:blipFill>
        <p:spPr>
          <a:xfrm>
            <a:off x="8695896" y="5299000"/>
            <a:ext cx="3077004" cy="1086002"/>
          </a:xfrm>
          <a:prstGeom prst="rect">
            <a:avLst/>
          </a:prstGeom>
        </p:spPr>
      </p:pic>
    </p:spTree>
    <p:extLst>
      <p:ext uri="{BB962C8B-B14F-4D97-AF65-F5344CB8AC3E}">
        <p14:creationId xmlns:p14="http://schemas.microsoft.com/office/powerpoint/2010/main" val="3474754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513843D-A077-BBB8-6B10-7333720984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EECA4-2D3C-4ACD-A0B4-C0860A1E559F}" type="slidenum">
              <a:rPr kumimoji="0" lang="es-MX"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MX"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C71D92AD-A17D-8A4A-2352-6D874D4BB09A}"/>
              </a:ext>
            </a:extLst>
          </p:cNvPr>
          <p:cNvSpPr>
            <a:spLocks noGrp="1"/>
          </p:cNvSpPr>
          <p:nvPr>
            <p:ph idx="1"/>
          </p:nvPr>
        </p:nvSpPr>
        <p:spPr>
          <a:xfrm>
            <a:off x="5703570" y="1847850"/>
            <a:ext cx="5650230" cy="4351338"/>
          </a:xfrm>
        </p:spPr>
        <p:txBody>
          <a:bodyPr>
            <a:normAutofit/>
          </a:bodyPr>
          <a:lstStyle/>
          <a:p>
            <a:pPr marL="344488" indent="-344488">
              <a:spcBef>
                <a:spcPts val="2400"/>
              </a:spcBef>
              <a:buNone/>
            </a:pPr>
            <a:r>
              <a:rPr lang="es-MX" dirty="0"/>
              <a:t>1.	Introducción: Evolución de la IA</a:t>
            </a:r>
          </a:p>
          <a:p>
            <a:pPr marL="344488" indent="-344488">
              <a:spcBef>
                <a:spcPts val="2400"/>
              </a:spcBef>
              <a:buNone/>
            </a:pPr>
            <a:r>
              <a:rPr lang="es-MX" dirty="0"/>
              <a:t>2.	¿Cómo podemos </a:t>
            </a:r>
            <a:r>
              <a:rPr lang="es-MX" dirty="0" err="1"/>
              <a:t>re-imaginar</a:t>
            </a:r>
            <a:r>
              <a:rPr lang="es-MX" dirty="0"/>
              <a:t> a la Estación de Servicio del futuro?</a:t>
            </a:r>
          </a:p>
          <a:p>
            <a:pPr marL="344488" indent="-344488">
              <a:spcBef>
                <a:spcPts val="2400"/>
              </a:spcBef>
              <a:buNone/>
            </a:pPr>
            <a:r>
              <a:rPr lang="es-MX" dirty="0"/>
              <a:t>3.	Casos de uso: </a:t>
            </a:r>
            <a:r>
              <a:rPr lang="es-ES" dirty="0"/>
              <a:t>Revolucionando las Operaciones en las Estaciones de Servicio</a:t>
            </a:r>
          </a:p>
          <a:p>
            <a:pPr marL="344488" indent="-344488">
              <a:spcBef>
                <a:spcPts val="2400"/>
              </a:spcBef>
              <a:buNone/>
            </a:pPr>
            <a:r>
              <a:rPr lang="es-ES" dirty="0"/>
              <a:t>4.	Adopción de la IA: Mapa de Ruta</a:t>
            </a:r>
          </a:p>
        </p:txBody>
      </p:sp>
      <p:pic>
        <p:nvPicPr>
          <p:cNvPr id="10" name="Picture 9" descr="SUV car driving at sunset">
            <a:extLst>
              <a:ext uri="{FF2B5EF4-FFF2-40B4-BE49-F238E27FC236}">
                <a16:creationId xmlns:a16="http://schemas.microsoft.com/office/drawing/2014/main" id="{D464B59F-09A0-A395-FFB4-05DCE5972B9A}"/>
              </a:ext>
            </a:extLst>
          </p:cNvPr>
          <p:cNvPicPr>
            <a:picLocks noChangeAspect="1"/>
          </p:cNvPicPr>
          <p:nvPr/>
        </p:nvPicPr>
        <p:blipFill>
          <a:blip r:embed="rId2">
            <a:extLst>
              <a:ext uri="{28A0092B-C50C-407E-A947-70E740481C1C}">
                <a14:useLocalDpi xmlns:a14="http://schemas.microsoft.com/office/drawing/2010/main" val="0"/>
              </a:ext>
            </a:extLst>
          </a:blip>
          <a:srcRect r="50056"/>
          <a:stretch/>
        </p:blipFill>
        <p:spPr>
          <a:xfrm flipH="1">
            <a:off x="0" y="0"/>
            <a:ext cx="4922520" cy="6858000"/>
          </a:xfrm>
          <a:prstGeom prst="rect">
            <a:avLst/>
          </a:prstGeom>
        </p:spPr>
      </p:pic>
    </p:spTree>
    <p:extLst>
      <p:ext uri="{BB962C8B-B14F-4D97-AF65-F5344CB8AC3E}">
        <p14:creationId xmlns:p14="http://schemas.microsoft.com/office/powerpoint/2010/main" val="210959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D87BED-CB85-E789-D7D0-E63F6C2FC5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EECA4-2D3C-4ACD-A0B4-C0860A1E559F}" type="slidenum">
              <a:rPr kumimoji="0" lang="es-MX"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MX"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5" name="Title 1">
            <a:extLst>
              <a:ext uri="{FF2B5EF4-FFF2-40B4-BE49-F238E27FC236}">
                <a16:creationId xmlns:a16="http://schemas.microsoft.com/office/drawing/2014/main" id="{5DB4098F-B44B-D658-A18A-CF0112172D82}"/>
              </a:ext>
            </a:extLst>
          </p:cNvPr>
          <p:cNvSpPr>
            <a:spLocks noGrp="1"/>
          </p:cNvSpPr>
          <p:nvPr>
            <p:ph type="title"/>
          </p:nvPr>
        </p:nvSpPr>
        <p:spPr>
          <a:xfrm>
            <a:off x="838200" y="544512"/>
            <a:ext cx="10515600" cy="1325563"/>
          </a:xfrm>
        </p:spPr>
        <p:txBody>
          <a:bodyPr/>
          <a:lstStyle/>
          <a:p>
            <a:r>
              <a:rPr lang="es-MX" dirty="0"/>
              <a:t>Propongamos un concepto “sencillo”…</a:t>
            </a:r>
          </a:p>
        </p:txBody>
      </p:sp>
      <p:sp>
        <p:nvSpPr>
          <p:cNvPr id="16" name="Content Placeholder 2">
            <a:extLst>
              <a:ext uri="{FF2B5EF4-FFF2-40B4-BE49-F238E27FC236}">
                <a16:creationId xmlns:a16="http://schemas.microsoft.com/office/drawing/2014/main" id="{54D97BE9-FA26-FA53-4D51-693A1CCFE527}"/>
              </a:ext>
            </a:extLst>
          </p:cNvPr>
          <p:cNvSpPr>
            <a:spLocks noGrp="1"/>
          </p:cNvSpPr>
          <p:nvPr>
            <p:ph idx="1"/>
          </p:nvPr>
        </p:nvSpPr>
        <p:spPr>
          <a:xfrm>
            <a:off x="838200" y="1936432"/>
            <a:ext cx="5814060" cy="4351338"/>
          </a:xfrm>
        </p:spPr>
        <p:txBody>
          <a:bodyPr>
            <a:normAutofit fontScale="92500" lnSpcReduction="20000"/>
          </a:bodyPr>
          <a:lstStyle/>
          <a:p>
            <a:pPr marL="0" indent="0" algn="just">
              <a:lnSpc>
                <a:spcPct val="150000"/>
              </a:lnSpc>
              <a:buNone/>
            </a:pPr>
            <a:r>
              <a:rPr lang="es-ES" dirty="0"/>
              <a:t>La Inteligencia Artificial (IA) se refiere a </a:t>
            </a:r>
            <a:r>
              <a:rPr lang="es-ES" b="1" dirty="0"/>
              <a:t>sistemas informáticos</a:t>
            </a:r>
            <a:r>
              <a:rPr lang="es-ES" dirty="0"/>
              <a:t> diseñados para </a:t>
            </a:r>
            <a:r>
              <a:rPr lang="es-ES" b="1" dirty="0"/>
              <a:t>realizar tareas que típicamente requieren inteligencia humana</a:t>
            </a:r>
            <a:r>
              <a:rPr lang="es-ES" dirty="0"/>
              <a:t>. </a:t>
            </a:r>
          </a:p>
          <a:p>
            <a:pPr marL="0" indent="0" algn="just">
              <a:lnSpc>
                <a:spcPct val="150000"/>
              </a:lnSpc>
              <a:buNone/>
            </a:pPr>
            <a:r>
              <a:rPr lang="es-ES" dirty="0"/>
              <a:t>Estas tareas incluyen </a:t>
            </a:r>
            <a:r>
              <a:rPr lang="es-ES" b="1" dirty="0"/>
              <a:t>aprender</a:t>
            </a:r>
            <a:r>
              <a:rPr lang="es-ES" dirty="0"/>
              <a:t> de los </a:t>
            </a:r>
            <a:r>
              <a:rPr lang="es-ES" b="1" dirty="0"/>
              <a:t>datos</a:t>
            </a:r>
            <a:r>
              <a:rPr lang="es-ES" dirty="0"/>
              <a:t>, </a:t>
            </a:r>
            <a:r>
              <a:rPr lang="es-ES" b="1" dirty="0"/>
              <a:t>razonar</a:t>
            </a:r>
            <a:r>
              <a:rPr lang="es-ES" dirty="0"/>
              <a:t> a través de problemas, </a:t>
            </a:r>
            <a:r>
              <a:rPr lang="es-ES" b="1" dirty="0"/>
              <a:t>comprender</a:t>
            </a:r>
            <a:r>
              <a:rPr lang="es-ES" dirty="0"/>
              <a:t> el </a:t>
            </a:r>
            <a:r>
              <a:rPr lang="es-ES" b="1" dirty="0"/>
              <a:t>lenguaje</a:t>
            </a:r>
            <a:r>
              <a:rPr lang="es-ES" dirty="0"/>
              <a:t>, reconocer </a:t>
            </a:r>
            <a:r>
              <a:rPr lang="es-ES" b="1" dirty="0"/>
              <a:t>patrones</a:t>
            </a:r>
            <a:r>
              <a:rPr lang="es-ES" dirty="0"/>
              <a:t> y </a:t>
            </a:r>
            <a:r>
              <a:rPr lang="es-ES" b="1" dirty="0"/>
              <a:t>tomar decisiones</a:t>
            </a:r>
            <a:r>
              <a:rPr lang="es-ES" dirty="0"/>
              <a:t>.</a:t>
            </a:r>
            <a:endParaRPr lang="es-MX" dirty="0"/>
          </a:p>
        </p:txBody>
      </p:sp>
      <p:sp>
        <p:nvSpPr>
          <p:cNvPr id="17" name="Content Placeholder 2">
            <a:extLst>
              <a:ext uri="{FF2B5EF4-FFF2-40B4-BE49-F238E27FC236}">
                <a16:creationId xmlns:a16="http://schemas.microsoft.com/office/drawing/2014/main" id="{7F5D231B-3CFB-31BD-E173-E07523717C7F}"/>
              </a:ext>
            </a:extLst>
          </p:cNvPr>
          <p:cNvSpPr txBox="1">
            <a:spLocks/>
          </p:cNvSpPr>
          <p:nvPr/>
        </p:nvSpPr>
        <p:spPr>
          <a:xfrm>
            <a:off x="838200" y="6226809"/>
            <a:ext cx="5814060" cy="3917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s-ES" sz="1000" b="0" i="0" u="none" strike="noStrike" kern="1200" cap="none" spc="0" normalizeH="0" baseline="0" noProof="0" dirty="0">
                <a:ln>
                  <a:noFill/>
                </a:ln>
                <a:solidFill>
                  <a:prstClr val="black"/>
                </a:solidFill>
                <a:effectLst/>
                <a:uLnTx/>
                <a:uFillTx/>
                <a:latin typeface="Aptos" panose="02110004020202020204"/>
                <a:ea typeface="+mn-ea"/>
                <a:cs typeface="+mn-cs"/>
              </a:rPr>
              <a:t>Definición propia basada en las definiciones de Microsoft, Google, AWS e IBM.</a:t>
            </a:r>
            <a:endParaRPr kumimoji="0" lang="es-MX" sz="1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60B73AA-68F7-F8F7-BDC7-BA9E9B11AA7B}"/>
              </a:ext>
            </a:extLst>
          </p:cNvPr>
          <p:cNvSpPr/>
          <p:nvPr/>
        </p:nvSpPr>
        <p:spPr>
          <a:xfrm>
            <a:off x="7292340" y="1771650"/>
            <a:ext cx="1920240" cy="139446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rPr>
              <a:t>Procesar (“entender”) el lenguaje humano</a:t>
            </a:r>
          </a:p>
        </p:txBody>
      </p:sp>
      <p:sp>
        <p:nvSpPr>
          <p:cNvPr id="19" name="Rectangle 18">
            <a:extLst>
              <a:ext uri="{FF2B5EF4-FFF2-40B4-BE49-F238E27FC236}">
                <a16:creationId xmlns:a16="http://schemas.microsoft.com/office/drawing/2014/main" id="{238F0DE9-38C3-6AB1-67C5-C8F9F53AEC97}"/>
              </a:ext>
            </a:extLst>
          </p:cNvPr>
          <p:cNvSpPr/>
          <p:nvPr/>
        </p:nvSpPr>
        <p:spPr>
          <a:xfrm>
            <a:off x="7292340" y="3358197"/>
            <a:ext cx="1920240" cy="139446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rPr>
              <a:t>Capacidad de comunicarse con personas</a:t>
            </a:r>
          </a:p>
        </p:txBody>
      </p:sp>
      <p:sp>
        <p:nvSpPr>
          <p:cNvPr id="20" name="Rectangle 19">
            <a:extLst>
              <a:ext uri="{FF2B5EF4-FFF2-40B4-BE49-F238E27FC236}">
                <a16:creationId xmlns:a16="http://schemas.microsoft.com/office/drawing/2014/main" id="{76539B9C-6C88-BAE8-F702-2707395A4078}"/>
              </a:ext>
            </a:extLst>
          </p:cNvPr>
          <p:cNvSpPr/>
          <p:nvPr/>
        </p:nvSpPr>
        <p:spPr>
          <a:xfrm>
            <a:off x="7292340" y="4946332"/>
            <a:ext cx="1920240" cy="139446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rPr>
              <a:t>Traducir el lenguaje hablado y escrito</a:t>
            </a:r>
          </a:p>
        </p:txBody>
      </p:sp>
      <p:sp>
        <p:nvSpPr>
          <p:cNvPr id="21" name="Rectangle 20">
            <a:extLst>
              <a:ext uri="{FF2B5EF4-FFF2-40B4-BE49-F238E27FC236}">
                <a16:creationId xmlns:a16="http://schemas.microsoft.com/office/drawing/2014/main" id="{23CBCC62-0B79-2514-0CF9-11707D24379E}"/>
              </a:ext>
            </a:extLst>
          </p:cNvPr>
          <p:cNvSpPr/>
          <p:nvPr/>
        </p:nvSpPr>
        <p:spPr>
          <a:xfrm>
            <a:off x="9521190" y="1771650"/>
            <a:ext cx="1920240" cy="139446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rPr>
              <a:t>Reconocer patrones</a:t>
            </a:r>
          </a:p>
        </p:txBody>
      </p:sp>
      <p:sp>
        <p:nvSpPr>
          <p:cNvPr id="22" name="Rectangle 21">
            <a:extLst>
              <a:ext uri="{FF2B5EF4-FFF2-40B4-BE49-F238E27FC236}">
                <a16:creationId xmlns:a16="http://schemas.microsoft.com/office/drawing/2014/main" id="{454E2B80-3AA7-AE29-DB5A-01333A10B180}"/>
              </a:ext>
            </a:extLst>
          </p:cNvPr>
          <p:cNvSpPr/>
          <p:nvPr/>
        </p:nvSpPr>
        <p:spPr>
          <a:xfrm>
            <a:off x="9521190" y="3358197"/>
            <a:ext cx="1920240" cy="1394460"/>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rPr>
              <a:t>Analizar datos y hacer recomendaciones</a:t>
            </a:r>
          </a:p>
        </p:txBody>
      </p:sp>
      <p:sp>
        <p:nvSpPr>
          <p:cNvPr id="23" name="Rectangle 22">
            <a:extLst>
              <a:ext uri="{FF2B5EF4-FFF2-40B4-BE49-F238E27FC236}">
                <a16:creationId xmlns:a16="http://schemas.microsoft.com/office/drawing/2014/main" id="{2F0213C4-2AE5-1440-ED97-4891D0D09B5F}"/>
              </a:ext>
            </a:extLst>
          </p:cNvPr>
          <p:cNvSpPr/>
          <p:nvPr/>
        </p:nvSpPr>
        <p:spPr>
          <a:xfrm>
            <a:off x="9521190" y="4946332"/>
            <a:ext cx="1920240" cy="139446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rPr>
              <a:t>Aprender desde la experiencia</a:t>
            </a:r>
          </a:p>
        </p:txBody>
      </p:sp>
    </p:spTree>
    <p:extLst>
      <p:ext uri="{BB962C8B-B14F-4D97-AF65-F5344CB8AC3E}">
        <p14:creationId xmlns:p14="http://schemas.microsoft.com/office/powerpoint/2010/main" val="1753021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D514E-81E5-CFBF-02C4-FA0B23824FA4}"/>
            </a:ext>
          </a:extLst>
        </p:cNvPr>
        <p:cNvGrpSpPr/>
        <p:nvPr/>
      </p:nvGrpSpPr>
      <p:grpSpPr>
        <a:xfrm>
          <a:off x="0" y="0"/>
          <a:ext cx="0" cy="0"/>
          <a:chOff x="0" y="0"/>
          <a:chExt cx="0" cy="0"/>
        </a:xfrm>
      </p:grpSpPr>
      <p:pic>
        <p:nvPicPr>
          <p:cNvPr id="7" name="Picture 6" descr="Empty racing track with sunlight">
            <a:extLst>
              <a:ext uri="{FF2B5EF4-FFF2-40B4-BE49-F238E27FC236}">
                <a16:creationId xmlns:a16="http://schemas.microsoft.com/office/drawing/2014/main" id="{6C8282A5-8592-A536-148B-F9156B8E6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29A521E-5A60-07F4-BD88-4ED587728146}"/>
              </a:ext>
            </a:extLst>
          </p:cNvPr>
          <p:cNvSpPr>
            <a:spLocks noGrp="1"/>
          </p:cNvSpPr>
          <p:nvPr>
            <p:ph type="title"/>
          </p:nvPr>
        </p:nvSpPr>
        <p:spPr>
          <a:xfrm>
            <a:off x="831850" y="3104198"/>
            <a:ext cx="10515600" cy="2852737"/>
          </a:xfrm>
        </p:spPr>
        <p:txBody>
          <a:bodyPr>
            <a:normAutofit/>
          </a:bodyPr>
          <a:lstStyle/>
          <a:p>
            <a:pPr marL="914400" indent="-914400"/>
            <a:r>
              <a:rPr lang="es-MX" dirty="0">
                <a:solidFill>
                  <a:schemeClr val="bg1"/>
                </a:solidFill>
              </a:rPr>
              <a:t>2.	¿Cómo podemos </a:t>
            </a:r>
            <a:r>
              <a:rPr lang="es-MX" dirty="0" err="1">
                <a:solidFill>
                  <a:schemeClr val="bg1"/>
                </a:solidFill>
              </a:rPr>
              <a:t>re-imaginar</a:t>
            </a:r>
            <a:r>
              <a:rPr lang="es-MX" noProof="0" dirty="0">
                <a:solidFill>
                  <a:schemeClr val="bg1"/>
                </a:solidFill>
              </a:rPr>
              <a:t> a la Estación de Servicio del Futuro?</a:t>
            </a:r>
          </a:p>
        </p:txBody>
      </p:sp>
      <p:sp>
        <p:nvSpPr>
          <p:cNvPr id="5" name="Slide Number Placeholder 4">
            <a:extLst>
              <a:ext uri="{FF2B5EF4-FFF2-40B4-BE49-F238E27FC236}">
                <a16:creationId xmlns:a16="http://schemas.microsoft.com/office/drawing/2014/main" id="{28D9BB79-663A-EFB4-29A0-EAC012AF7EC3}"/>
              </a:ext>
            </a:extLst>
          </p:cNvPr>
          <p:cNvSpPr>
            <a:spLocks noGrp="1"/>
          </p:cNvSpPr>
          <p:nvPr>
            <p:ph type="sldNum" sz="quarter" idx="12"/>
          </p:nvPr>
        </p:nvSpPr>
        <p:spPr/>
        <p:txBody>
          <a:bodyPr/>
          <a:lstStyle/>
          <a:p>
            <a:fld id="{053EECA4-2D3C-4ACD-A0B4-C0860A1E559F}" type="slidenum">
              <a:rPr lang="es-MX" smtClean="0"/>
              <a:t>15</a:t>
            </a:fld>
            <a:endParaRPr lang="es-MX"/>
          </a:p>
        </p:txBody>
      </p:sp>
    </p:spTree>
    <p:extLst>
      <p:ext uri="{BB962C8B-B14F-4D97-AF65-F5344CB8AC3E}">
        <p14:creationId xmlns:p14="http://schemas.microsoft.com/office/powerpoint/2010/main" val="2902826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9727D-DF24-E125-13A2-9B564B6DD7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BC1BD-8B1E-3B52-3667-7743EDC4D225}"/>
              </a:ext>
            </a:extLst>
          </p:cNvPr>
          <p:cNvSpPr>
            <a:spLocks noGrp="1"/>
          </p:cNvSpPr>
          <p:nvPr>
            <p:ph type="title"/>
          </p:nvPr>
        </p:nvSpPr>
        <p:spPr/>
        <p:txBody>
          <a:bodyPr/>
          <a:lstStyle/>
          <a:p>
            <a:r>
              <a:rPr lang="es-MX" dirty="0"/>
              <a:t>Casos de uso</a:t>
            </a:r>
          </a:p>
        </p:txBody>
      </p:sp>
      <p:sp>
        <p:nvSpPr>
          <p:cNvPr id="4" name="Slide Number Placeholder 3">
            <a:extLst>
              <a:ext uri="{FF2B5EF4-FFF2-40B4-BE49-F238E27FC236}">
                <a16:creationId xmlns:a16="http://schemas.microsoft.com/office/drawing/2014/main" id="{84BE53C8-71DB-EB39-2284-B2FF408FB6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EECA4-2D3C-4ACD-A0B4-C0860A1E559F}" type="slidenum">
              <a:rPr kumimoji="0" lang="es-MX"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MX"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05463F7B-8438-4876-5929-0CF2A741A330}"/>
              </a:ext>
            </a:extLst>
          </p:cNvPr>
          <p:cNvSpPr/>
          <p:nvPr/>
        </p:nvSpPr>
        <p:spPr>
          <a:xfrm>
            <a:off x="571500" y="1905952"/>
            <a:ext cx="2606040" cy="734378"/>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Gestión Inteligente de Inventario de Combustible</a:t>
            </a:r>
          </a:p>
        </p:txBody>
      </p:sp>
      <p:sp>
        <p:nvSpPr>
          <p:cNvPr id="6" name="Rectangle 5">
            <a:extLst>
              <a:ext uri="{FF2B5EF4-FFF2-40B4-BE49-F238E27FC236}">
                <a16:creationId xmlns:a16="http://schemas.microsoft.com/office/drawing/2014/main" id="{053C02B2-0E8C-D1F0-F00B-3C79107188AB}"/>
              </a:ext>
            </a:extLst>
          </p:cNvPr>
          <p:cNvSpPr/>
          <p:nvPr/>
        </p:nvSpPr>
        <p:spPr>
          <a:xfrm>
            <a:off x="3435350" y="1905952"/>
            <a:ext cx="2606040" cy="734378"/>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Optimización de tiendas de conveniencia</a:t>
            </a:r>
          </a:p>
        </p:txBody>
      </p:sp>
      <p:sp>
        <p:nvSpPr>
          <p:cNvPr id="7" name="Rectangle 6">
            <a:extLst>
              <a:ext uri="{FF2B5EF4-FFF2-40B4-BE49-F238E27FC236}">
                <a16:creationId xmlns:a16="http://schemas.microsoft.com/office/drawing/2014/main" id="{2883A903-9BF2-47D3-610D-30B8A4499D1F}"/>
              </a:ext>
            </a:extLst>
          </p:cNvPr>
          <p:cNvSpPr/>
          <p:nvPr/>
        </p:nvSpPr>
        <p:spPr>
          <a:xfrm>
            <a:off x="6299200" y="1905952"/>
            <a:ext cx="2606040" cy="734378"/>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Mejora en la seguridad del negocio</a:t>
            </a:r>
          </a:p>
        </p:txBody>
      </p:sp>
      <p:sp>
        <p:nvSpPr>
          <p:cNvPr id="8" name="Rectangle 7">
            <a:extLst>
              <a:ext uri="{FF2B5EF4-FFF2-40B4-BE49-F238E27FC236}">
                <a16:creationId xmlns:a16="http://schemas.microsoft.com/office/drawing/2014/main" id="{68E49C18-4162-DDFF-3B00-4D0E5BAF46C4}"/>
              </a:ext>
            </a:extLst>
          </p:cNvPr>
          <p:cNvSpPr/>
          <p:nvPr/>
        </p:nvSpPr>
        <p:spPr>
          <a:xfrm>
            <a:off x="9163050" y="1905952"/>
            <a:ext cx="2606040" cy="734378"/>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Optimización de tareas administrativas</a:t>
            </a:r>
          </a:p>
        </p:txBody>
      </p:sp>
      <p:sp>
        <p:nvSpPr>
          <p:cNvPr id="9" name="Rectangle 8">
            <a:extLst>
              <a:ext uri="{FF2B5EF4-FFF2-40B4-BE49-F238E27FC236}">
                <a16:creationId xmlns:a16="http://schemas.microsoft.com/office/drawing/2014/main" id="{696D224D-0F70-9449-9E88-48E05A8C5018}"/>
              </a:ext>
            </a:extLst>
          </p:cNvPr>
          <p:cNvSpPr/>
          <p:nvPr/>
        </p:nvSpPr>
        <p:spPr>
          <a:xfrm>
            <a:off x="571500" y="2937510"/>
            <a:ext cx="2606040" cy="306324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Pronóstico de la demanda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Fijación de precios dinámico</a:t>
            </a:r>
          </a:p>
        </p:txBody>
      </p:sp>
      <p:sp>
        <p:nvSpPr>
          <p:cNvPr id="10" name="Rectangle 9">
            <a:extLst>
              <a:ext uri="{FF2B5EF4-FFF2-40B4-BE49-F238E27FC236}">
                <a16:creationId xmlns:a16="http://schemas.microsoft.com/office/drawing/2014/main" id="{77E7A5E1-24D9-A25A-342A-95D86F07A5C1}"/>
              </a:ext>
            </a:extLst>
          </p:cNvPr>
          <p:cNvSpPr/>
          <p:nvPr/>
        </p:nvSpPr>
        <p:spPr>
          <a:xfrm>
            <a:off x="3435350" y="2937510"/>
            <a:ext cx="2606040" cy="3063240"/>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Sistema inteligente de inventario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Mejora en la experiencia de usuario y programa de lealtad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Acomodo optimizado de mercancías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Gestión de las filas de pago</a:t>
            </a:r>
          </a:p>
        </p:txBody>
      </p:sp>
      <p:sp>
        <p:nvSpPr>
          <p:cNvPr id="11" name="Rectangle 10">
            <a:extLst>
              <a:ext uri="{FF2B5EF4-FFF2-40B4-BE49-F238E27FC236}">
                <a16:creationId xmlns:a16="http://schemas.microsoft.com/office/drawing/2014/main" id="{4F858BB1-89A4-ED01-B388-55C54295334A}"/>
              </a:ext>
            </a:extLst>
          </p:cNvPr>
          <p:cNvSpPr/>
          <p:nvPr/>
        </p:nvSpPr>
        <p:spPr>
          <a:xfrm>
            <a:off x="6299200" y="2937510"/>
            <a:ext cx="2606040" cy="306324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Mantenimiento predictivo de los equipos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Seguridad reforzada y prevención de robos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Monitoreo automatizado</a:t>
            </a:r>
          </a:p>
        </p:txBody>
      </p:sp>
      <p:sp>
        <p:nvSpPr>
          <p:cNvPr id="12" name="Rectangle 11">
            <a:extLst>
              <a:ext uri="{FF2B5EF4-FFF2-40B4-BE49-F238E27FC236}">
                <a16:creationId xmlns:a16="http://schemas.microsoft.com/office/drawing/2014/main" id="{6EE77A29-816A-F666-40A5-2F117743B95D}"/>
              </a:ext>
            </a:extLst>
          </p:cNvPr>
          <p:cNvSpPr/>
          <p:nvPr/>
        </p:nvSpPr>
        <p:spPr>
          <a:xfrm>
            <a:off x="9163050" y="2937510"/>
            <a:ext cx="2606040" cy="3063240"/>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RPA para optimización de tareas repetitivas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Contratación con IA</a:t>
            </a:r>
          </a:p>
        </p:txBody>
      </p:sp>
    </p:spTree>
    <p:extLst>
      <p:ext uri="{BB962C8B-B14F-4D97-AF65-F5344CB8AC3E}">
        <p14:creationId xmlns:p14="http://schemas.microsoft.com/office/powerpoint/2010/main" val="885214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79DC-8D11-0C2D-F846-9B03087AAC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08037-50C8-5BB3-75EB-700311C23AFC}"/>
              </a:ext>
            </a:extLst>
          </p:cNvPr>
          <p:cNvSpPr>
            <a:spLocks noGrp="1"/>
          </p:cNvSpPr>
          <p:nvPr>
            <p:ph type="title"/>
          </p:nvPr>
        </p:nvSpPr>
        <p:spPr/>
        <p:txBody>
          <a:bodyPr/>
          <a:lstStyle/>
          <a:p>
            <a:r>
              <a:rPr lang="es-MX" dirty="0">
                <a:latin typeface="Arial" panose="020B0604020202020204" pitchFamily="34" charset="0"/>
                <a:cs typeface="Arial" panose="020B0604020202020204" pitchFamily="34" charset="0"/>
              </a:rPr>
              <a:t>Automatización de tareas con IA</a:t>
            </a:r>
          </a:p>
        </p:txBody>
      </p:sp>
      <p:sp>
        <p:nvSpPr>
          <p:cNvPr id="4" name="Slide Number Placeholder 3">
            <a:extLst>
              <a:ext uri="{FF2B5EF4-FFF2-40B4-BE49-F238E27FC236}">
                <a16:creationId xmlns:a16="http://schemas.microsoft.com/office/drawing/2014/main" id="{F0B44FD2-E211-A558-0E41-290BDF07F9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EECA4-2D3C-4ACD-A0B4-C0860A1E559F}" type="slidenum">
              <a:rPr kumimoji="0" lang="es-MX"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MX"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44D62D5B-36AC-8061-27FD-F7B094793D4E}"/>
              </a:ext>
            </a:extLst>
          </p:cNvPr>
          <p:cNvSpPr txBox="1"/>
          <p:nvPr/>
        </p:nvSpPr>
        <p:spPr>
          <a:xfrm>
            <a:off x="726899" y="2148290"/>
            <a:ext cx="10911098"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s-E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Recolección y procesamiento automatizado de datos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s-E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Generación automatizada de reportes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s-E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Detección de anomalías y prevención de fraudes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s-E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 Integración con sistemas empresariales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s-ES" sz="30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5. Validación automática de cumplimiento normativo</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s-E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 Conciliación automatizada de datos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s-E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 Software especializado con capacidades de IA</a:t>
            </a:r>
          </a:p>
        </p:txBody>
      </p:sp>
      <p:sp>
        <p:nvSpPr>
          <p:cNvPr id="3" name="TextBox 2">
            <a:extLst>
              <a:ext uri="{FF2B5EF4-FFF2-40B4-BE49-F238E27FC236}">
                <a16:creationId xmlns:a16="http://schemas.microsoft.com/office/drawing/2014/main" id="{B2C44E17-5249-79BE-B61F-36E3FC0506C5}"/>
              </a:ext>
            </a:extLst>
          </p:cNvPr>
          <p:cNvSpPr txBox="1"/>
          <p:nvPr/>
        </p:nvSpPr>
        <p:spPr>
          <a:xfrm>
            <a:off x="838200" y="1639385"/>
            <a:ext cx="2810933" cy="369332"/>
          </a:xfrm>
          <a:prstGeom prst="rect">
            <a:avLst/>
          </a:prstGeom>
          <a:solidFill>
            <a:schemeClr val="tx1">
              <a:lumMod val="85000"/>
              <a:lumOff val="1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Aptos" panose="02110004020202020204"/>
                <a:ea typeface="+mn-ea"/>
                <a:cs typeface="+mn-cs"/>
              </a:rPr>
              <a:t>Ilustrativo, no exhaustivo</a:t>
            </a: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77890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ble">
  <a:themeElements>
    <a:clrScheme name="Ci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Ci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i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Office Theme">
  <a:themeElements>
    <a:clrScheme name="Rojo naranja">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TM03457503[[fn=Citable]]</Template>
  <TotalTime>201</TotalTime>
  <Words>1831</Words>
  <Application>Microsoft Office PowerPoint</Application>
  <PresentationFormat>Panorámica</PresentationFormat>
  <Paragraphs>152</Paragraphs>
  <Slides>17</Slides>
  <Notes>5</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17</vt:i4>
      </vt:variant>
    </vt:vector>
  </HeadingPairs>
  <TitlesOfParts>
    <vt:vector size="27" baseType="lpstr">
      <vt:lpstr>Aptos</vt:lpstr>
      <vt:lpstr>Aptos Display</vt:lpstr>
      <vt:lpstr>Arial</vt:lpstr>
      <vt:lpstr>Century Gothic</vt:lpstr>
      <vt:lpstr>Montserrat</vt:lpstr>
      <vt:lpstr>Wingdings</vt:lpstr>
      <vt:lpstr>Wingdings 2</vt:lpstr>
      <vt:lpstr>Citable</vt:lpstr>
      <vt:lpstr>Office Theme</vt:lpstr>
      <vt:lpstr>1_Office Theme</vt:lpstr>
      <vt:lpstr>Presentación de PowerPoint</vt:lpstr>
      <vt:lpstr>Presentación de PowerPoint</vt:lpstr>
      <vt:lpstr>Presentación de PowerPoint</vt:lpstr>
      <vt:lpstr>RENAGAS</vt:lpstr>
      <vt:lpstr>Presentación de PowerPoint</vt:lpstr>
      <vt:lpstr>Presentación de PowerPoint</vt:lpstr>
      <vt:lpstr>Controles Volumetricos </vt:lpstr>
      <vt:lpstr>Presentación de PowerPoint</vt:lpstr>
      <vt:lpstr>Presentación de PowerPoint</vt:lpstr>
      <vt:lpstr>Presentación de PowerPoint</vt:lpstr>
      <vt:lpstr>Presentación de PowerPoint</vt:lpstr>
      <vt:lpstr>Presentación de PowerPoint</vt:lpstr>
      <vt:lpstr>Presentación de PowerPoint</vt:lpstr>
      <vt:lpstr>Propongamos un concepto “sencillo”…</vt:lpstr>
      <vt:lpstr>2. ¿Cómo podemos re-imaginar a la Estación de Servicio del Futuro?</vt:lpstr>
      <vt:lpstr>Casos de uso</vt:lpstr>
      <vt:lpstr>Automatización de tareas con 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Onexpo Nacional</dc:creator>
  <cp:lastModifiedBy>Onexpo Nacional</cp:lastModifiedBy>
  <cp:revision>2</cp:revision>
  <dcterms:created xsi:type="dcterms:W3CDTF">2025-06-09T20:46:18Z</dcterms:created>
  <dcterms:modified xsi:type="dcterms:W3CDTF">2025-06-12T20:51:17Z</dcterms:modified>
</cp:coreProperties>
</file>