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58" r:id="rId3"/>
    <p:sldId id="319" r:id="rId4"/>
    <p:sldId id="322" r:id="rId5"/>
    <p:sldId id="279" r:id="rId6"/>
    <p:sldId id="259" r:id="rId7"/>
    <p:sldId id="314" r:id="rId8"/>
    <p:sldId id="316" r:id="rId9"/>
    <p:sldId id="260" r:id="rId10"/>
    <p:sldId id="263" r:id="rId11"/>
    <p:sldId id="264" r:id="rId12"/>
    <p:sldId id="261" r:id="rId13"/>
    <p:sldId id="262" r:id="rId14"/>
    <p:sldId id="271" r:id="rId15"/>
    <p:sldId id="270" r:id="rId16"/>
    <p:sldId id="313" r:id="rId17"/>
    <p:sldId id="268" r:id="rId18"/>
    <p:sldId id="269" r:id="rId19"/>
    <p:sldId id="272" r:id="rId20"/>
    <p:sldId id="273" r:id="rId21"/>
    <p:sldId id="323" r:id="rId22"/>
    <p:sldId id="318" r:id="rId23"/>
    <p:sldId id="274" r:id="rId24"/>
    <p:sldId id="276" r:id="rId25"/>
    <p:sldId id="277" r:id="rId26"/>
    <p:sldId id="267" r:id="rId27"/>
    <p:sldId id="311" r:id="rId28"/>
    <p:sldId id="281" r:id="rId29"/>
    <p:sldId id="282" r:id="rId30"/>
    <p:sldId id="284" r:id="rId31"/>
    <p:sldId id="287" r:id="rId32"/>
    <p:sldId id="288" r:id="rId33"/>
    <p:sldId id="324" r:id="rId34"/>
    <p:sldId id="326" r:id="rId35"/>
    <p:sldId id="312" r:id="rId36"/>
    <p:sldId id="295" r:id="rId37"/>
    <p:sldId id="296" r:id="rId38"/>
    <p:sldId id="317" r:id="rId39"/>
    <p:sldId id="297" r:id="rId40"/>
    <p:sldId id="293" r:id="rId41"/>
    <p:sldId id="298" r:id="rId42"/>
    <p:sldId id="330" r:id="rId43"/>
    <p:sldId id="327" r:id="rId44"/>
    <p:sldId id="299" r:id="rId45"/>
    <p:sldId id="328" r:id="rId46"/>
    <p:sldId id="331" r:id="rId47"/>
    <p:sldId id="307" r:id="rId48"/>
    <p:sldId id="329" r:id="rId49"/>
    <p:sldId id="303" r:id="rId50"/>
    <p:sldId id="304" r:id="rId51"/>
    <p:sldId id="305" r:id="rId52"/>
    <p:sldId id="332" r:id="rId53"/>
    <p:sldId id="257" r:id="rId5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521" autoAdjust="0"/>
    <p:restoredTop sz="94660"/>
  </p:normalViewPr>
  <p:slideViewPr>
    <p:cSldViewPr snapToGrid="0">
      <p:cViewPr varScale="1">
        <p:scale>
          <a:sx n="59" d="100"/>
          <a:sy n="59" d="100"/>
        </p:scale>
        <p:origin x="86" y="480"/>
      </p:cViewPr>
      <p:guideLst/>
    </p:cSldViewPr>
  </p:slideViewPr>
  <p:notesTextViewPr>
    <p:cViewPr>
      <p:scale>
        <a:sx n="1" d="1"/>
        <a:sy n="1" d="1"/>
      </p:scale>
      <p:origin x="0" y="0"/>
    </p:cViewPr>
  </p:notesTextViewPr>
  <p:sorterViewPr>
    <p:cViewPr>
      <p:scale>
        <a:sx n="125" d="100"/>
        <a:sy n="125" d="100"/>
      </p:scale>
      <p:origin x="0" y="-1306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4T01:40:19.23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0,'24581'0,"-24557"0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29:14.83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0,'24581'0,"-24557"0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29:18.73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1,'3765'0,"6785"0,-10513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29:30.19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1,'19024'0,"-16388"0,-2611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29:33.45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0,'5'0,"15"0,23 0,13 0,30 0,52 0,43 0,52 0,33 0,3 0,12 0,-24 0,-27 0,-39 0,-47 0,-43 0,-35 0,-28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45:03.46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0,'6429'0,"-6416"0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45:20.26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0,'3331'0,"-3325"0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45:28.00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0,'23918'0,"-23870"0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45:49.72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0,'11695'0,"-11671"0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47:01.65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0,'24299'0,"-24250"0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47:13.87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0,'24299'0,"-24250"0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47:25.97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0,'11695'0,"-11671"0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9:20:34.82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0,'24568'0,"-24518"0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9:20:42.90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0,'24568'0,"-24518"0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9:20:45.41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0,'15048'0,"-15018"0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39:25.85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0,'18434'0,"-18397"0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50:43.08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0,'12443'0,"-12417"0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5:01.07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1,'7499'0,"-7319"14,-6 0,1051-14,-531-1,-643 3,55 10,30 2,551-12,-355-4,105 16,32 0,381-15,-830 0,0-1,37-8,-35 5,0 1,26-1,-22 4,-3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3T10:45:11.96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33 0,'14858'0'0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5:20.53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0 221,'7546'0,"-7113"-34,-290 18,30-12,-108 15,113-7,525 19,-333 3,4814-2,-5042-12,-22 0,477-36,-332 34,-76 7,789-10,-641 19,2077-2,-1953 14,20 0,-193-2,-67-1,347-8,-385-3,-133 2,63 11,-23-2,852 18,-765-16,-38-1,-112-11,9 0,0 1,67 13,-63-9,1-1,-1-1,1-3,44-4,-8 1,-40 2,-6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6:20.72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0,'11211'0,"-10965"14,-33-1,835-10,-536-6,3363 3,-3837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6:30.83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31,'35'-1,"0"-1,57-12,-32 6,2 2,119 6,-84 2,5519 1,-2870-5,-2626 2,-97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6:45.31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30,'245'-12,"-46"0,972 7,-647 7,19103-2,-19078 14,52 0,263-15,-532 14,-71 0,592-9,-509-5,-305 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6:56.36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1,'1471'25,"-367"-2,2516-15,-2112-10,-724 2,-756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51:24.25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0,'22316'0,"-22293"0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51:32.81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1,'24608'0,"-24581"0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51:34.46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1,'1252'0,"-1223"0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51:40.17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1,'1462'0,"16252"0,-17667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51:58.98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1,'12799'0,"-13046"0,228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52:09.02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0,'2187'0,"-2164"0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52:15.94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1,'24968'0,"-24095"0,-848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8:10.95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1,'14500'0,"-14473"0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8:13.28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1,'902'0,"-879"0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8:36.10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0,'22729'0,"-22707"0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8:55.34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0,'16134'0,"-16115"0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49:41.45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0,'4746'0,"10970"0,-10371 0,-5329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0:50:14.37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0,'24485'0,"-24456"0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39:00.41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1,'25627'0,"-25599"0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39:12.79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1,'25627'0,"-25599"0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8:39:18.25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1,'10304'0,"-10293"0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19:42.02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1 194,'0'-1,"0"0,0 0,1 0,-1 0,1 0,-1 0,1 0,0 0,-1 0,1 1,0-1,-1 0,1 0,0 0,0 1,0-1,0 1,0-1,0 1,0-1,0 1,0-1,0 1,0 0,0-1,0 1,0 0,1 0,38-5,-33 5,423-5,-242 7,5130-2,-5040-14,-27 0,833 13,-515 3,-475-6,102-19,40-2,153-2,190-5,-434 31,570-13,427 1,-716 15,3718-2,-3578 14,-81-1,1645-11,-1097-4,1883 2,-2709 13,-38 0,293-12,33 1,-344 12,37 0,374-15,-535 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19:47.89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0 111,'76'0,"1046"-26,-203-25,-605 45,161-9,330 2,-520 15,10705-1,-5794-2,-5169 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21:40.83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1,'24732'0,"-24235"0,-467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21:45.23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1,'19848'0,"-19815"0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23:08:57.60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0,'21277'0,"-21253"0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23:09:07.65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0,'21277'0,"-21253"0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4T01:42:36.05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0,'23405'0,"-23379"0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4T01:42:45.86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0,'10918'0,"-10905"0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23:08:57.60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0,'21277'0,"-21253"0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23:09:07.65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0,'21277'0,"-21253"0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15:15.41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0,'21277'0,"-21253"0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3T19:25:00.52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43 0,'23169'0'0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3T19:25:12.49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43 0,'23592'0'0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3T19:29:55.81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43 0,'23169'0'0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3T19:30:00.97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43 0,'23169'0'0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3T19:30:04.93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43 0,'7706'0'0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3T11:26:08.15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0 192 0,'22695'-191'0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3T11:26:13.27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1 192,'3661'0,"-3345"-13,-42 0,191 13,312-11,148-6,-764 17,-2-14,-19 0,537 11,-346 6,9965-3,-9943-14,-39 0,-178 13,258-8,772-9,-830 20,-161-15,-46 1,403 9,-84 3,-233-13,81-1,26 14,-298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3T11:26:25.94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43 0,'25266'0'0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C53BE9-217A-495D-866B-71517656B9DB}" type="datetimeFigureOut">
              <a:rPr lang="es-MX" smtClean="0"/>
              <a:t>24/10/2025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0B88B3-7587-4B45-B349-25466B96F340}" type="slidenum">
              <a:rPr lang="es-MX" smtClean="0"/>
              <a:t>‹Nº›</a:t>
            </a:fld>
            <a:endParaRPr lang="es-MX"/>
          </a:p>
        </p:txBody>
      </p:sp>
    </p:spTree>
    <p:extLst>
      <p:ext uri="{BB962C8B-B14F-4D97-AF65-F5344CB8AC3E}">
        <p14:creationId xmlns:p14="http://schemas.microsoft.com/office/powerpoint/2010/main" val="1345617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70B88B3-7587-4B45-B349-25466B96F340}" type="slidenum">
              <a:rPr lang="es-MX" smtClean="0"/>
              <a:t>29</a:t>
            </a:fld>
            <a:endParaRPr lang="es-MX"/>
          </a:p>
        </p:txBody>
      </p:sp>
    </p:spTree>
    <p:extLst>
      <p:ext uri="{BB962C8B-B14F-4D97-AF65-F5344CB8AC3E}">
        <p14:creationId xmlns:p14="http://schemas.microsoft.com/office/powerpoint/2010/main" val="3436440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6E4A00-8FC7-0EAD-BC41-533DC92518C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2A1A390-16E5-53C3-58AB-DD7D59D2E2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3AC11EE6-CD5D-5279-2A0F-3A6EB3498931}"/>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5" name="Marcador de pie de página 4">
            <a:extLst>
              <a:ext uri="{FF2B5EF4-FFF2-40B4-BE49-F238E27FC236}">
                <a16:creationId xmlns:a16="http://schemas.microsoft.com/office/drawing/2014/main" id="{4DBEAC24-122B-358E-CA63-26C91F8744A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296F43E-2BB1-3716-A72A-C5764AFB12BE}"/>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1873079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FE7BEA-F9A1-59ED-42FD-FB0BBB53ECB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4C23B96-3DCD-AA71-91A7-67D633EB53F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A33699E-8C81-2B89-C375-40FD5B336D7E}"/>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5" name="Marcador de pie de página 4">
            <a:extLst>
              <a:ext uri="{FF2B5EF4-FFF2-40B4-BE49-F238E27FC236}">
                <a16:creationId xmlns:a16="http://schemas.microsoft.com/office/drawing/2014/main" id="{72296372-BCA6-A093-5B26-0484D3B1AAE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150DB52-704A-FA93-0D4D-F8BF05B34B66}"/>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4203809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A1378F-97DD-2ACC-DA4E-F32D771F346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DC7BC96-26D8-94EE-826D-B74C18028CC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A76BA97-EA54-9D4F-61C8-22B2F4998D8B}"/>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5" name="Marcador de pie de página 4">
            <a:extLst>
              <a:ext uri="{FF2B5EF4-FFF2-40B4-BE49-F238E27FC236}">
                <a16:creationId xmlns:a16="http://schemas.microsoft.com/office/drawing/2014/main" id="{C785334D-2B24-A5E8-A76D-B8E26ECBF76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7C18674-7444-ED3E-02C4-0F131BE4C680}"/>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3387592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4D0721-9830-1E49-4D65-360354CA37F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CC1491F-176D-F5B1-2655-14B69660886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14046D42-5CD4-832B-30BC-E7411331581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FC1571CC-9749-6FF0-E6C2-65A2EDF6FD9A}"/>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6" name="Marcador de pie de página 5">
            <a:extLst>
              <a:ext uri="{FF2B5EF4-FFF2-40B4-BE49-F238E27FC236}">
                <a16:creationId xmlns:a16="http://schemas.microsoft.com/office/drawing/2014/main" id="{A9F2921A-674B-A4BF-98F7-D56A8A18DEF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27D992D-D156-47EF-17AC-B11A006FBA2E}"/>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4046102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C88396-914E-81C1-09F3-DD9C8102BF1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E516406-B432-73A0-5244-DF18857C82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82B39E6-CCB1-28E7-471C-4A9A73205EC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EE8CE8CD-3E9C-C479-BEB1-227F2A240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F19DDE6-2512-9CE8-52E0-30F111272AC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75CF08EA-78E7-1DF5-0708-BE7672EEE14F}"/>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8" name="Marcador de pie de página 7">
            <a:extLst>
              <a:ext uri="{FF2B5EF4-FFF2-40B4-BE49-F238E27FC236}">
                <a16:creationId xmlns:a16="http://schemas.microsoft.com/office/drawing/2014/main" id="{394555E4-E5F3-1503-DB42-569E27BACAAC}"/>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512CFB09-BBE1-E919-0ECC-3046C2D0CB62}"/>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2297540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917570-335C-6C0E-3629-56657DC6305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31D2B609-60BD-797D-F319-04D0091F8A01}"/>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4" name="Marcador de pie de página 3">
            <a:extLst>
              <a:ext uri="{FF2B5EF4-FFF2-40B4-BE49-F238E27FC236}">
                <a16:creationId xmlns:a16="http://schemas.microsoft.com/office/drawing/2014/main" id="{2C945873-B670-C1DD-90C5-607C6E0DC6EC}"/>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8764BA51-92B7-8DAF-42A3-214F794B83BF}"/>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1771244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E8758E7-5E6F-C7CA-467D-4C34F46378B8}"/>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3" name="Marcador de pie de página 2">
            <a:extLst>
              <a:ext uri="{FF2B5EF4-FFF2-40B4-BE49-F238E27FC236}">
                <a16:creationId xmlns:a16="http://schemas.microsoft.com/office/drawing/2014/main" id="{428A08DA-8034-1EA4-E319-3CE0F8A48652}"/>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6EE5BED1-E76E-03F1-C86A-54923C405781}"/>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3081688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1A3D67-70CC-1CFA-591D-EF5161E0AF9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60FC53D6-05F9-12A8-139E-0AD057C0E4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340F46E3-2832-294F-D255-78288642BF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89E95D5-04A1-4D96-DB0A-7A32FDEB1C26}"/>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6" name="Marcador de pie de página 5">
            <a:extLst>
              <a:ext uri="{FF2B5EF4-FFF2-40B4-BE49-F238E27FC236}">
                <a16:creationId xmlns:a16="http://schemas.microsoft.com/office/drawing/2014/main" id="{12B9D327-E9AC-B5CC-4023-2660B8B363B8}"/>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241E976-0FC6-AF88-C79A-5F4F36BFFEC1}"/>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2505143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E6CDE4-08D7-58F9-BBBA-B58EF1704E2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DEC45445-798E-92F2-369F-9D6B88E055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37D1A816-E1AD-0EDB-2D2B-3F7DAD9996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5DCF250-8EE2-4BDC-2970-36CEAD1D3516}"/>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6" name="Marcador de pie de página 5">
            <a:extLst>
              <a:ext uri="{FF2B5EF4-FFF2-40B4-BE49-F238E27FC236}">
                <a16:creationId xmlns:a16="http://schemas.microsoft.com/office/drawing/2014/main" id="{DA696019-4745-9F00-1E1F-7C2FA6A7410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3DB92C1C-5F1F-282E-61EC-6311C3E94D16}"/>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2833984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3A3E44-80AF-A461-58CA-DDC78D99B18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4259B5DD-6D57-1517-5B10-5718AC497C1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6091000-5865-D2D6-071D-06D0148DB2F5}"/>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5" name="Marcador de pie de página 4">
            <a:extLst>
              <a:ext uri="{FF2B5EF4-FFF2-40B4-BE49-F238E27FC236}">
                <a16:creationId xmlns:a16="http://schemas.microsoft.com/office/drawing/2014/main" id="{965537DE-8581-0A81-185A-83A20315083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0614945-BC50-E1DB-88D7-FE43A7C4A0E2}"/>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1975950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7EA7A33-FBF3-AD66-ACF8-D17F01B3F6E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9BCA4D22-7A67-E247-2BFD-2D4992A8181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3C7C328-9E12-AB9C-6698-2F17BA1EFABE}"/>
              </a:ext>
            </a:extLst>
          </p:cNvPr>
          <p:cNvSpPr>
            <a:spLocks noGrp="1"/>
          </p:cNvSpPr>
          <p:nvPr>
            <p:ph type="dt" sz="half" idx="10"/>
          </p:nvPr>
        </p:nvSpPr>
        <p:spPr/>
        <p:txBody>
          <a:bodyPr/>
          <a:lstStyle/>
          <a:p>
            <a:fld id="{389893D7-6933-4656-B8FD-CF91DDED31D3}" type="datetimeFigureOut">
              <a:rPr lang="es-MX" smtClean="0"/>
              <a:t>24/10/2025</a:t>
            </a:fld>
            <a:endParaRPr lang="es-MX"/>
          </a:p>
        </p:txBody>
      </p:sp>
      <p:sp>
        <p:nvSpPr>
          <p:cNvPr id="5" name="Marcador de pie de página 4">
            <a:extLst>
              <a:ext uri="{FF2B5EF4-FFF2-40B4-BE49-F238E27FC236}">
                <a16:creationId xmlns:a16="http://schemas.microsoft.com/office/drawing/2014/main" id="{7EE6AAC3-BBA1-A403-3CAC-1E3169DEF0E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D753A45-46E0-8EC7-7802-73AF8B01D366}"/>
              </a:ext>
            </a:extLst>
          </p:cNvPr>
          <p:cNvSpPr>
            <a:spLocks noGrp="1"/>
          </p:cNvSpPr>
          <p:nvPr>
            <p:ph type="sldNum" sz="quarter" idx="12"/>
          </p:nvPr>
        </p:nvSpPr>
        <p:spPr/>
        <p:txBody>
          <a:bodyPr/>
          <a:lstStyle/>
          <a:p>
            <a:fld id="{EB283729-A74B-43BA-B9DC-16B612837B7E}" type="slidenum">
              <a:rPr lang="es-MX" smtClean="0"/>
              <a:t>‹Nº›</a:t>
            </a:fld>
            <a:endParaRPr lang="es-MX"/>
          </a:p>
        </p:txBody>
      </p:sp>
    </p:spTree>
    <p:extLst>
      <p:ext uri="{BB962C8B-B14F-4D97-AF65-F5344CB8AC3E}">
        <p14:creationId xmlns:p14="http://schemas.microsoft.com/office/powerpoint/2010/main" val="2071108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E0B2AEC-8B83-ED4A-B244-AC85F27B90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D86A95D-FBCF-DF8F-9878-FAE3A472D3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E22BAAF-019D-1FB7-6A0C-DF259B0148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9893D7-6933-4656-B8FD-CF91DDED31D3}" type="datetimeFigureOut">
              <a:rPr lang="es-MX" smtClean="0"/>
              <a:t>24/10/2025</a:t>
            </a:fld>
            <a:endParaRPr lang="es-MX"/>
          </a:p>
        </p:txBody>
      </p:sp>
      <p:sp>
        <p:nvSpPr>
          <p:cNvPr id="5" name="Marcador de pie de página 4">
            <a:extLst>
              <a:ext uri="{FF2B5EF4-FFF2-40B4-BE49-F238E27FC236}">
                <a16:creationId xmlns:a16="http://schemas.microsoft.com/office/drawing/2014/main" id="{A5685818-32BE-FBD1-2370-1CFF3455E8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17490989-3586-BCCB-682F-C0D1BDF18F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283729-A74B-43BA-B9DC-16B612837B7E}" type="slidenum">
              <a:rPr lang="es-MX" smtClean="0"/>
              <a:t>‹Nº›</a:t>
            </a:fld>
            <a:endParaRPr lang="es-MX"/>
          </a:p>
        </p:txBody>
      </p:sp>
    </p:spTree>
    <p:extLst>
      <p:ext uri="{BB962C8B-B14F-4D97-AF65-F5344CB8AC3E}">
        <p14:creationId xmlns:p14="http://schemas.microsoft.com/office/powerpoint/2010/main" val="1462870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diputados.gob.mx/LeyesBiblio/pdf/LSH.pdf" TargetMode="Externa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ustomXml" Target="../ink/ink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7.png"/><Relationship Id="rId7" Type="http://schemas.openxmlformats.org/officeDocument/2006/relationships/image" Target="../media/image57.png"/><Relationship Id="rId12" Type="http://schemas.openxmlformats.org/officeDocument/2006/relationships/hyperlink" Target="https://www.diputados.gob.mx/LeyesBiblio/pdf/LSH.pdf" TargetMode="Externa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59.png"/><Relationship Id="rId5" Type="http://schemas.openxmlformats.org/officeDocument/2006/relationships/image" Target="../media/image560.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58.png"/></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customXml" Target="../ink/ink10.xml"/><Relationship Id="rId3" Type="http://schemas.openxmlformats.org/officeDocument/2006/relationships/image" Target="../media/image8.png"/><Relationship Id="rId7" Type="http://schemas.openxmlformats.org/officeDocument/2006/relationships/customXml" Target="../ink/ink7.xml"/><Relationship Id="rId12" Type="http://schemas.openxmlformats.org/officeDocument/2006/relationships/image" Target="../media/image10.png"/><Relationship Id="rId17" Type="http://schemas.openxmlformats.org/officeDocument/2006/relationships/hyperlink" Target="https://www.dof.gob.mx/nota_detalle.php?codigo=5769153&amp;fecha=03/10/2025#gsc.tab=0" TargetMode="External"/><Relationship Id="rId2" Type="http://schemas.openxmlformats.org/officeDocument/2006/relationships/image" Target="../media/image4.jpg"/><Relationship Id="rId16" Type="http://schemas.openxmlformats.org/officeDocument/2006/relationships/customXml" Target="../ink/ink12.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customXml" Target="../ink/ink9.xml"/><Relationship Id="rId5" Type="http://schemas.openxmlformats.org/officeDocument/2006/relationships/customXml" Target="../ink/ink6.xml"/><Relationship Id="rId15" Type="http://schemas.openxmlformats.org/officeDocument/2006/relationships/customXml" Target="../ink/ink11.xml"/><Relationship Id="rId10" Type="http://schemas.openxmlformats.org/officeDocument/2006/relationships/image" Target="../media/image90.png"/><Relationship Id="rId4" Type="http://schemas.openxmlformats.org/officeDocument/2006/relationships/image" Target="../media/image9.png"/><Relationship Id="rId9" Type="http://schemas.openxmlformats.org/officeDocument/2006/relationships/customXml" Target="../ink/ink8.xml"/><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customXml" Target="../ink/ink15.xml"/><Relationship Id="rId3" Type="http://schemas.openxmlformats.org/officeDocument/2006/relationships/hyperlink" Target="https://www.dof.gob.mx/nota_detalle.php?codigo=5769153&amp;fecha=03/10/2025#gsc.tab=0" TargetMode="External"/><Relationship Id="rId7" Type="http://schemas.openxmlformats.org/officeDocument/2006/relationships/customXml" Target="../ink/ink14.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customXml" Target="../ink/ink13.xml"/><Relationship Id="rId4" Type="http://schemas.openxmlformats.org/officeDocument/2006/relationships/image" Target="../media/image12.pn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www.dof.gob.mx/nota_detalle.php?codigo=5769153&amp;fecha=03/10/2025#gsc.tab=0"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openxmlformats.org/officeDocument/2006/relationships/customXml" Target="../ink/ink17.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hyperlink" Target="https://www.dof.gob.mx/nota_detalle.php?codigo=5769153&amp;fecha=03/10/2025#gsc.tab=0" TargetMode="External"/><Relationship Id="rId5" Type="http://schemas.openxmlformats.org/officeDocument/2006/relationships/image" Target="../media/image17.png"/><Relationship Id="rId4" Type="http://schemas.openxmlformats.org/officeDocument/2006/relationships/customXml" Target="../ink/ink1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www.dof.gob.mx/nota_detalle.php?codigo=5769153&amp;fecha=03/10/2025#gsc.tab=0" TargetMode="External"/></Relationships>
</file>

<file path=ppt/slides/_rels/slide12.xml.rels><?xml version="1.0" encoding="UTF-8" standalone="yes"?>
<Relationships xmlns="http://schemas.openxmlformats.org/package/2006/relationships"><Relationship Id="rId8" Type="http://schemas.openxmlformats.org/officeDocument/2006/relationships/customXml" Target="../ink/ink20.xml"/><Relationship Id="rId3" Type="http://schemas.openxmlformats.org/officeDocument/2006/relationships/image" Target="../media/image20.png"/><Relationship Id="rId7" Type="http://schemas.openxmlformats.org/officeDocument/2006/relationships/image" Target="../media/image160.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customXml" Target="../ink/ink19.xml"/><Relationship Id="rId5" Type="http://schemas.openxmlformats.org/officeDocument/2006/relationships/image" Target="../media/image150.png"/><Relationship Id="rId10" Type="http://schemas.openxmlformats.org/officeDocument/2006/relationships/hyperlink" Target="https://www.dof.gob.mx/nota_detalle.php?codigo=5769153&amp;fecha=03/10/2025#gsc.tab=0" TargetMode="External"/><Relationship Id="rId4" Type="http://schemas.openxmlformats.org/officeDocument/2006/relationships/customXml" Target="../ink/ink18.xml"/><Relationship Id="rId9" Type="http://schemas.openxmlformats.org/officeDocument/2006/relationships/image" Target="../media/image170.png"/></Relationships>
</file>

<file path=ppt/slides/_rels/slide13.xml.rels><?xml version="1.0" encoding="UTF-8" standalone="yes"?>
<Relationships xmlns="http://schemas.openxmlformats.org/package/2006/relationships"><Relationship Id="rId8" Type="http://schemas.openxmlformats.org/officeDocument/2006/relationships/customXml" Target="../ink/ink23.xml"/><Relationship Id="rId3" Type="http://schemas.openxmlformats.org/officeDocument/2006/relationships/image" Target="../media/image21.png"/><Relationship Id="rId7" Type="http://schemas.openxmlformats.org/officeDocument/2006/relationships/image" Target="../media/image200.png"/><Relationship Id="rId12" Type="http://schemas.openxmlformats.org/officeDocument/2006/relationships/hyperlink" Target="https://www.dof.gob.mx/nota_detalle.php?codigo=5769153&amp;fecha=03/10/2025#gsc.tab=0" TargetMode="Externa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customXml" Target="../ink/ink22.xml"/><Relationship Id="rId11" Type="http://schemas.openxmlformats.org/officeDocument/2006/relationships/image" Target="../media/image220.png"/><Relationship Id="rId5" Type="http://schemas.openxmlformats.org/officeDocument/2006/relationships/image" Target="../media/image190.png"/><Relationship Id="rId10" Type="http://schemas.openxmlformats.org/officeDocument/2006/relationships/customXml" Target="../ink/ink24.xml"/><Relationship Id="rId4" Type="http://schemas.openxmlformats.org/officeDocument/2006/relationships/customXml" Target="../ink/ink21.xml"/><Relationship Id="rId9" Type="http://schemas.openxmlformats.org/officeDocument/2006/relationships/image" Target="../media/image210.png"/></Relationships>
</file>

<file path=ppt/slides/_rels/slide14.xml.rels><?xml version="1.0" encoding="UTF-8" standalone="yes"?>
<Relationships xmlns="http://schemas.openxmlformats.org/package/2006/relationships"><Relationship Id="rId8" Type="http://schemas.openxmlformats.org/officeDocument/2006/relationships/customXml" Target="../ink/ink27.xml"/><Relationship Id="rId13" Type="http://schemas.openxmlformats.org/officeDocument/2006/relationships/image" Target="../media/image35.png"/><Relationship Id="rId18" Type="http://schemas.openxmlformats.org/officeDocument/2006/relationships/hyperlink" Target="https://www.dof.gob.mx/nota_detalle.php?codigo=5769153&amp;fecha=03/10/2025#gsc.tab=0" TargetMode="External"/><Relationship Id="rId3" Type="http://schemas.openxmlformats.org/officeDocument/2006/relationships/image" Target="../media/image22.png"/><Relationship Id="rId7" Type="http://schemas.openxmlformats.org/officeDocument/2006/relationships/image" Target="../media/image32.png"/><Relationship Id="rId12" Type="http://schemas.openxmlformats.org/officeDocument/2006/relationships/customXml" Target="../ink/ink29.xml"/><Relationship Id="rId17" Type="http://schemas.openxmlformats.org/officeDocument/2006/relationships/image" Target="../media/image37.png"/><Relationship Id="rId2" Type="http://schemas.openxmlformats.org/officeDocument/2006/relationships/image" Target="../media/image4.jpg"/><Relationship Id="rId16" Type="http://schemas.openxmlformats.org/officeDocument/2006/relationships/customXml" Target="../ink/ink31.xml"/><Relationship Id="rId1" Type="http://schemas.openxmlformats.org/officeDocument/2006/relationships/slideLayout" Target="../slideLayouts/slideLayout2.xml"/><Relationship Id="rId6" Type="http://schemas.openxmlformats.org/officeDocument/2006/relationships/customXml" Target="../ink/ink26.xml"/><Relationship Id="rId11" Type="http://schemas.openxmlformats.org/officeDocument/2006/relationships/image" Target="../media/image34.png"/><Relationship Id="rId5" Type="http://schemas.openxmlformats.org/officeDocument/2006/relationships/image" Target="../media/image31.png"/><Relationship Id="rId15" Type="http://schemas.openxmlformats.org/officeDocument/2006/relationships/image" Target="../media/image36.png"/><Relationship Id="rId10" Type="http://schemas.openxmlformats.org/officeDocument/2006/relationships/customXml" Target="../ink/ink28.xml"/><Relationship Id="rId4" Type="http://schemas.openxmlformats.org/officeDocument/2006/relationships/customXml" Target="../ink/ink25.xml"/><Relationship Id="rId9" Type="http://schemas.openxmlformats.org/officeDocument/2006/relationships/image" Target="../media/image33.png"/><Relationship Id="rId14" Type="http://schemas.openxmlformats.org/officeDocument/2006/relationships/customXml" Target="../ink/ink30.xml"/></Relationships>
</file>

<file path=ppt/slides/_rels/slide15.xml.rels><?xml version="1.0" encoding="UTF-8" standalone="yes"?>
<Relationships xmlns="http://schemas.openxmlformats.org/package/2006/relationships"><Relationship Id="rId8" Type="http://schemas.openxmlformats.org/officeDocument/2006/relationships/customXml" Target="../ink/ink34.xml"/><Relationship Id="rId13"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5.png"/><Relationship Id="rId12" Type="http://schemas.openxmlformats.org/officeDocument/2006/relationships/customXml" Target="../ink/ink36.xml"/><Relationship Id="rId2" Type="http://schemas.openxmlformats.org/officeDocument/2006/relationships/image" Target="../media/image4.jpg"/><Relationship Id="rId16" Type="http://schemas.openxmlformats.org/officeDocument/2006/relationships/hyperlink" Target="https://www.dof.gob.mx/nota_detalle.php?codigo=5769153&amp;fecha=03/10/2025#gsc.tab=0" TargetMode="External"/><Relationship Id="rId1" Type="http://schemas.openxmlformats.org/officeDocument/2006/relationships/slideLayout" Target="../slideLayouts/slideLayout2.xml"/><Relationship Id="rId6" Type="http://schemas.openxmlformats.org/officeDocument/2006/relationships/customXml" Target="../ink/ink33.xml"/><Relationship Id="rId11" Type="http://schemas.openxmlformats.org/officeDocument/2006/relationships/image" Target="../media/image27.png"/><Relationship Id="rId5" Type="http://schemas.openxmlformats.org/officeDocument/2006/relationships/image" Target="../media/image240.png"/><Relationship Id="rId15" Type="http://schemas.openxmlformats.org/officeDocument/2006/relationships/image" Target="../media/image29.png"/><Relationship Id="rId10" Type="http://schemas.openxmlformats.org/officeDocument/2006/relationships/customXml" Target="../ink/ink35.xml"/><Relationship Id="rId4" Type="http://schemas.openxmlformats.org/officeDocument/2006/relationships/customXml" Target="../ink/ink32.xml"/><Relationship Id="rId9" Type="http://schemas.openxmlformats.org/officeDocument/2006/relationships/image" Target="../media/image26.png"/><Relationship Id="rId14" Type="http://schemas.openxmlformats.org/officeDocument/2006/relationships/customXml" Target="../ink/ink37.xml"/></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4.png"/><Relationship Id="rId7" Type="http://schemas.openxmlformats.org/officeDocument/2006/relationships/customXml" Target="../ink/ink40.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customXml" Target="../ink/ink39.xml"/><Relationship Id="rId5" Type="http://schemas.openxmlformats.org/officeDocument/2006/relationships/image" Target="../media/image38.png"/><Relationship Id="rId4" Type="http://schemas.openxmlformats.org/officeDocument/2006/relationships/customXml" Target="../ink/ink38.xml"/><Relationship Id="rId9" Type="http://schemas.openxmlformats.org/officeDocument/2006/relationships/hyperlink" Target="https://www.dof.gob.mx/nota_detalle.php?codigo=5769153&amp;fecha=03/10/2025#gsc.tab=0"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dof.gob.mx/nota_detalle.php?codigo=5769153&amp;fecha=03/10/2025#gsc.tab=0" TargetMode="External"/><Relationship Id="rId3" Type="http://schemas.openxmlformats.org/officeDocument/2006/relationships/image" Target="../media/image30.png"/><Relationship Id="rId7" Type="http://schemas.openxmlformats.org/officeDocument/2006/relationships/image" Target="../media/image440.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customXml" Target="../ink/ink42.xml"/><Relationship Id="rId5" Type="http://schemas.openxmlformats.org/officeDocument/2006/relationships/image" Target="../media/image430.png"/><Relationship Id="rId4" Type="http://schemas.openxmlformats.org/officeDocument/2006/relationships/customXml" Target="../ink/ink41.xml"/></Relationships>
</file>

<file path=ppt/slides/_rels/slide18.xml.rels><?xml version="1.0" encoding="UTF-8" standalone="yes"?>
<Relationships xmlns="http://schemas.openxmlformats.org/package/2006/relationships"><Relationship Id="rId8" Type="http://schemas.openxmlformats.org/officeDocument/2006/relationships/hyperlink" Target="https://www.dof.gob.mx/nota_detalle.php?codigo=5769153&amp;fecha=03/10/2025#gsc.tab=0" TargetMode="External"/><Relationship Id="rId3" Type="http://schemas.openxmlformats.org/officeDocument/2006/relationships/image" Target="../media/image40.png"/><Relationship Id="rId7" Type="http://schemas.openxmlformats.org/officeDocument/2006/relationships/image" Target="../media/image48.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customXml" Target="../ink/ink44.xml"/><Relationship Id="rId5" Type="http://schemas.openxmlformats.org/officeDocument/2006/relationships/image" Target="../media/image47.png"/><Relationship Id="rId4" Type="http://schemas.openxmlformats.org/officeDocument/2006/relationships/customXml" Target="../ink/ink43.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www.dof.gob.mx/nota_detalle.php?codigo=5769153&amp;fecha=03/10/2025#gsc.tab=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www.dof.gob.mx/nota_detalle.php?codigo=5769153&amp;fecha=03/10/2025#gsc.tab=0" TargetMode="External"/></Relationships>
</file>

<file path=ppt/slides/_rels/slide21.xml.rels><?xml version="1.0" encoding="UTF-8" standalone="yes"?>
<Relationships xmlns="http://schemas.openxmlformats.org/package/2006/relationships"><Relationship Id="rId8" Type="http://schemas.openxmlformats.org/officeDocument/2006/relationships/customXml" Target="../ink/ink47.xml"/><Relationship Id="rId3" Type="http://schemas.openxmlformats.org/officeDocument/2006/relationships/hyperlink" Target="https://www.dof.gob.mx/nota_detalle.php?codigo=5769153&amp;fecha=03/10/2025#gsc.tab=0" TargetMode="External"/><Relationship Id="rId7" Type="http://schemas.openxmlformats.org/officeDocument/2006/relationships/image" Target="../media/image44.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customXml" Target="../ink/ink46.xml"/><Relationship Id="rId11" Type="http://schemas.openxmlformats.org/officeDocument/2006/relationships/image" Target="../media/image46.png"/><Relationship Id="rId5" Type="http://schemas.openxmlformats.org/officeDocument/2006/relationships/image" Target="../media/image43.png"/><Relationship Id="rId10" Type="http://schemas.openxmlformats.org/officeDocument/2006/relationships/customXml" Target="../ink/ink48.xml"/><Relationship Id="rId4" Type="http://schemas.openxmlformats.org/officeDocument/2006/relationships/customXml" Target="../ink/ink45.xml"/><Relationship Id="rId9"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hyperlink" Target="https://www.dof.gob.mx/nota_detalle.php?codigo=5769153&amp;fecha=03/10/2025#gsc.tab=0" TargetMode="External"/><Relationship Id="rId7" Type="http://schemas.openxmlformats.org/officeDocument/2006/relationships/customXml" Target="../ink/ink50.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customXml" Target="../ink/ink49.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hyperlink" Target="https://www.dof.gob.mx/nota_detalle.php?codigo=5769153&amp;fecha=03/10/2025#gsc.tab=0" TargetMode="External"/><Relationship Id="rId5" Type="http://schemas.openxmlformats.org/officeDocument/2006/relationships/image" Target="../media/image410.png"/><Relationship Id="rId4" Type="http://schemas.openxmlformats.org/officeDocument/2006/relationships/customXml" Target="../ink/ink51.xml"/></Relationships>
</file>

<file path=ppt/slides/_rels/slide24.xml.rels><?xml version="1.0" encoding="UTF-8" standalone="yes"?>
<Relationships xmlns="http://schemas.openxmlformats.org/package/2006/relationships"><Relationship Id="rId8" Type="http://schemas.openxmlformats.org/officeDocument/2006/relationships/image" Target="../media/image510.png"/><Relationship Id="rId3" Type="http://schemas.openxmlformats.org/officeDocument/2006/relationships/image" Target="../media/image52.png"/><Relationship Id="rId7" Type="http://schemas.openxmlformats.org/officeDocument/2006/relationships/customXml" Target="../ink/ink53.xml"/><Relationship Id="rId12" Type="http://schemas.openxmlformats.org/officeDocument/2006/relationships/image" Target="../media/image520.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500.png"/><Relationship Id="rId11" Type="http://schemas.openxmlformats.org/officeDocument/2006/relationships/customXml" Target="../ink/ink56.xml"/><Relationship Id="rId5" Type="http://schemas.openxmlformats.org/officeDocument/2006/relationships/customXml" Target="../ink/ink52.xml"/><Relationship Id="rId10" Type="http://schemas.openxmlformats.org/officeDocument/2006/relationships/customXml" Target="../ink/ink55.xml"/><Relationship Id="rId4" Type="http://schemas.openxmlformats.org/officeDocument/2006/relationships/hyperlink" Target="https://www.dof.gob.mx/nota_detalle.php?codigo=5769153&amp;fecha=03/10/2025#gsc.tab=0" TargetMode="External"/><Relationship Id="rId9" Type="http://schemas.openxmlformats.org/officeDocument/2006/relationships/customXml" Target="../ink/ink54.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www.dof.gob.mx/nota_detalle.php?codigo=5769153&amp;fecha=03/10/2025#gsc.tab=0" TargetMode="External"/></Relationships>
</file>

<file path=ppt/slides/_rels/slide26.xml.rels><?xml version="1.0" encoding="UTF-8" standalone="yes"?>
<Relationships xmlns="http://schemas.openxmlformats.org/package/2006/relationships"><Relationship Id="rId8" Type="http://schemas.openxmlformats.org/officeDocument/2006/relationships/customXml" Target="../ink/ink59.xml"/><Relationship Id="rId3" Type="http://schemas.openxmlformats.org/officeDocument/2006/relationships/image" Target="../media/image54.png"/><Relationship Id="rId7" Type="http://schemas.openxmlformats.org/officeDocument/2006/relationships/image" Target="../media/image56.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customXml" Target="../ink/ink58.xml"/><Relationship Id="rId5" Type="http://schemas.openxmlformats.org/officeDocument/2006/relationships/image" Target="../media/image55.png"/><Relationship Id="rId10" Type="http://schemas.openxmlformats.org/officeDocument/2006/relationships/hyperlink" Target="https://www.dof.gob.mx/nota_detalle.php?codigo=5769153&amp;fecha=03/10/2025#gsc.tab=0" TargetMode="External"/><Relationship Id="rId4" Type="http://schemas.openxmlformats.org/officeDocument/2006/relationships/customXml" Target="../ink/ink57.xml"/><Relationship Id="rId9" Type="http://schemas.openxmlformats.org/officeDocument/2006/relationships/image" Target="../media/image60.png"/></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dof.gob.mx/nota_detalle.php?codigo=5768321&amp;fecha=23/09/2025#gsc.tab=0"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dof.gob.mx/nota_detalle.php?codigo=5768321&amp;fecha=23/09/2025#gsc.tab=0"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dof.gob.mx/nota_detalle.php?codigo=5768321&amp;fecha=23/09/2025#gsc.tab=0"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dof.gob.mx/nota_detalle.php?codigo=5768321&amp;fecha=23/09/2025#gsc.tab=0"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dof.gob.mx/nota_detalle.php?codigo=5768321&amp;fecha=23/09/2025#gsc.tab=0"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dof.gob.mx/nota_detalle.php?codigo=5768321&amp;fecha=23/09/2025#gsc.tab=0" TargetMode="External"/><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dof.gob.mx/nota_detalle.php?codigo=5762728&amp;fecha=11/07/2025#gsc.tab=0"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dof.gob.mx/nota_detalle.php?codigo=5762728&amp;fecha=11/07/2025#gsc.tab=0"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hyperlink" Target="https://dof.gob.mx/nota_detalle.php?codigo=5769306&amp;fecha=06/10/2025#gsc.tab=0" TargetMode="External"/><Relationship Id="rId5" Type="http://schemas.openxmlformats.org/officeDocument/2006/relationships/image" Target="../media/image69.png"/><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4.jpg"/><Relationship Id="rId1" Type="http://schemas.openxmlformats.org/officeDocument/2006/relationships/slideLayout" Target="../slideLayouts/slideLayout2.xml"/><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Diagrama">
            <a:extLst>
              <a:ext uri="{FF2B5EF4-FFF2-40B4-BE49-F238E27FC236}">
                <a16:creationId xmlns:a16="http://schemas.microsoft.com/office/drawing/2014/main" id="{53BC806C-7AD2-7DE1-1F58-96CF5588D8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Tree>
    <p:extLst>
      <p:ext uri="{BB962C8B-B14F-4D97-AF65-F5344CB8AC3E}">
        <p14:creationId xmlns:p14="http://schemas.microsoft.com/office/powerpoint/2010/main" val="1105750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Gráfico, Gráfico de embudo">
            <a:extLst>
              <a:ext uri="{FF2B5EF4-FFF2-40B4-BE49-F238E27FC236}">
                <a16:creationId xmlns:a16="http://schemas.microsoft.com/office/drawing/2014/main" id="{D483F84A-60B9-2CB3-2C9A-9E6D7688D5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18" name="CuadroTexto 17">
            <a:extLst>
              <a:ext uri="{FF2B5EF4-FFF2-40B4-BE49-F238E27FC236}">
                <a16:creationId xmlns:a16="http://schemas.microsoft.com/office/drawing/2014/main" id="{EBDA139A-25AB-C923-0821-BE31F0872E76}"/>
              </a:ext>
            </a:extLst>
          </p:cNvPr>
          <p:cNvSpPr txBox="1"/>
          <p:nvPr/>
        </p:nvSpPr>
        <p:spPr>
          <a:xfrm>
            <a:off x="1907458" y="2580919"/>
            <a:ext cx="5830529" cy="2246769"/>
          </a:xfrm>
          <a:prstGeom prst="rect">
            <a:avLst/>
          </a:prstGeom>
          <a:noFill/>
        </p:spPr>
        <p:txBody>
          <a:bodyPr wrap="square" rtlCol="0">
            <a:spAutoFit/>
          </a:bodyPr>
          <a:lstStyle/>
          <a:p>
            <a:pPr marL="342900" indent="-342900">
              <a:buAutoNum type="arabicPeriod"/>
            </a:pPr>
            <a:r>
              <a:rPr lang="es-MX" sz="2800" b="1" dirty="0">
                <a:latin typeface="Raleway" pitchFamily="2" charset="0"/>
              </a:rPr>
              <a:t>Marco regulatorio</a:t>
            </a:r>
          </a:p>
          <a:p>
            <a:pPr marL="342900" indent="-342900">
              <a:buAutoNum type="arabicPeriod"/>
            </a:pPr>
            <a:r>
              <a:rPr lang="es-MX" sz="2800" b="1" dirty="0">
                <a:latin typeface="Raleway" pitchFamily="2" charset="0"/>
              </a:rPr>
              <a:t>Implicaciones prácticas</a:t>
            </a:r>
          </a:p>
          <a:p>
            <a:pPr marL="342900" indent="-342900">
              <a:buAutoNum type="arabicPeriod"/>
            </a:pPr>
            <a:r>
              <a:rPr lang="es-MX" sz="2800" b="1" dirty="0">
                <a:latin typeface="Raleway" pitchFamily="2" charset="0"/>
              </a:rPr>
              <a:t>Retos CNE</a:t>
            </a:r>
          </a:p>
          <a:p>
            <a:pPr marL="342900" indent="-342900">
              <a:buAutoNum type="arabicPeriod"/>
            </a:pPr>
            <a:r>
              <a:rPr lang="es-MX" sz="2800" b="1" dirty="0">
                <a:latin typeface="Raleway" pitchFamily="2" charset="0"/>
              </a:rPr>
              <a:t>Caminos de acción</a:t>
            </a:r>
          </a:p>
          <a:p>
            <a:pPr marL="342900" indent="-342900">
              <a:buAutoNum type="arabicPeriod"/>
            </a:pPr>
            <a:r>
              <a:rPr lang="es-MX" sz="2800" b="1" dirty="0">
                <a:latin typeface="Raleway" pitchFamily="2" charset="0"/>
              </a:rPr>
              <a:t>Retos regulatorios</a:t>
            </a:r>
          </a:p>
        </p:txBody>
      </p:sp>
    </p:spTree>
    <p:extLst>
      <p:ext uri="{BB962C8B-B14F-4D97-AF65-F5344CB8AC3E}">
        <p14:creationId xmlns:p14="http://schemas.microsoft.com/office/powerpoint/2010/main" val="2607010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95617-B838-3718-ABD1-F0E8BF7FA4AD}"/>
            </a:ext>
          </a:extLst>
        </p:cNvPr>
        <p:cNvGrpSpPr/>
        <p:nvPr/>
      </p:nvGrpSpPr>
      <p:grpSpPr>
        <a:xfrm>
          <a:off x="0" y="0"/>
          <a:ext cx="0" cy="0"/>
          <a:chOff x="0" y="0"/>
          <a:chExt cx="0" cy="0"/>
        </a:xfrm>
      </p:grpSpPr>
      <p:pic>
        <p:nvPicPr>
          <p:cNvPr id="5" name="Imagen 4" descr="Interfaz de usuario gráfica&#10;&#10;El contenido generado por IA puede ser incorrecto.">
            <a:extLst>
              <a:ext uri="{FF2B5EF4-FFF2-40B4-BE49-F238E27FC236}">
                <a16:creationId xmlns:a16="http://schemas.microsoft.com/office/drawing/2014/main" id="{19B51B51-C0AD-EE15-9C18-93D48CA356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7" name="CuadroTexto 6">
            <a:extLst>
              <a:ext uri="{FF2B5EF4-FFF2-40B4-BE49-F238E27FC236}">
                <a16:creationId xmlns:a16="http://schemas.microsoft.com/office/drawing/2014/main" id="{3569309C-D69D-CD9C-14F5-5EE670F3F00F}"/>
              </a:ext>
            </a:extLst>
          </p:cNvPr>
          <p:cNvSpPr txBox="1"/>
          <p:nvPr/>
        </p:nvSpPr>
        <p:spPr>
          <a:xfrm>
            <a:off x="1278194" y="3167390"/>
            <a:ext cx="3795252" cy="954107"/>
          </a:xfrm>
          <a:prstGeom prst="rect">
            <a:avLst/>
          </a:prstGeom>
          <a:noFill/>
        </p:spPr>
        <p:txBody>
          <a:bodyPr wrap="square" rtlCol="0">
            <a:spAutoFit/>
          </a:bodyPr>
          <a:lstStyle/>
          <a:p>
            <a:r>
              <a:rPr lang="es-MX" sz="2800" b="1" dirty="0">
                <a:latin typeface="Raleway" pitchFamily="2" charset="0"/>
              </a:rPr>
              <a:t>Marco regulatorio</a:t>
            </a:r>
          </a:p>
          <a:p>
            <a:r>
              <a:rPr lang="es-MX" sz="2800" b="1" dirty="0">
                <a:latin typeface="Raleway" pitchFamily="2" charset="0"/>
              </a:rPr>
              <a:t>	</a:t>
            </a:r>
            <a:r>
              <a:rPr lang="es-MX" sz="2400" b="1" dirty="0">
                <a:latin typeface="Raleway" pitchFamily="2" charset="0"/>
              </a:rPr>
              <a:t>Ley de </a:t>
            </a:r>
            <a:r>
              <a:rPr lang="es-MX" sz="2400" b="1" dirty="0" err="1">
                <a:latin typeface="Raleway" pitchFamily="2" charset="0"/>
              </a:rPr>
              <a:t>Hbos</a:t>
            </a:r>
            <a:r>
              <a:rPr lang="es-MX" sz="2400" b="1" dirty="0">
                <a:latin typeface="Raleway" pitchFamily="2" charset="0"/>
              </a:rPr>
              <a:t>.</a:t>
            </a:r>
            <a:endParaRPr lang="es-MX" sz="2800" b="1" dirty="0">
              <a:latin typeface="Raleway" pitchFamily="2" charset="0"/>
            </a:endParaRPr>
          </a:p>
        </p:txBody>
      </p:sp>
    </p:spTree>
    <p:extLst>
      <p:ext uri="{BB962C8B-B14F-4D97-AF65-F5344CB8AC3E}">
        <p14:creationId xmlns:p14="http://schemas.microsoft.com/office/powerpoint/2010/main" val="2576772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C91E6-D11D-CC85-D869-78BF3E2AAAB9}"/>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DA11EA2C-D303-BF6F-9089-13389FEF6B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FCA3F8BA-96EE-59EA-CF46-1F169276B97C}"/>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Cesión de derechos</a:t>
            </a:r>
          </a:p>
        </p:txBody>
      </p:sp>
      <p:sp>
        <p:nvSpPr>
          <p:cNvPr id="7" name="CuadroTexto 6">
            <a:extLst>
              <a:ext uri="{FF2B5EF4-FFF2-40B4-BE49-F238E27FC236}">
                <a16:creationId xmlns:a16="http://schemas.microsoft.com/office/drawing/2014/main" id="{4748838D-C179-E3B9-E6C9-84C6EC36C672}"/>
              </a:ext>
            </a:extLst>
          </p:cNvPr>
          <p:cNvSpPr txBox="1"/>
          <p:nvPr/>
        </p:nvSpPr>
        <p:spPr>
          <a:xfrm>
            <a:off x="581414" y="1359408"/>
            <a:ext cx="9201684" cy="369332"/>
          </a:xfrm>
          <a:prstGeom prst="rect">
            <a:avLst/>
          </a:prstGeom>
          <a:noFill/>
        </p:spPr>
        <p:txBody>
          <a:bodyPr wrap="square" rtlCol="0">
            <a:spAutoFit/>
          </a:bodyPr>
          <a:lstStyle/>
          <a:p>
            <a:r>
              <a:rPr lang="es-ES" dirty="0">
                <a:latin typeface="Raleway" pitchFamily="2" charset="0"/>
              </a:rPr>
              <a:t>La cesión de derechos </a:t>
            </a:r>
            <a:r>
              <a:rPr lang="es-ES" b="1" dirty="0">
                <a:latin typeface="Raleway" pitchFamily="2" charset="0"/>
              </a:rPr>
              <a:t>debe realizarse previa autorización</a:t>
            </a:r>
            <a:r>
              <a:rPr lang="es-ES" dirty="0">
                <a:latin typeface="Raleway" pitchFamily="2" charset="0"/>
              </a:rPr>
              <a:t> de la CNE.</a:t>
            </a:r>
            <a:endParaRPr lang="es-ES" b="1" dirty="0">
              <a:latin typeface="Raleway" pitchFamily="2" charset="0"/>
            </a:endParaRPr>
          </a:p>
        </p:txBody>
      </p:sp>
      <p:sp>
        <p:nvSpPr>
          <p:cNvPr id="3" name="CuadroTexto 2">
            <a:extLst>
              <a:ext uri="{FF2B5EF4-FFF2-40B4-BE49-F238E27FC236}">
                <a16:creationId xmlns:a16="http://schemas.microsoft.com/office/drawing/2014/main" id="{BFB275EC-BA02-4D1D-5AC5-E858F919538C}"/>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LSH: </a:t>
            </a:r>
            <a:r>
              <a:rPr lang="es-MX" sz="1050" dirty="0">
                <a:latin typeface="Raleway" pitchFamily="2" charset="0"/>
                <a:hlinkClick r:id="rId3"/>
              </a:rPr>
              <a:t>https://www.diputados.gob.mx/LeyesBiblio/pdf/LSH.pdf</a:t>
            </a:r>
            <a:r>
              <a:rPr lang="es-MX" sz="1050" dirty="0">
                <a:latin typeface="Raleway" pitchFamily="2" charset="0"/>
              </a:rPr>
              <a:t> </a:t>
            </a:r>
          </a:p>
        </p:txBody>
      </p:sp>
      <p:pic>
        <p:nvPicPr>
          <p:cNvPr id="6" name="Imagen 5">
            <a:extLst>
              <a:ext uri="{FF2B5EF4-FFF2-40B4-BE49-F238E27FC236}">
                <a16:creationId xmlns:a16="http://schemas.microsoft.com/office/drawing/2014/main" id="{9205A99E-77F1-58DA-D300-A220B89E6A9D}"/>
              </a:ext>
            </a:extLst>
          </p:cNvPr>
          <p:cNvPicPr>
            <a:picLocks noChangeAspect="1"/>
          </p:cNvPicPr>
          <p:nvPr/>
        </p:nvPicPr>
        <p:blipFill>
          <a:blip r:embed="rId4"/>
          <a:stretch>
            <a:fillRect/>
          </a:stretch>
        </p:blipFill>
        <p:spPr>
          <a:xfrm>
            <a:off x="1161361" y="2452404"/>
            <a:ext cx="9869277" cy="3105583"/>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Entrada de lápiz 7">
                <a:extLst>
                  <a:ext uri="{FF2B5EF4-FFF2-40B4-BE49-F238E27FC236}">
                    <a16:creationId xmlns:a16="http://schemas.microsoft.com/office/drawing/2014/main" id="{B4112B84-9F07-6926-E54E-919A3476FAD5}"/>
                  </a:ext>
                </a:extLst>
              </p14:cNvPr>
              <p14:cNvContentPartPr/>
              <p14:nvPr/>
            </p14:nvContentPartPr>
            <p14:xfrm>
              <a:off x="1614357" y="2784373"/>
              <a:ext cx="8858160" cy="360"/>
            </p14:xfrm>
          </p:contentPart>
        </mc:Choice>
        <mc:Fallback xmlns="">
          <p:pic>
            <p:nvPicPr>
              <p:cNvPr id="8" name="Entrada de lápiz 7">
                <a:extLst>
                  <a:ext uri="{FF2B5EF4-FFF2-40B4-BE49-F238E27FC236}">
                    <a16:creationId xmlns:a16="http://schemas.microsoft.com/office/drawing/2014/main" id="{B4112B84-9F07-6926-E54E-919A3476FAD5}"/>
                  </a:ext>
                </a:extLst>
              </p:cNvPr>
              <p:cNvPicPr/>
              <p:nvPr/>
            </p:nvPicPr>
            <p:blipFill>
              <a:blip r:embed="rId6"/>
              <a:stretch>
                <a:fillRect/>
              </a:stretch>
            </p:blipFill>
            <p:spPr>
              <a:xfrm>
                <a:off x="1578357" y="2712373"/>
                <a:ext cx="8929800" cy="144000"/>
              </a:xfrm>
              <a:prstGeom prst="rect">
                <a:avLst/>
              </a:prstGeom>
            </p:spPr>
          </p:pic>
        </mc:Fallback>
      </mc:AlternateContent>
    </p:spTree>
    <p:extLst>
      <p:ext uri="{BB962C8B-B14F-4D97-AF65-F5344CB8AC3E}">
        <p14:creationId xmlns:p14="http://schemas.microsoft.com/office/powerpoint/2010/main" val="3024794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1A8E4-1693-6CCB-9122-79668CB2859C}"/>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0602247E-98E7-F6BA-0166-9CE08E5CA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DB6475AF-FD44-425F-6FC2-7AE16F48C337}"/>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Impacto Social</a:t>
            </a:r>
          </a:p>
        </p:txBody>
      </p:sp>
      <p:pic>
        <p:nvPicPr>
          <p:cNvPr id="6" name="Imagen 5">
            <a:extLst>
              <a:ext uri="{FF2B5EF4-FFF2-40B4-BE49-F238E27FC236}">
                <a16:creationId xmlns:a16="http://schemas.microsoft.com/office/drawing/2014/main" id="{9B989192-7A9D-E5F2-F246-B4CACABD7659}"/>
              </a:ext>
            </a:extLst>
          </p:cNvPr>
          <p:cNvPicPr>
            <a:picLocks noChangeAspect="1"/>
          </p:cNvPicPr>
          <p:nvPr/>
        </p:nvPicPr>
        <p:blipFill>
          <a:blip r:embed="rId3"/>
          <a:stretch>
            <a:fillRect/>
          </a:stretch>
        </p:blipFill>
        <p:spPr>
          <a:xfrm>
            <a:off x="1235999" y="2690954"/>
            <a:ext cx="9720000" cy="2934096"/>
          </a:xfrm>
          <a:prstGeom prst="rect">
            <a:avLst/>
          </a:prstGeom>
        </p:spPr>
      </p:pic>
      <p:sp>
        <p:nvSpPr>
          <p:cNvPr id="7" name="CuadroTexto 6">
            <a:extLst>
              <a:ext uri="{FF2B5EF4-FFF2-40B4-BE49-F238E27FC236}">
                <a16:creationId xmlns:a16="http://schemas.microsoft.com/office/drawing/2014/main" id="{53449DE3-50CE-DA57-2058-FF9776EA268E}"/>
              </a:ext>
            </a:extLst>
          </p:cNvPr>
          <p:cNvSpPr txBox="1"/>
          <p:nvPr/>
        </p:nvSpPr>
        <p:spPr>
          <a:xfrm>
            <a:off x="581414" y="1359408"/>
            <a:ext cx="9201684" cy="923330"/>
          </a:xfrm>
          <a:prstGeom prst="rect">
            <a:avLst/>
          </a:prstGeom>
          <a:noFill/>
        </p:spPr>
        <p:txBody>
          <a:bodyPr wrap="square" rtlCol="0">
            <a:spAutoFit/>
          </a:bodyPr>
          <a:lstStyle/>
          <a:p>
            <a:pPr algn="just"/>
            <a:r>
              <a:rPr lang="es-ES" dirty="0">
                <a:latin typeface="Raleway" pitchFamily="2" charset="0"/>
              </a:rPr>
              <a:t>Es necesaria la autorización de la </a:t>
            </a:r>
            <a:r>
              <a:rPr lang="es-ES" b="1" dirty="0">
                <a:latin typeface="Raleway" pitchFamily="2" charset="0"/>
              </a:rPr>
              <a:t>Manifestación de Impacto Social </a:t>
            </a:r>
            <a:r>
              <a:rPr lang="es-ES" dirty="0">
                <a:latin typeface="Raleway" pitchFamily="2" charset="0"/>
              </a:rPr>
              <a:t>para el </a:t>
            </a:r>
            <a:r>
              <a:rPr lang="es-ES" b="1" dirty="0">
                <a:latin typeface="Raleway" pitchFamily="2" charset="0"/>
              </a:rPr>
              <a:t>inicio de la construcción de una estación,</a:t>
            </a:r>
            <a:r>
              <a:rPr lang="es-ES" dirty="0">
                <a:latin typeface="Raleway" pitchFamily="2" charset="0"/>
              </a:rPr>
              <a:t> además de la obligación de notificar cualquier cambio en el proyecto.</a:t>
            </a:r>
          </a:p>
        </p:txBody>
      </p:sp>
      <mc:AlternateContent xmlns:mc="http://schemas.openxmlformats.org/markup-compatibility/2006" xmlns:p14="http://schemas.microsoft.com/office/powerpoint/2010/main">
        <mc:Choice Requires="p14">
          <p:contentPart p14:bwMode="auto" r:id="rId4">
            <p14:nvContentPartPr>
              <p14:cNvPr id="8" name="Entrada de lápiz 7">
                <a:extLst>
                  <a:ext uri="{FF2B5EF4-FFF2-40B4-BE49-F238E27FC236}">
                    <a16:creationId xmlns:a16="http://schemas.microsoft.com/office/drawing/2014/main" id="{7FA974F3-0B77-1219-B0DD-0178E80C6165}"/>
                  </a:ext>
                </a:extLst>
              </p14:cNvPr>
              <p14:cNvContentPartPr/>
              <p14:nvPr/>
            </p14:nvContentPartPr>
            <p14:xfrm>
              <a:off x="1779457" y="2898673"/>
              <a:ext cx="8858160" cy="360"/>
            </p14:xfrm>
          </p:contentPart>
        </mc:Choice>
        <mc:Fallback xmlns="">
          <p:pic>
            <p:nvPicPr>
              <p:cNvPr id="8" name="Entrada de lápiz 7">
                <a:extLst>
                  <a:ext uri="{FF2B5EF4-FFF2-40B4-BE49-F238E27FC236}">
                    <a16:creationId xmlns:a16="http://schemas.microsoft.com/office/drawing/2014/main" id="{7FA974F3-0B77-1219-B0DD-0178E80C6165}"/>
                  </a:ext>
                </a:extLst>
              </p:cNvPr>
              <p:cNvPicPr/>
              <p:nvPr/>
            </p:nvPicPr>
            <p:blipFill>
              <a:blip r:embed="rId5"/>
              <a:stretch>
                <a:fillRect/>
              </a:stretch>
            </p:blipFill>
            <p:spPr>
              <a:xfrm>
                <a:off x="1743817" y="2826673"/>
                <a:ext cx="89298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Entrada de lápiz 8">
                <a:extLst>
                  <a:ext uri="{FF2B5EF4-FFF2-40B4-BE49-F238E27FC236}">
                    <a16:creationId xmlns:a16="http://schemas.microsoft.com/office/drawing/2014/main" id="{68734693-D242-9A21-F6D4-6EF7A868ED3E}"/>
                  </a:ext>
                </a:extLst>
              </p14:cNvPr>
              <p14:cNvContentPartPr/>
              <p14:nvPr/>
            </p14:nvContentPartPr>
            <p14:xfrm>
              <a:off x="1514067" y="3116229"/>
              <a:ext cx="5167080" cy="360"/>
            </p14:xfrm>
          </p:contentPart>
        </mc:Choice>
        <mc:Fallback xmlns="">
          <p:pic>
            <p:nvPicPr>
              <p:cNvPr id="9" name="Entrada de lápiz 8">
                <a:extLst>
                  <a:ext uri="{FF2B5EF4-FFF2-40B4-BE49-F238E27FC236}">
                    <a16:creationId xmlns:a16="http://schemas.microsoft.com/office/drawing/2014/main" id="{68734693-D242-9A21-F6D4-6EF7A868ED3E}"/>
                  </a:ext>
                </a:extLst>
              </p:cNvPr>
              <p:cNvPicPr/>
              <p:nvPr/>
            </p:nvPicPr>
            <p:blipFill>
              <a:blip r:embed="rId7"/>
              <a:stretch>
                <a:fillRect/>
              </a:stretch>
            </p:blipFill>
            <p:spPr>
              <a:xfrm>
                <a:off x="1478427" y="3044589"/>
                <a:ext cx="52387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Entrada de lápiz 9">
                <a:extLst>
                  <a:ext uri="{FF2B5EF4-FFF2-40B4-BE49-F238E27FC236}">
                    <a16:creationId xmlns:a16="http://schemas.microsoft.com/office/drawing/2014/main" id="{BE1580D6-404F-8456-B60D-044BB428F87A}"/>
                  </a:ext>
                </a:extLst>
              </p14:cNvPr>
              <p14:cNvContentPartPr/>
              <p14:nvPr/>
            </p14:nvContentPartPr>
            <p14:xfrm>
              <a:off x="2959107" y="4107459"/>
              <a:ext cx="7806960" cy="360"/>
            </p14:xfrm>
          </p:contentPart>
        </mc:Choice>
        <mc:Fallback xmlns="">
          <p:pic>
            <p:nvPicPr>
              <p:cNvPr id="10" name="Entrada de lápiz 9">
                <a:extLst>
                  <a:ext uri="{FF2B5EF4-FFF2-40B4-BE49-F238E27FC236}">
                    <a16:creationId xmlns:a16="http://schemas.microsoft.com/office/drawing/2014/main" id="{BE1580D6-404F-8456-B60D-044BB428F87A}"/>
                  </a:ext>
                </a:extLst>
              </p:cNvPr>
              <p:cNvPicPr/>
              <p:nvPr/>
            </p:nvPicPr>
            <p:blipFill>
              <a:blip r:embed="rId9"/>
              <a:stretch>
                <a:fillRect/>
              </a:stretch>
            </p:blipFill>
            <p:spPr>
              <a:xfrm>
                <a:off x="2923467" y="4035819"/>
                <a:ext cx="78786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Entrada de lápiz 11">
                <a:extLst>
                  <a:ext uri="{FF2B5EF4-FFF2-40B4-BE49-F238E27FC236}">
                    <a16:creationId xmlns:a16="http://schemas.microsoft.com/office/drawing/2014/main" id="{4E3DD205-211B-D73C-C4AA-B660E8CAD258}"/>
                  </a:ext>
                </a:extLst>
              </p14:cNvPr>
              <p14:cNvContentPartPr/>
              <p14:nvPr/>
            </p14:nvContentPartPr>
            <p14:xfrm>
              <a:off x="2959107" y="4315178"/>
              <a:ext cx="938160" cy="360"/>
            </p14:xfrm>
          </p:contentPart>
        </mc:Choice>
        <mc:Fallback xmlns="">
          <p:pic>
            <p:nvPicPr>
              <p:cNvPr id="12" name="Entrada de lápiz 11">
                <a:extLst>
                  <a:ext uri="{FF2B5EF4-FFF2-40B4-BE49-F238E27FC236}">
                    <a16:creationId xmlns:a16="http://schemas.microsoft.com/office/drawing/2014/main" id="{4E3DD205-211B-D73C-C4AA-B660E8CAD258}"/>
                  </a:ext>
                </a:extLst>
              </p:cNvPr>
              <p:cNvPicPr/>
              <p:nvPr/>
            </p:nvPicPr>
            <p:blipFill>
              <a:blip r:embed="rId11"/>
              <a:stretch>
                <a:fillRect/>
              </a:stretch>
            </p:blipFill>
            <p:spPr>
              <a:xfrm>
                <a:off x="2923467" y="4243178"/>
                <a:ext cx="1009800" cy="144000"/>
              </a:xfrm>
              <a:prstGeom prst="rect">
                <a:avLst/>
              </a:prstGeom>
            </p:spPr>
          </p:pic>
        </mc:Fallback>
      </mc:AlternateContent>
      <p:sp>
        <p:nvSpPr>
          <p:cNvPr id="3" name="CuadroTexto 2">
            <a:extLst>
              <a:ext uri="{FF2B5EF4-FFF2-40B4-BE49-F238E27FC236}">
                <a16:creationId xmlns:a16="http://schemas.microsoft.com/office/drawing/2014/main" id="{DBE17A24-031D-98F7-2524-505B19BB8A25}"/>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LSH: </a:t>
            </a:r>
            <a:r>
              <a:rPr lang="es-MX" sz="1050" dirty="0">
                <a:latin typeface="Raleway" pitchFamily="2" charset="0"/>
                <a:hlinkClick r:id="rId12"/>
              </a:rPr>
              <a:t>https://www.diputados.gob.mx/LeyesBiblio/pdf/LSH.pdf</a:t>
            </a:r>
            <a:r>
              <a:rPr lang="es-MX" sz="1050" dirty="0">
                <a:latin typeface="Raleway" pitchFamily="2" charset="0"/>
              </a:rPr>
              <a:t> </a:t>
            </a:r>
          </a:p>
        </p:txBody>
      </p:sp>
    </p:spTree>
    <p:extLst>
      <p:ext uri="{BB962C8B-B14F-4D97-AF65-F5344CB8AC3E}">
        <p14:creationId xmlns:p14="http://schemas.microsoft.com/office/powerpoint/2010/main" val="21983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10;&#10;El contenido generado por IA puede ser incorrecto.">
            <a:extLst>
              <a:ext uri="{FF2B5EF4-FFF2-40B4-BE49-F238E27FC236}">
                <a16:creationId xmlns:a16="http://schemas.microsoft.com/office/drawing/2014/main" id="{A2034047-2C43-3F4C-A334-A7E7B949D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3" name="CuadroTexto 2">
            <a:extLst>
              <a:ext uri="{FF2B5EF4-FFF2-40B4-BE49-F238E27FC236}">
                <a16:creationId xmlns:a16="http://schemas.microsoft.com/office/drawing/2014/main" id="{2255E8DE-756E-59D6-CAC7-8D90A04AA89A}"/>
              </a:ext>
            </a:extLst>
          </p:cNvPr>
          <p:cNvSpPr txBox="1"/>
          <p:nvPr/>
        </p:nvSpPr>
        <p:spPr>
          <a:xfrm>
            <a:off x="1280525" y="3167390"/>
            <a:ext cx="4592255" cy="1323439"/>
          </a:xfrm>
          <a:prstGeom prst="rect">
            <a:avLst/>
          </a:prstGeom>
          <a:noFill/>
        </p:spPr>
        <p:txBody>
          <a:bodyPr wrap="square" rtlCol="0">
            <a:spAutoFit/>
          </a:bodyPr>
          <a:lstStyle/>
          <a:p>
            <a:r>
              <a:rPr lang="es-MX" sz="2800" b="1" dirty="0">
                <a:latin typeface="Raleway" pitchFamily="2" charset="0"/>
              </a:rPr>
              <a:t>Marco regulatorio</a:t>
            </a:r>
          </a:p>
          <a:p>
            <a:r>
              <a:rPr lang="es-MX" sz="2800" b="1" dirty="0">
                <a:latin typeface="Raleway" pitchFamily="2" charset="0"/>
              </a:rPr>
              <a:t>	</a:t>
            </a:r>
            <a:r>
              <a:rPr lang="es-MX" sz="2400" b="1" dirty="0">
                <a:latin typeface="Raleway" pitchFamily="2" charset="0"/>
              </a:rPr>
              <a:t>Reglamento de </a:t>
            </a:r>
            <a:r>
              <a:rPr lang="es-MX" sz="2400" b="1" dirty="0" err="1">
                <a:latin typeface="Raleway" pitchFamily="2" charset="0"/>
              </a:rPr>
              <a:t>Hbos</a:t>
            </a:r>
            <a:r>
              <a:rPr lang="es-MX" sz="2400" b="1" dirty="0">
                <a:latin typeface="Raleway" pitchFamily="2" charset="0"/>
              </a:rPr>
              <a:t>.</a:t>
            </a:r>
            <a:endParaRPr lang="es-MX" sz="2800" b="1" dirty="0">
              <a:latin typeface="Raleway" pitchFamily="2" charset="0"/>
            </a:endParaRPr>
          </a:p>
        </p:txBody>
      </p:sp>
    </p:spTree>
    <p:extLst>
      <p:ext uri="{BB962C8B-B14F-4D97-AF65-F5344CB8AC3E}">
        <p14:creationId xmlns:p14="http://schemas.microsoft.com/office/powerpoint/2010/main" val="1092960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E340A-EA0F-159E-1D74-39406DA4FCB9}"/>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1559D078-E225-4C67-653A-0A4CE2548D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6" name="CuadroTexto 5">
            <a:extLst>
              <a:ext uri="{FF2B5EF4-FFF2-40B4-BE49-F238E27FC236}">
                <a16:creationId xmlns:a16="http://schemas.microsoft.com/office/drawing/2014/main" id="{08A7E503-7EE3-446D-302A-9E46DE091535}"/>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Nuevas definiciones</a:t>
            </a:r>
          </a:p>
        </p:txBody>
      </p:sp>
      <p:sp>
        <p:nvSpPr>
          <p:cNvPr id="10" name="CuadroTexto 9">
            <a:extLst>
              <a:ext uri="{FF2B5EF4-FFF2-40B4-BE49-F238E27FC236}">
                <a16:creationId xmlns:a16="http://schemas.microsoft.com/office/drawing/2014/main" id="{25940C42-7CC2-DC0C-A65C-F046C355EE8E}"/>
              </a:ext>
            </a:extLst>
          </p:cNvPr>
          <p:cNvSpPr txBox="1"/>
          <p:nvPr/>
        </p:nvSpPr>
        <p:spPr>
          <a:xfrm>
            <a:off x="581414" y="1386800"/>
            <a:ext cx="9496652" cy="369332"/>
          </a:xfrm>
          <a:prstGeom prst="rect">
            <a:avLst/>
          </a:prstGeom>
          <a:noFill/>
        </p:spPr>
        <p:txBody>
          <a:bodyPr wrap="square" rtlCol="0">
            <a:spAutoFit/>
          </a:bodyPr>
          <a:lstStyle/>
          <a:p>
            <a:pPr algn="just"/>
            <a:r>
              <a:rPr lang="es-ES" dirty="0">
                <a:latin typeface="Raleway" pitchFamily="2" charset="0"/>
              </a:rPr>
              <a:t>Se establecen las </a:t>
            </a:r>
            <a:r>
              <a:rPr lang="es-ES" b="1" dirty="0">
                <a:latin typeface="Raleway" pitchFamily="2" charset="0"/>
              </a:rPr>
              <a:t>definiciones</a:t>
            </a:r>
            <a:r>
              <a:rPr lang="es-ES" dirty="0">
                <a:latin typeface="Raleway" pitchFamily="2" charset="0"/>
              </a:rPr>
              <a:t> de </a:t>
            </a:r>
            <a:r>
              <a:rPr lang="es-ES" b="1" dirty="0">
                <a:latin typeface="Raleway" pitchFamily="2" charset="0"/>
              </a:rPr>
              <a:t>Despacho para Autoconsumo y Usos Propios:</a:t>
            </a:r>
            <a:endParaRPr lang="es-MX" b="1" dirty="0">
              <a:latin typeface="Raleway" pitchFamily="2" charset="0"/>
            </a:endParaRPr>
          </a:p>
        </p:txBody>
      </p:sp>
      <p:pic>
        <p:nvPicPr>
          <p:cNvPr id="3" name="Imagen 2">
            <a:extLst>
              <a:ext uri="{FF2B5EF4-FFF2-40B4-BE49-F238E27FC236}">
                <a16:creationId xmlns:a16="http://schemas.microsoft.com/office/drawing/2014/main" id="{3D7F2EA0-32C3-20C3-5F36-8A8B0E5192C2}"/>
              </a:ext>
            </a:extLst>
          </p:cNvPr>
          <p:cNvPicPr>
            <a:picLocks noChangeAspect="1"/>
          </p:cNvPicPr>
          <p:nvPr/>
        </p:nvPicPr>
        <p:blipFill>
          <a:blip r:embed="rId3"/>
          <a:stretch>
            <a:fillRect/>
          </a:stretch>
        </p:blipFill>
        <p:spPr>
          <a:xfrm>
            <a:off x="1126112" y="2234773"/>
            <a:ext cx="9720000" cy="1279277"/>
          </a:xfrm>
          <a:prstGeom prst="rect">
            <a:avLst/>
          </a:prstGeom>
        </p:spPr>
      </p:pic>
      <p:pic>
        <p:nvPicPr>
          <p:cNvPr id="7" name="Imagen 6">
            <a:extLst>
              <a:ext uri="{FF2B5EF4-FFF2-40B4-BE49-F238E27FC236}">
                <a16:creationId xmlns:a16="http://schemas.microsoft.com/office/drawing/2014/main" id="{4216E718-CBE9-7737-C04C-DB34D0994A4C}"/>
              </a:ext>
            </a:extLst>
          </p:cNvPr>
          <p:cNvPicPr>
            <a:picLocks noChangeAspect="1"/>
          </p:cNvPicPr>
          <p:nvPr/>
        </p:nvPicPr>
        <p:blipFill>
          <a:blip r:embed="rId4"/>
          <a:stretch>
            <a:fillRect/>
          </a:stretch>
        </p:blipFill>
        <p:spPr>
          <a:xfrm>
            <a:off x="1126112" y="3714676"/>
            <a:ext cx="9720000" cy="1098233"/>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Entrada de lápiz 7">
                <a:extLst>
                  <a:ext uri="{FF2B5EF4-FFF2-40B4-BE49-F238E27FC236}">
                    <a16:creationId xmlns:a16="http://schemas.microsoft.com/office/drawing/2014/main" id="{FFBDC61E-97ED-38E6-F74F-779F4438BA05}"/>
                  </a:ext>
                </a:extLst>
              </p14:cNvPr>
              <p14:cNvContentPartPr/>
              <p14:nvPr/>
            </p14:nvContentPartPr>
            <p14:xfrm>
              <a:off x="2080101" y="2612328"/>
              <a:ext cx="2319179" cy="360"/>
            </p14:xfrm>
          </p:contentPart>
        </mc:Choice>
        <mc:Fallback xmlns="">
          <p:pic>
            <p:nvPicPr>
              <p:cNvPr id="8" name="Entrada de lápiz 7">
                <a:extLst>
                  <a:ext uri="{FF2B5EF4-FFF2-40B4-BE49-F238E27FC236}">
                    <a16:creationId xmlns:a16="http://schemas.microsoft.com/office/drawing/2014/main" id="{FFBDC61E-97ED-38E6-F74F-779F4438BA05}"/>
                  </a:ext>
                </a:extLst>
              </p:cNvPr>
              <p:cNvPicPr/>
              <p:nvPr/>
            </p:nvPicPr>
            <p:blipFill>
              <a:blip r:embed="rId6"/>
              <a:stretch>
                <a:fillRect/>
              </a:stretch>
            </p:blipFill>
            <p:spPr>
              <a:xfrm>
                <a:off x="2044106" y="2540328"/>
                <a:ext cx="239081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Entrada de lápiz 10">
                <a:extLst>
                  <a:ext uri="{FF2B5EF4-FFF2-40B4-BE49-F238E27FC236}">
                    <a16:creationId xmlns:a16="http://schemas.microsoft.com/office/drawing/2014/main" id="{A3590599-A765-A9E1-CEAC-A8551E3B7FBC}"/>
                  </a:ext>
                </a:extLst>
              </p14:cNvPr>
              <p14:cNvContentPartPr/>
              <p14:nvPr/>
            </p14:nvContentPartPr>
            <p14:xfrm>
              <a:off x="2080101" y="4221309"/>
              <a:ext cx="1201579" cy="360"/>
            </p14:xfrm>
          </p:contentPart>
        </mc:Choice>
        <mc:Fallback xmlns="">
          <p:pic>
            <p:nvPicPr>
              <p:cNvPr id="11" name="Entrada de lápiz 10">
                <a:extLst>
                  <a:ext uri="{FF2B5EF4-FFF2-40B4-BE49-F238E27FC236}">
                    <a16:creationId xmlns:a16="http://schemas.microsoft.com/office/drawing/2014/main" id="{A3590599-A765-A9E1-CEAC-A8551E3B7FBC}"/>
                  </a:ext>
                </a:extLst>
              </p:cNvPr>
              <p:cNvPicPr/>
              <p:nvPr/>
            </p:nvPicPr>
            <p:blipFill>
              <a:blip r:embed="rId8"/>
              <a:stretch>
                <a:fillRect/>
              </a:stretch>
            </p:blipFill>
            <p:spPr>
              <a:xfrm>
                <a:off x="2044104" y="4149309"/>
                <a:ext cx="1273213"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Entrada de lápiz 11">
                <a:extLst>
                  <a:ext uri="{FF2B5EF4-FFF2-40B4-BE49-F238E27FC236}">
                    <a16:creationId xmlns:a16="http://schemas.microsoft.com/office/drawing/2014/main" id="{0FD244C8-EEE0-88F4-B8DF-012EB72E54E6}"/>
                  </a:ext>
                </a:extLst>
              </p14:cNvPr>
              <p14:cNvContentPartPr/>
              <p14:nvPr/>
            </p14:nvContentPartPr>
            <p14:xfrm>
              <a:off x="2080101" y="4439097"/>
              <a:ext cx="8628539" cy="360"/>
            </p14:xfrm>
          </p:contentPart>
        </mc:Choice>
        <mc:Fallback xmlns="">
          <p:pic>
            <p:nvPicPr>
              <p:cNvPr id="12" name="Entrada de lápiz 11">
                <a:extLst>
                  <a:ext uri="{FF2B5EF4-FFF2-40B4-BE49-F238E27FC236}">
                    <a16:creationId xmlns:a16="http://schemas.microsoft.com/office/drawing/2014/main" id="{0FD244C8-EEE0-88F4-B8DF-012EB72E54E6}"/>
                  </a:ext>
                </a:extLst>
              </p:cNvPr>
              <p:cNvPicPr/>
              <p:nvPr/>
            </p:nvPicPr>
            <p:blipFill>
              <a:blip r:embed="rId10"/>
              <a:stretch>
                <a:fillRect/>
              </a:stretch>
            </p:blipFill>
            <p:spPr>
              <a:xfrm>
                <a:off x="2044099" y="4367097"/>
                <a:ext cx="8700182"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Entrada de lápiz 12">
                <a:extLst>
                  <a:ext uri="{FF2B5EF4-FFF2-40B4-BE49-F238E27FC236}">
                    <a16:creationId xmlns:a16="http://schemas.microsoft.com/office/drawing/2014/main" id="{A65D64A6-1375-BE12-E8CD-A504574D8A51}"/>
                  </a:ext>
                </a:extLst>
              </p14:cNvPr>
              <p14:cNvContentPartPr/>
              <p14:nvPr/>
            </p14:nvContentPartPr>
            <p14:xfrm>
              <a:off x="6489541" y="4248768"/>
              <a:ext cx="4219099" cy="360"/>
            </p14:xfrm>
          </p:contentPart>
        </mc:Choice>
        <mc:Fallback xmlns="">
          <p:pic>
            <p:nvPicPr>
              <p:cNvPr id="13" name="Entrada de lápiz 12">
                <a:extLst>
                  <a:ext uri="{FF2B5EF4-FFF2-40B4-BE49-F238E27FC236}">
                    <a16:creationId xmlns:a16="http://schemas.microsoft.com/office/drawing/2014/main" id="{A65D64A6-1375-BE12-E8CD-A504574D8A51}"/>
                  </a:ext>
                </a:extLst>
              </p:cNvPr>
              <p:cNvPicPr/>
              <p:nvPr/>
            </p:nvPicPr>
            <p:blipFill>
              <a:blip r:embed="rId12"/>
              <a:stretch>
                <a:fillRect/>
              </a:stretch>
            </p:blipFill>
            <p:spPr>
              <a:xfrm>
                <a:off x="6453542" y="4176768"/>
                <a:ext cx="4290737"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Entrada de lápiz 13">
                <a:extLst>
                  <a:ext uri="{FF2B5EF4-FFF2-40B4-BE49-F238E27FC236}">
                    <a16:creationId xmlns:a16="http://schemas.microsoft.com/office/drawing/2014/main" id="{3E38AD86-3C61-6666-F809-05EED361DC7E}"/>
                  </a:ext>
                </a:extLst>
              </p14:cNvPr>
              <p14:cNvContentPartPr/>
              <p14:nvPr/>
            </p14:nvContentPartPr>
            <p14:xfrm>
              <a:off x="2080101" y="2775409"/>
              <a:ext cx="8766011" cy="360"/>
            </p14:xfrm>
          </p:contentPart>
        </mc:Choice>
        <mc:Fallback xmlns="">
          <p:pic>
            <p:nvPicPr>
              <p:cNvPr id="14" name="Entrada de lápiz 13">
                <a:extLst>
                  <a:ext uri="{FF2B5EF4-FFF2-40B4-BE49-F238E27FC236}">
                    <a16:creationId xmlns:a16="http://schemas.microsoft.com/office/drawing/2014/main" id="{3E38AD86-3C61-6666-F809-05EED361DC7E}"/>
                  </a:ext>
                </a:extLst>
              </p:cNvPr>
              <p:cNvPicPr/>
              <p:nvPr/>
            </p:nvPicPr>
            <p:blipFill>
              <a:blip r:embed="rId14"/>
              <a:stretch>
                <a:fillRect/>
              </a:stretch>
            </p:blipFill>
            <p:spPr>
              <a:xfrm>
                <a:off x="2044099" y="2703409"/>
                <a:ext cx="8837654"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Entrada de lápiz 14">
                <a:extLst>
                  <a:ext uri="{FF2B5EF4-FFF2-40B4-BE49-F238E27FC236}">
                    <a16:creationId xmlns:a16="http://schemas.microsoft.com/office/drawing/2014/main" id="{FB67B442-74B2-CA9E-95E0-142B42048B7D}"/>
                  </a:ext>
                </a:extLst>
              </p14:cNvPr>
              <p14:cNvContentPartPr/>
              <p14:nvPr/>
            </p14:nvContentPartPr>
            <p14:xfrm>
              <a:off x="2080101" y="2923235"/>
              <a:ext cx="8766011" cy="360"/>
            </p14:xfrm>
          </p:contentPart>
        </mc:Choice>
        <mc:Fallback xmlns="">
          <p:pic>
            <p:nvPicPr>
              <p:cNvPr id="15" name="Entrada de lápiz 14">
                <a:extLst>
                  <a:ext uri="{FF2B5EF4-FFF2-40B4-BE49-F238E27FC236}">
                    <a16:creationId xmlns:a16="http://schemas.microsoft.com/office/drawing/2014/main" id="{FB67B442-74B2-CA9E-95E0-142B42048B7D}"/>
                  </a:ext>
                </a:extLst>
              </p:cNvPr>
              <p:cNvPicPr/>
              <p:nvPr/>
            </p:nvPicPr>
            <p:blipFill>
              <a:blip r:embed="rId14"/>
              <a:stretch>
                <a:fillRect/>
              </a:stretch>
            </p:blipFill>
            <p:spPr>
              <a:xfrm>
                <a:off x="2044099" y="2851235"/>
                <a:ext cx="8837654"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Entrada de lápiz 15">
                <a:extLst>
                  <a:ext uri="{FF2B5EF4-FFF2-40B4-BE49-F238E27FC236}">
                    <a16:creationId xmlns:a16="http://schemas.microsoft.com/office/drawing/2014/main" id="{D827BC04-B1D3-B2AF-FE50-EABA10F24199}"/>
                  </a:ext>
                </a:extLst>
              </p14:cNvPr>
              <p14:cNvContentPartPr/>
              <p14:nvPr/>
            </p14:nvContentPartPr>
            <p14:xfrm>
              <a:off x="2080101" y="3095781"/>
              <a:ext cx="4219099" cy="360"/>
            </p14:xfrm>
          </p:contentPart>
        </mc:Choice>
        <mc:Fallback xmlns="">
          <p:pic>
            <p:nvPicPr>
              <p:cNvPr id="16" name="Entrada de lápiz 15">
                <a:extLst>
                  <a:ext uri="{FF2B5EF4-FFF2-40B4-BE49-F238E27FC236}">
                    <a16:creationId xmlns:a16="http://schemas.microsoft.com/office/drawing/2014/main" id="{D827BC04-B1D3-B2AF-FE50-EABA10F24199}"/>
                  </a:ext>
                </a:extLst>
              </p:cNvPr>
              <p:cNvPicPr/>
              <p:nvPr/>
            </p:nvPicPr>
            <p:blipFill>
              <a:blip r:embed="rId12"/>
              <a:stretch>
                <a:fillRect/>
              </a:stretch>
            </p:blipFill>
            <p:spPr>
              <a:xfrm>
                <a:off x="2044102" y="3023781"/>
                <a:ext cx="4290737" cy="144000"/>
              </a:xfrm>
              <a:prstGeom prst="rect">
                <a:avLst/>
              </a:prstGeom>
            </p:spPr>
          </p:pic>
        </mc:Fallback>
      </mc:AlternateContent>
      <p:sp>
        <p:nvSpPr>
          <p:cNvPr id="17" name="CuadroTexto 16">
            <a:extLst>
              <a:ext uri="{FF2B5EF4-FFF2-40B4-BE49-F238E27FC236}">
                <a16:creationId xmlns:a16="http://schemas.microsoft.com/office/drawing/2014/main" id="{FB7D7449-5585-DA23-6AC2-03BB2B409224}"/>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17"/>
              </a:rPr>
              <a:t>https://www.dof.gob.mx/nota_detalle.php?codigo=5769153&amp;fecha=03/10/2025#gsc.tab=0</a:t>
            </a:r>
            <a:r>
              <a:rPr lang="es-MX" sz="1050" dirty="0">
                <a:latin typeface="Raleway" pitchFamily="2" charset="0"/>
              </a:rPr>
              <a:t>  </a:t>
            </a:r>
          </a:p>
        </p:txBody>
      </p:sp>
      <p:sp>
        <p:nvSpPr>
          <p:cNvPr id="18" name="CuadroTexto 17">
            <a:extLst>
              <a:ext uri="{FF2B5EF4-FFF2-40B4-BE49-F238E27FC236}">
                <a16:creationId xmlns:a16="http://schemas.microsoft.com/office/drawing/2014/main" id="{54544D1A-5425-753F-1901-C157D22071CF}"/>
              </a:ext>
            </a:extLst>
          </p:cNvPr>
          <p:cNvSpPr txBox="1"/>
          <p:nvPr/>
        </p:nvSpPr>
        <p:spPr>
          <a:xfrm>
            <a:off x="655158" y="5039491"/>
            <a:ext cx="9496652" cy="1200329"/>
          </a:xfrm>
          <a:prstGeom prst="rect">
            <a:avLst/>
          </a:prstGeom>
          <a:noFill/>
        </p:spPr>
        <p:txBody>
          <a:bodyPr wrap="square" rtlCol="0">
            <a:spAutoFit/>
          </a:bodyPr>
          <a:lstStyle/>
          <a:p>
            <a:pPr algn="just"/>
            <a:r>
              <a:rPr lang="es-ES" dirty="0">
                <a:latin typeface="Raleway" pitchFamily="2" charset="0"/>
              </a:rPr>
              <a:t>Una empresa  con </a:t>
            </a:r>
            <a:r>
              <a:rPr lang="es-ES" b="1" dirty="0">
                <a:latin typeface="Raleway" pitchFamily="2" charset="0"/>
              </a:rPr>
              <a:t>procesos productivos</a:t>
            </a:r>
            <a:r>
              <a:rPr lang="es-ES" dirty="0">
                <a:latin typeface="Raleway" pitchFamily="2" charset="0"/>
              </a:rPr>
              <a:t> que consuma combustible y tenga tanquería, necesita permiso de </a:t>
            </a:r>
            <a:r>
              <a:rPr lang="es-ES" b="1" dirty="0">
                <a:latin typeface="Raleway" pitchFamily="2" charset="0"/>
              </a:rPr>
              <a:t>almacenamiento de usos propios</a:t>
            </a:r>
            <a:r>
              <a:rPr lang="es-ES" dirty="0">
                <a:latin typeface="Raleway" pitchFamily="2" charset="0"/>
              </a:rPr>
              <a:t>. Sin embargo, actualmente no existen rangos de consumo definidos, ni criterios establecidos sobre si el tanque debe ser interno o externo a los equipos.</a:t>
            </a:r>
            <a:endParaRPr lang="es-MX" b="1" dirty="0">
              <a:latin typeface="Raleway" pitchFamily="2" charset="0"/>
            </a:endParaRPr>
          </a:p>
        </p:txBody>
      </p:sp>
    </p:spTree>
    <p:extLst>
      <p:ext uri="{BB962C8B-B14F-4D97-AF65-F5344CB8AC3E}">
        <p14:creationId xmlns:p14="http://schemas.microsoft.com/office/powerpoint/2010/main" val="3637431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28D65-5A82-A025-2DE1-7D2F4AC07D44}"/>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C6A1C3A7-937C-C720-D86B-98571E72EE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6" name="CuadroTexto 5">
            <a:extLst>
              <a:ext uri="{FF2B5EF4-FFF2-40B4-BE49-F238E27FC236}">
                <a16:creationId xmlns:a16="http://schemas.microsoft.com/office/drawing/2014/main" id="{B6D50D20-B5A5-419D-EECB-C3454EA55AF2}"/>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Permisos</a:t>
            </a:r>
          </a:p>
        </p:txBody>
      </p:sp>
      <p:sp>
        <p:nvSpPr>
          <p:cNvPr id="10" name="CuadroTexto 9">
            <a:extLst>
              <a:ext uri="{FF2B5EF4-FFF2-40B4-BE49-F238E27FC236}">
                <a16:creationId xmlns:a16="http://schemas.microsoft.com/office/drawing/2014/main" id="{A34421C8-FF6A-1123-D1FB-1C4F10E71CA1}"/>
              </a:ext>
            </a:extLst>
          </p:cNvPr>
          <p:cNvSpPr txBox="1"/>
          <p:nvPr/>
        </p:nvSpPr>
        <p:spPr>
          <a:xfrm>
            <a:off x="581414" y="1386800"/>
            <a:ext cx="9496652" cy="646331"/>
          </a:xfrm>
          <a:prstGeom prst="rect">
            <a:avLst/>
          </a:prstGeom>
          <a:noFill/>
        </p:spPr>
        <p:txBody>
          <a:bodyPr wrap="square" rtlCol="0">
            <a:spAutoFit/>
          </a:bodyPr>
          <a:lstStyle/>
          <a:p>
            <a:pPr algn="just"/>
            <a:r>
              <a:rPr lang="es-ES" dirty="0">
                <a:latin typeface="Raleway" pitchFamily="2" charset="0"/>
              </a:rPr>
              <a:t>No se puede vender petrolíferos a quien por sus actividades </a:t>
            </a:r>
            <a:r>
              <a:rPr lang="es-ES" b="1" dirty="0">
                <a:latin typeface="Raleway" pitchFamily="2" charset="0"/>
              </a:rPr>
              <a:t>requiera un permiso y no cuente con él.</a:t>
            </a:r>
            <a:r>
              <a:rPr lang="es-ES" dirty="0">
                <a:latin typeface="Raleway" pitchFamily="2" charset="0"/>
              </a:rPr>
              <a:t>  </a:t>
            </a:r>
            <a:endParaRPr lang="es-MX" dirty="0">
              <a:latin typeface="Raleway" pitchFamily="2" charset="0"/>
            </a:endParaRPr>
          </a:p>
        </p:txBody>
      </p:sp>
      <p:sp>
        <p:nvSpPr>
          <p:cNvPr id="2" name="CuadroTexto 1">
            <a:extLst>
              <a:ext uri="{FF2B5EF4-FFF2-40B4-BE49-F238E27FC236}">
                <a16:creationId xmlns:a16="http://schemas.microsoft.com/office/drawing/2014/main" id="{BE22AA51-8A08-2F26-C97F-BBAB88C48A1F}"/>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3"/>
              </a:rPr>
              <a:t>https://www.dof.gob.mx/nota_detalle.php?codigo=5769153&amp;fecha=03/10/2025#gsc.tab=0</a:t>
            </a:r>
            <a:r>
              <a:rPr lang="es-MX" sz="1050" dirty="0">
                <a:latin typeface="Raleway" pitchFamily="2" charset="0"/>
              </a:rPr>
              <a:t>  </a:t>
            </a:r>
          </a:p>
        </p:txBody>
      </p:sp>
      <p:pic>
        <p:nvPicPr>
          <p:cNvPr id="13" name="Imagen 12">
            <a:extLst>
              <a:ext uri="{FF2B5EF4-FFF2-40B4-BE49-F238E27FC236}">
                <a16:creationId xmlns:a16="http://schemas.microsoft.com/office/drawing/2014/main" id="{6C69ADD8-0ADF-FA05-DB7A-7D629E496707}"/>
              </a:ext>
            </a:extLst>
          </p:cNvPr>
          <p:cNvPicPr>
            <a:picLocks noChangeAspect="1"/>
          </p:cNvPicPr>
          <p:nvPr/>
        </p:nvPicPr>
        <p:blipFill>
          <a:blip r:embed="rId4"/>
          <a:stretch>
            <a:fillRect/>
          </a:stretch>
        </p:blipFill>
        <p:spPr>
          <a:xfrm>
            <a:off x="1236000" y="2264507"/>
            <a:ext cx="9720000" cy="4008121"/>
          </a:xfrm>
          <a:prstGeom prst="rect">
            <a:avLst/>
          </a:prstGeom>
        </p:spPr>
      </p:pic>
      <mc:AlternateContent xmlns:mc="http://schemas.openxmlformats.org/markup-compatibility/2006" xmlns:p14="http://schemas.microsoft.com/office/powerpoint/2010/main">
        <mc:Choice Requires="p14">
          <p:contentPart p14:bwMode="auto" r:id="rId5">
            <p14:nvContentPartPr>
              <p14:cNvPr id="14" name="Entrada de lápiz 13">
                <a:extLst>
                  <a:ext uri="{FF2B5EF4-FFF2-40B4-BE49-F238E27FC236}">
                    <a16:creationId xmlns:a16="http://schemas.microsoft.com/office/drawing/2014/main" id="{4A1527D2-854E-D25B-1276-B00327375DFA}"/>
                  </a:ext>
                </a:extLst>
              </p14:cNvPr>
              <p14:cNvContentPartPr/>
              <p14:nvPr/>
            </p14:nvContentPartPr>
            <p14:xfrm>
              <a:off x="2199189" y="2598775"/>
              <a:ext cx="8863093" cy="360"/>
            </p14:xfrm>
          </p:contentPart>
        </mc:Choice>
        <mc:Fallback xmlns="">
          <p:pic>
            <p:nvPicPr>
              <p:cNvPr id="14" name="Entrada de lápiz 13">
                <a:extLst>
                  <a:ext uri="{FF2B5EF4-FFF2-40B4-BE49-F238E27FC236}">
                    <a16:creationId xmlns:a16="http://schemas.microsoft.com/office/drawing/2014/main" id="{4A1527D2-854E-D25B-1276-B00327375DFA}"/>
                  </a:ext>
                </a:extLst>
              </p:cNvPr>
              <p:cNvPicPr/>
              <p:nvPr/>
            </p:nvPicPr>
            <p:blipFill>
              <a:blip r:embed="rId6"/>
              <a:stretch>
                <a:fillRect/>
              </a:stretch>
            </p:blipFill>
            <p:spPr>
              <a:xfrm>
                <a:off x="2163188" y="2526775"/>
                <a:ext cx="8934735"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EC2F4FA9-B8AF-5B2F-3EE0-AF2E4C26FCC4}"/>
                  </a:ext>
                </a:extLst>
              </p14:cNvPr>
              <p14:cNvContentPartPr/>
              <p14:nvPr/>
            </p14:nvContentPartPr>
            <p14:xfrm>
              <a:off x="2199189" y="2751175"/>
              <a:ext cx="8863093" cy="360"/>
            </p14:xfrm>
          </p:contentPart>
        </mc:Choice>
        <mc:Fallback xmlns="">
          <p:pic>
            <p:nvPicPr>
              <p:cNvPr id="15" name="Entrada de lápiz 14">
                <a:extLst>
                  <a:ext uri="{FF2B5EF4-FFF2-40B4-BE49-F238E27FC236}">
                    <a16:creationId xmlns:a16="http://schemas.microsoft.com/office/drawing/2014/main" id="{EC2F4FA9-B8AF-5B2F-3EE0-AF2E4C26FCC4}"/>
                  </a:ext>
                </a:extLst>
              </p:cNvPr>
              <p:cNvPicPr/>
              <p:nvPr/>
            </p:nvPicPr>
            <p:blipFill>
              <a:blip r:embed="rId6"/>
              <a:stretch>
                <a:fillRect/>
              </a:stretch>
            </p:blipFill>
            <p:spPr>
              <a:xfrm>
                <a:off x="2163188" y="2679175"/>
                <a:ext cx="8934735"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Entrada de lápiz 15">
                <a:extLst>
                  <a:ext uri="{FF2B5EF4-FFF2-40B4-BE49-F238E27FC236}">
                    <a16:creationId xmlns:a16="http://schemas.microsoft.com/office/drawing/2014/main" id="{4E8519FD-3527-E3BC-7848-316CE68D7CEC}"/>
                  </a:ext>
                </a:extLst>
              </p14:cNvPr>
              <p14:cNvContentPartPr/>
              <p14:nvPr/>
            </p14:nvContentPartPr>
            <p14:xfrm>
              <a:off x="2199187" y="2933403"/>
              <a:ext cx="5428529" cy="360"/>
            </p14:xfrm>
          </p:contentPart>
        </mc:Choice>
        <mc:Fallback xmlns="">
          <p:pic>
            <p:nvPicPr>
              <p:cNvPr id="16" name="Entrada de lápiz 15">
                <a:extLst>
                  <a:ext uri="{FF2B5EF4-FFF2-40B4-BE49-F238E27FC236}">
                    <a16:creationId xmlns:a16="http://schemas.microsoft.com/office/drawing/2014/main" id="{4E8519FD-3527-E3BC-7848-316CE68D7CEC}"/>
                  </a:ext>
                </a:extLst>
              </p:cNvPr>
              <p:cNvPicPr/>
              <p:nvPr/>
            </p:nvPicPr>
            <p:blipFill>
              <a:blip r:embed="rId9"/>
              <a:stretch>
                <a:fillRect/>
              </a:stretch>
            </p:blipFill>
            <p:spPr>
              <a:xfrm>
                <a:off x="2163186" y="2861403"/>
                <a:ext cx="5500170" cy="144000"/>
              </a:xfrm>
              <a:prstGeom prst="rect">
                <a:avLst/>
              </a:prstGeom>
            </p:spPr>
          </p:pic>
        </mc:Fallback>
      </mc:AlternateContent>
    </p:spTree>
    <p:extLst>
      <p:ext uri="{BB962C8B-B14F-4D97-AF65-F5344CB8AC3E}">
        <p14:creationId xmlns:p14="http://schemas.microsoft.com/office/powerpoint/2010/main" val="1048275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B38A40D4-5D74-B3D1-872D-158172E61F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6" name="CuadroTexto 5">
            <a:extLst>
              <a:ext uri="{FF2B5EF4-FFF2-40B4-BE49-F238E27FC236}">
                <a16:creationId xmlns:a16="http://schemas.microsoft.com/office/drawing/2014/main" id="{93C04D3C-53C4-9AB6-6B1E-E95AEFE1EC5E}"/>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Vigencia de los permisos</a:t>
            </a:r>
          </a:p>
        </p:txBody>
      </p:sp>
      <p:pic>
        <p:nvPicPr>
          <p:cNvPr id="9" name="Imagen 8">
            <a:extLst>
              <a:ext uri="{FF2B5EF4-FFF2-40B4-BE49-F238E27FC236}">
                <a16:creationId xmlns:a16="http://schemas.microsoft.com/office/drawing/2014/main" id="{76822C87-E5A0-FDC0-A023-94E482B4B733}"/>
              </a:ext>
            </a:extLst>
          </p:cNvPr>
          <p:cNvPicPr>
            <a:picLocks noChangeAspect="1"/>
          </p:cNvPicPr>
          <p:nvPr/>
        </p:nvPicPr>
        <p:blipFill>
          <a:blip r:embed="rId3"/>
          <a:srcRect t="1489"/>
          <a:stretch>
            <a:fillRect/>
          </a:stretch>
        </p:blipFill>
        <p:spPr>
          <a:xfrm>
            <a:off x="2535694" y="2913075"/>
            <a:ext cx="7120612" cy="3335757"/>
          </a:xfrm>
          <a:prstGeom prst="rect">
            <a:avLst/>
          </a:prstGeom>
        </p:spPr>
      </p:pic>
      <p:sp>
        <p:nvSpPr>
          <p:cNvPr id="10" name="CuadroTexto 9">
            <a:extLst>
              <a:ext uri="{FF2B5EF4-FFF2-40B4-BE49-F238E27FC236}">
                <a16:creationId xmlns:a16="http://schemas.microsoft.com/office/drawing/2014/main" id="{8536DF35-E7B1-402D-CF58-59B06C9803E1}"/>
              </a:ext>
            </a:extLst>
          </p:cNvPr>
          <p:cNvSpPr txBox="1"/>
          <p:nvPr/>
        </p:nvSpPr>
        <p:spPr>
          <a:xfrm>
            <a:off x="581414" y="1386800"/>
            <a:ext cx="9496652" cy="1477328"/>
          </a:xfrm>
          <a:prstGeom prst="rect">
            <a:avLst/>
          </a:prstGeom>
          <a:noFill/>
        </p:spPr>
        <p:txBody>
          <a:bodyPr wrap="square" rtlCol="0">
            <a:spAutoFit/>
          </a:bodyPr>
          <a:lstStyle/>
          <a:p>
            <a:pPr algn="just"/>
            <a:r>
              <a:rPr lang="es-ES" dirty="0">
                <a:latin typeface="Raleway" pitchFamily="2" charset="0"/>
              </a:rPr>
              <a:t>No se pueden otorgar </a:t>
            </a:r>
            <a:r>
              <a:rPr lang="es-ES" b="1" dirty="0">
                <a:latin typeface="Raleway" pitchFamily="2" charset="0"/>
              </a:rPr>
              <a:t>prórrogas a la vigencia del permiso</a:t>
            </a:r>
            <a:r>
              <a:rPr lang="es-ES" dirty="0">
                <a:latin typeface="Raleway" pitchFamily="2" charset="0"/>
              </a:rPr>
              <a:t>, por lo que en caso de que se requiera continuar con la prestación del servicio, se debe ingresar una nueva solicitud y cumplir los requisitos para la obtención de un nuevo permiso.</a:t>
            </a:r>
          </a:p>
          <a:p>
            <a:pPr algn="just"/>
            <a:endParaRPr lang="es-ES" dirty="0">
              <a:latin typeface="Raleway" pitchFamily="2" charset="0"/>
            </a:endParaRPr>
          </a:p>
          <a:p>
            <a:pPr algn="just"/>
            <a:r>
              <a:rPr lang="es-ES" dirty="0">
                <a:latin typeface="Raleway" pitchFamily="2" charset="0"/>
              </a:rPr>
              <a:t>A continuación, se muestran las vigencias para los permisos de petrolíferos:</a:t>
            </a:r>
            <a:endParaRPr lang="es-MX" dirty="0">
              <a:latin typeface="Raleway" pitchFamily="2" charset="0"/>
            </a:endParaRPr>
          </a:p>
        </p:txBody>
      </p:sp>
      <p:sp>
        <p:nvSpPr>
          <p:cNvPr id="2" name="CuadroTexto 1">
            <a:extLst>
              <a:ext uri="{FF2B5EF4-FFF2-40B4-BE49-F238E27FC236}">
                <a16:creationId xmlns:a16="http://schemas.microsoft.com/office/drawing/2014/main" id="{AAFE9F9D-0B6B-969E-5AD5-0E54964F6FF3}"/>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4"/>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934088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FC2BD-116E-B8FA-9CA2-D12AC471FBF4}"/>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2B18F2B5-B334-5AB9-D779-7D8D6E4E3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C131A63C-2275-E3B1-77D1-E096B85F059D}"/>
              </a:ext>
            </a:extLst>
          </p:cNvPr>
          <p:cNvSpPr txBox="1"/>
          <p:nvPr/>
        </p:nvSpPr>
        <p:spPr>
          <a:xfrm>
            <a:off x="581413" y="324033"/>
            <a:ext cx="7221467" cy="461665"/>
          </a:xfrm>
          <a:prstGeom prst="rect">
            <a:avLst/>
          </a:prstGeom>
          <a:noFill/>
        </p:spPr>
        <p:txBody>
          <a:bodyPr wrap="square" rtlCol="0">
            <a:spAutoFit/>
          </a:bodyPr>
          <a:lstStyle/>
          <a:p>
            <a:r>
              <a:rPr lang="es-ES" sz="2400" b="1" dirty="0">
                <a:latin typeface="Raleway" pitchFamily="2" charset="0"/>
              </a:rPr>
              <a:t>Procedimiento para la obtención de permisos</a:t>
            </a:r>
            <a:endParaRPr lang="es-MX" sz="2400" b="1" dirty="0">
              <a:latin typeface="Raleway" pitchFamily="2" charset="0"/>
            </a:endParaRPr>
          </a:p>
        </p:txBody>
      </p:sp>
      <p:pic>
        <p:nvPicPr>
          <p:cNvPr id="4" name="Imagen 3">
            <a:extLst>
              <a:ext uri="{FF2B5EF4-FFF2-40B4-BE49-F238E27FC236}">
                <a16:creationId xmlns:a16="http://schemas.microsoft.com/office/drawing/2014/main" id="{B87E5122-16B2-E129-A52D-89FCF0C475D6}"/>
              </a:ext>
            </a:extLst>
          </p:cNvPr>
          <p:cNvPicPr>
            <a:picLocks noChangeAspect="1"/>
          </p:cNvPicPr>
          <p:nvPr/>
        </p:nvPicPr>
        <p:blipFill>
          <a:blip r:embed="rId3"/>
          <a:stretch>
            <a:fillRect/>
          </a:stretch>
        </p:blipFill>
        <p:spPr>
          <a:xfrm>
            <a:off x="2042161" y="1660936"/>
            <a:ext cx="8107679" cy="4967664"/>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Entrada de lápiz 8">
                <a:extLst>
                  <a:ext uri="{FF2B5EF4-FFF2-40B4-BE49-F238E27FC236}">
                    <a16:creationId xmlns:a16="http://schemas.microsoft.com/office/drawing/2014/main" id="{70957F11-16AE-8123-749E-DDF2B27B7CB3}"/>
                  </a:ext>
                </a:extLst>
              </p14:cNvPr>
              <p14:cNvContentPartPr/>
              <p14:nvPr/>
            </p14:nvContentPartPr>
            <p14:xfrm>
              <a:off x="3246186" y="1776136"/>
              <a:ext cx="6650167" cy="360"/>
            </p14:xfrm>
          </p:contentPart>
        </mc:Choice>
        <mc:Fallback xmlns="">
          <p:pic>
            <p:nvPicPr>
              <p:cNvPr id="9" name="Entrada de lápiz 8">
                <a:extLst>
                  <a:ext uri="{FF2B5EF4-FFF2-40B4-BE49-F238E27FC236}">
                    <a16:creationId xmlns:a16="http://schemas.microsoft.com/office/drawing/2014/main" id="{70957F11-16AE-8123-749E-DDF2B27B7CB3}"/>
                  </a:ext>
                </a:extLst>
              </p:cNvPr>
              <p:cNvPicPr/>
              <p:nvPr/>
            </p:nvPicPr>
            <p:blipFill>
              <a:blip r:embed="rId5"/>
              <a:stretch>
                <a:fillRect/>
              </a:stretch>
            </p:blipFill>
            <p:spPr>
              <a:xfrm>
                <a:off x="3210185" y="1704136"/>
                <a:ext cx="6721810" cy="144000"/>
              </a:xfrm>
              <a:prstGeom prst="rect">
                <a:avLst/>
              </a:prstGeom>
            </p:spPr>
          </p:pic>
        </mc:Fallback>
      </mc:AlternateContent>
      <p:sp>
        <p:nvSpPr>
          <p:cNvPr id="12" name="CuadroTexto 11">
            <a:extLst>
              <a:ext uri="{FF2B5EF4-FFF2-40B4-BE49-F238E27FC236}">
                <a16:creationId xmlns:a16="http://schemas.microsoft.com/office/drawing/2014/main" id="{47BCB247-424E-88C9-EAFA-5F3FE6DAA78F}"/>
              </a:ext>
            </a:extLst>
          </p:cNvPr>
          <p:cNvSpPr txBox="1"/>
          <p:nvPr/>
        </p:nvSpPr>
        <p:spPr>
          <a:xfrm>
            <a:off x="581414" y="1357304"/>
            <a:ext cx="9496652" cy="369332"/>
          </a:xfrm>
          <a:prstGeom prst="rect">
            <a:avLst/>
          </a:prstGeom>
          <a:noFill/>
        </p:spPr>
        <p:txBody>
          <a:bodyPr wrap="square" rtlCol="0">
            <a:spAutoFit/>
          </a:bodyPr>
          <a:lstStyle/>
          <a:p>
            <a:pPr algn="just"/>
            <a:r>
              <a:rPr lang="es-ES" dirty="0">
                <a:latin typeface="Raleway" pitchFamily="2" charset="0"/>
              </a:rPr>
              <a:t>A continuación, se muestra el procedimiento para la obtención de </a:t>
            </a:r>
            <a:r>
              <a:rPr lang="es-ES" b="1" dirty="0">
                <a:latin typeface="Raleway" pitchFamily="2" charset="0"/>
              </a:rPr>
              <a:t>permisos nuevos</a:t>
            </a:r>
            <a:r>
              <a:rPr lang="es-ES" dirty="0">
                <a:latin typeface="Raleway" pitchFamily="2" charset="0"/>
              </a:rPr>
              <a:t>:</a:t>
            </a:r>
            <a:endParaRPr lang="es-MX" dirty="0">
              <a:latin typeface="Raleway" pitchFamily="2" charset="0"/>
            </a:endParaRPr>
          </a:p>
        </p:txBody>
      </p:sp>
      <p:sp>
        <p:nvSpPr>
          <p:cNvPr id="3" name="CuadroTexto 2">
            <a:extLst>
              <a:ext uri="{FF2B5EF4-FFF2-40B4-BE49-F238E27FC236}">
                <a16:creationId xmlns:a16="http://schemas.microsoft.com/office/drawing/2014/main" id="{5BC80592-253B-B45E-C278-4F8E46E1A59C}"/>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6"/>
              </a:rPr>
              <a:t>https://www.dof.gob.mx/nota_detalle.php?codigo=5769153&amp;fecha=03/10/2025#gsc.tab=0</a:t>
            </a:r>
            <a:r>
              <a:rPr lang="es-MX" sz="1050" dirty="0">
                <a:latin typeface="Raleway" pitchFamily="2" charset="0"/>
              </a:rPr>
              <a:t>  </a:t>
            </a:r>
          </a:p>
        </p:txBody>
      </p:sp>
      <mc:AlternateContent xmlns:mc="http://schemas.openxmlformats.org/markup-compatibility/2006" xmlns:p14="http://schemas.microsoft.com/office/powerpoint/2010/main">
        <mc:Choice Requires="p14">
          <p:contentPart p14:bwMode="auto" r:id="rId7">
            <p14:nvContentPartPr>
              <p14:cNvPr id="6" name="Entrada de lápiz 5">
                <a:extLst>
                  <a:ext uri="{FF2B5EF4-FFF2-40B4-BE49-F238E27FC236}">
                    <a16:creationId xmlns:a16="http://schemas.microsoft.com/office/drawing/2014/main" id="{326E4F6E-AC1B-6A2E-57BF-27D5D9C4F57B}"/>
                  </a:ext>
                </a:extLst>
              </p14:cNvPr>
              <p14:cNvContentPartPr/>
              <p14:nvPr/>
            </p14:nvContentPartPr>
            <p14:xfrm>
              <a:off x="2131700" y="1928550"/>
              <a:ext cx="4489019" cy="360"/>
            </p14:xfrm>
          </p:contentPart>
        </mc:Choice>
        <mc:Fallback xmlns="">
          <p:pic>
            <p:nvPicPr>
              <p:cNvPr id="6" name="Entrada de lápiz 5">
                <a:extLst>
                  <a:ext uri="{FF2B5EF4-FFF2-40B4-BE49-F238E27FC236}">
                    <a16:creationId xmlns:a16="http://schemas.microsoft.com/office/drawing/2014/main" id="{326E4F6E-AC1B-6A2E-57BF-27D5D9C4F57B}"/>
                  </a:ext>
                </a:extLst>
              </p:cNvPr>
              <p:cNvPicPr/>
              <p:nvPr/>
            </p:nvPicPr>
            <p:blipFill>
              <a:blip r:embed="rId8"/>
              <a:stretch>
                <a:fillRect/>
              </a:stretch>
            </p:blipFill>
            <p:spPr>
              <a:xfrm>
                <a:off x="2095701" y="1856550"/>
                <a:ext cx="4560656" cy="144000"/>
              </a:xfrm>
              <a:prstGeom prst="rect">
                <a:avLst/>
              </a:prstGeom>
            </p:spPr>
          </p:pic>
        </mc:Fallback>
      </mc:AlternateContent>
    </p:spTree>
    <p:extLst>
      <p:ext uri="{BB962C8B-B14F-4D97-AF65-F5344CB8AC3E}">
        <p14:creationId xmlns:p14="http://schemas.microsoft.com/office/powerpoint/2010/main" val="1997754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4617E-732A-20DD-3194-B80828066020}"/>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3D37FF94-B379-8838-2153-B7475B0F12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58181AF4-DFBA-318B-E1E4-5E5DA90C9F7F}"/>
              </a:ext>
            </a:extLst>
          </p:cNvPr>
          <p:cNvSpPr txBox="1"/>
          <p:nvPr/>
        </p:nvSpPr>
        <p:spPr>
          <a:xfrm>
            <a:off x="581413" y="324033"/>
            <a:ext cx="7221467" cy="461665"/>
          </a:xfrm>
          <a:prstGeom prst="rect">
            <a:avLst/>
          </a:prstGeom>
          <a:noFill/>
        </p:spPr>
        <p:txBody>
          <a:bodyPr wrap="square" rtlCol="0">
            <a:spAutoFit/>
          </a:bodyPr>
          <a:lstStyle/>
          <a:p>
            <a:r>
              <a:rPr lang="es-ES" sz="2400" b="1" dirty="0">
                <a:latin typeface="Raleway" pitchFamily="2" charset="0"/>
              </a:rPr>
              <a:t>Procedimiento para la obtención de permisos</a:t>
            </a:r>
            <a:endParaRPr lang="es-MX" sz="2400" b="1" dirty="0">
              <a:latin typeface="Raleway" pitchFamily="2" charset="0"/>
            </a:endParaRPr>
          </a:p>
        </p:txBody>
      </p:sp>
      <p:pic>
        <p:nvPicPr>
          <p:cNvPr id="6" name="Imagen 5">
            <a:extLst>
              <a:ext uri="{FF2B5EF4-FFF2-40B4-BE49-F238E27FC236}">
                <a16:creationId xmlns:a16="http://schemas.microsoft.com/office/drawing/2014/main" id="{37D8CB70-8CBD-E5E0-5A97-FC5D033100C2}"/>
              </a:ext>
            </a:extLst>
          </p:cNvPr>
          <p:cNvPicPr>
            <a:picLocks noChangeAspect="1"/>
          </p:cNvPicPr>
          <p:nvPr/>
        </p:nvPicPr>
        <p:blipFill>
          <a:blip r:embed="rId3"/>
          <a:stretch>
            <a:fillRect/>
          </a:stretch>
        </p:blipFill>
        <p:spPr>
          <a:xfrm>
            <a:off x="1409237" y="2096135"/>
            <a:ext cx="9373526" cy="3240000"/>
          </a:xfrm>
          <a:prstGeom prst="rect">
            <a:avLst/>
          </a:prstGeom>
        </p:spPr>
      </p:pic>
      <p:sp>
        <p:nvSpPr>
          <p:cNvPr id="4" name="CuadroTexto 3">
            <a:extLst>
              <a:ext uri="{FF2B5EF4-FFF2-40B4-BE49-F238E27FC236}">
                <a16:creationId xmlns:a16="http://schemas.microsoft.com/office/drawing/2014/main" id="{BD09D5A2-89A8-2786-C5D2-619A0F4EBB27}"/>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4"/>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1641071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3CEB5-426D-5030-176F-F541922A1322}"/>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C214DDAC-7F7A-EDFF-2A54-FA75F18916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10" name="CuadroTexto 9">
            <a:extLst>
              <a:ext uri="{FF2B5EF4-FFF2-40B4-BE49-F238E27FC236}">
                <a16:creationId xmlns:a16="http://schemas.microsoft.com/office/drawing/2014/main" id="{5237230B-A774-4109-63B4-A9C8A38F1DFE}"/>
              </a:ext>
            </a:extLst>
          </p:cNvPr>
          <p:cNvSpPr txBox="1"/>
          <p:nvPr/>
        </p:nvSpPr>
        <p:spPr>
          <a:xfrm>
            <a:off x="654504" y="1423189"/>
            <a:ext cx="9433394" cy="1200329"/>
          </a:xfrm>
          <a:prstGeom prst="rect">
            <a:avLst/>
          </a:prstGeom>
          <a:noFill/>
        </p:spPr>
        <p:txBody>
          <a:bodyPr wrap="square" rtlCol="0">
            <a:spAutoFit/>
          </a:bodyPr>
          <a:lstStyle/>
          <a:p>
            <a:r>
              <a:rPr lang="es-ES" dirty="0">
                <a:latin typeface="Raleway" pitchFamily="2" charset="0"/>
              </a:rPr>
              <a:t>Para la autorización de </a:t>
            </a:r>
            <a:r>
              <a:rPr lang="es-ES" b="1" dirty="0">
                <a:latin typeface="Raleway" pitchFamily="2" charset="0"/>
              </a:rPr>
              <a:t>cambio de control</a:t>
            </a:r>
            <a:r>
              <a:rPr lang="es-ES" dirty="0">
                <a:latin typeface="Raleway" pitchFamily="2" charset="0"/>
              </a:rPr>
              <a:t>,</a:t>
            </a:r>
            <a:r>
              <a:rPr lang="es-ES" b="1" dirty="0">
                <a:latin typeface="Raleway" pitchFamily="2" charset="0"/>
              </a:rPr>
              <a:t> </a:t>
            </a:r>
            <a:r>
              <a:rPr lang="es-ES" dirty="0">
                <a:latin typeface="Raleway" pitchFamily="2" charset="0"/>
              </a:rPr>
              <a:t>se debe seguir el mismo </a:t>
            </a:r>
            <a:r>
              <a:rPr lang="es-ES" b="1" dirty="0">
                <a:latin typeface="Raleway" pitchFamily="2" charset="0"/>
              </a:rPr>
              <a:t>procedimiento</a:t>
            </a:r>
            <a:r>
              <a:rPr lang="es-ES" dirty="0">
                <a:latin typeface="Raleway" pitchFamily="2" charset="0"/>
              </a:rPr>
              <a:t> de obtención de un </a:t>
            </a:r>
            <a:r>
              <a:rPr lang="es-ES" b="1" dirty="0">
                <a:latin typeface="Raleway" pitchFamily="2" charset="0"/>
              </a:rPr>
              <a:t>permiso nuevo</a:t>
            </a:r>
            <a:r>
              <a:rPr lang="es-ES" dirty="0">
                <a:latin typeface="Raleway" pitchFamily="2" charset="0"/>
              </a:rPr>
              <a:t>.  </a:t>
            </a:r>
          </a:p>
          <a:p>
            <a:endParaRPr lang="es-ES" dirty="0">
              <a:latin typeface="Raleway" pitchFamily="2" charset="0"/>
            </a:endParaRPr>
          </a:p>
          <a:p>
            <a:r>
              <a:rPr lang="es-ES" dirty="0">
                <a:latin typeface="Raleway" pitchFamily="2" charset="0"/>
              </a:rPr>
              <a:t>Sin embargo, no se indican todavía los requisitos de información y documentación.</a:t>
            </a:r>
            <a:endParaRPr lang="es-MX" dirty="0">
              <a:latin typeface="Raleway" pitchFamily="2" charset="0"/>
            </a:endParaRPr>
          </a:p>
        </p:txBody>
      </p:sp>
      <p:pic>
        <p:nvPicPr>
          <p:cNvPr id="3" name="Imagen 2">
            <a:extLst>
              <a:ext uri="{FF2B5EF4-FFF2-40B4-BE49-F238E27FC236}">
                <a16:creationId xmlns:a16="http://schemas.microsoft.com/office/drawing/2014/main" id="{66276D43-50CF-E32B-E0F1-4052409ACB9F}"/>
              </a:ext>
            </a:extLst>
          </p:cNvPr>
          <p:cNvPicPr>
            <a:picLocks noChangeAspect="1"/>
          </p:cNvPicPr>
          <p:nvPr/>
        </p:nvPicPr>
        <p:blipFill>
          <a:blip r:embed="rId3"/>
          <a:srcRect t="22232" b="4383"/>
          <a:stretch>
            <a:fillRect/>
          </a:stretch>
        </p:blipFill>
        <p:spPr>
          <a:xfrm>
            <a:off x="796479" y="3146323"/>
            <a:ext cx="10599043" cy="1406340"/>
          </a:xfrm>
          <a:prstGeom prst="rect">
            <a:avLst/>
          </a:prstGeom>
        </p:spPr>
      </p:pic>
      <p:sp>
        <p:nvSpPr>
          <p:cNvPr id="4" name="CuadroTexto 3">
            <a:extLst>
              <a:ext uri="{FF2B5EF4-FFF2-40B4-BE49-F238E27FC236}">
                <a16:creationId xmlns:a16="http://schemas.microsoft.com/office/drawing/2014/main" id="{D04158DA-261B-D99F-A115-3CF4D7987372}"/>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C</a:t>
            </a:r>
            <a:r>
              <a:rPr lang="es-ES" sz="2400" b="1" dirty="0" err="1">
                <a:latin typeface="Raleway" pitchFamily="2" charset="0"/>
              </a:rPr>
              <a:t>ambio</a:t>
            </a:r>
            <a:r>
              <a:rPr lang="es-ES" sz="2400" b="1" dirty="0">
                <a:latin typeface="Raleway" pitchFamily="2" charset="0"/>
              </a:rPr>
              <a:t> de control</a:t>
            </a:r>
            <a:endParaRPr lang="es-MX" sz="2400" b="1" dirty="0">
              <a:latin typeface="Raleway" pitchFamily="2" charset="0"/>
            </a:endParaRPr>
          </a:p>
        </p:txBody>
      </p:sp>
      <mc:AlternateContent xmlns:mc="http://schemas.openxmlformats.org/markup-compatibility/2006" xmlns:p14="http://schemas.microsoft.com/office/powerpoint/2010/main">
        <mc:Choice Requires="p14">
          <p:contentPart p14:bwMode="auto" r:id="rId4">
            <p14:nvContentPartPr>
              <p14:cNvPr id="13" name="Entrada de lápiz 12">
                <a:extLst>
                  <a:ext uri="{FF2B5EF4-FFF2-40B4-BE49-F238E27FC236}">
                    <a16:creationId xmlns:a16="http://schemas.microsoft.com/office/drawing/2014/main" id="{314884F6-9686-C0DA-7AA8-4E2C3B3C9155}"/>
                  </a:ext>
                </a:extLst>
              </p14:cNvPr>
              <p14:cNvContentPartPr/>
              <p14:nvPr/>
            </p14:nvContentPartPr>
            <p14:xfrm>
              <a:off x="6361467" y="3834228"/>
              <a:ext cx="4708440" cy="30240"/>
            </p14:xfrm>
          </p:contentPart>
        </mc:Choice>
        <mc:Fallback xmlns="">
          <p:pic>
            <p:nvPicPr>
              <p:cNvPr id="13" name="Entrada de lápiz 12">
                <a:extLst>
                  <a:ext uri="{FF2B5EF4-FFF2-40B4-BE49-F238E27FC236}">
                    <a16:creationId xmlns:a16="http://schemas.microsoft.com/office/drawing/2014/main" id="{314884F6-9686-C0DA-7AA8-4E2C3B3C9155}"/>
                  </a:ext>
                </a:extLst>
              </p:cNvPr>
              <p:cNvPicPr/>
              <p:nvPr/>
            </p:nvPicPr>
            <p:blipFill>
              <a:blip r:embed="rId5"/>
              <a:stretch>
                <a:fillRect/>
              </a:stretch>
            </p:blipFill>
            <p:spPr>
              <a:xfrm>
                <a:off x="6325467" y="3762588"/>
                <a:ext cx="47800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Entrada de lápiz 14">
                <a:extLst>
                  <a:ext uri="{FF2B5EF4-FFF2-40B4-BE49-F238E27FC236}">
                    <a16:creationId xmlns:a16="http://schemas.microsoft.com/office/drawing/2014/main" id="{B9390690-7DA6-E4D6-44A1-6DCCF3BF9106}"/>
                  </a:ext>
                </a:extLst>
              </p14:cNvPr>
              <p14:cNvContentPartPr/>
              <p14:nvPr/>
            </p14:nvContentPartPr>
            <p14:xfrm>
              <a:off x="983067" y="4001268"/>
              <a:ext cx="5349240" cy="720"/>
            </p14:xfrm>
          </p:contentPart>
        </mc:Choice>
        <mc:Fallback xmlns="">
          <p:pic>
            <p:nvPicPr>
              <p:cNvPr id="15" name="Entrada de lápiz 14">
                <a:extLst>
                  <a:ext uri="{FF2B5EF4-FFF2-40B4-BE49-F238E27FC236}">
                    <a16:creationId xmlns:a16="http://schemas.microsoft.com/office/drawing/2014/main" id="{B9390690-7DA6-E4D6-44A1-6DCCF3BF9106}"/>
                  </a:ext>
                </a:extLst>
              </p:cNvPr>
              <p:cNvPicPr/>
              <p:nvPr/>
            </p:nvPicPr>
            <p:blipFill>
              <a:blip r:embed="rId7"/>
              <a:stretch>
                <a:fillRect/>
              </a:stretch>
            </p:blipFill>
            <p:spPr>
              <a:xfrm>
                <a:off x="947067" y="3857268"/>
                <a:ext cx="54208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Entrada de lápiz 15">
                <a:extLst>
                  <a:ext uri="{FF2B5EF4-FFF2-40B4-BE49-F238E27FC236}">
                    <a16:creationId xmlns:a16="http://schemas.microsoft.com/office/drawing/2014/main" id="{A96C285B-DC73-C361-E36B-6AEAFEFF1EAE}"/>
                  </a:ext>
                </a:extLst>
              </p14:cNvPr>
              <p14:cNvContentPartPr/>
              <p14:nvPr/>
            </p14:nvContentPartPr>
            <p14:xfrm>
              <a:off x="1848147" y="4148508"/>
              <a:ext cx="8691840" cy="79560"/>
            </p14:xfrm>
          </p:contentPart>
        </mc:Choice>
        <mc:Fallback xmlns="">
          <p:pic>
            <p:nvPicPr>
              <p:cNvPr id="16" name="Entrada de lápiz 15">
                <a:extLst>
                  <a:ext uri="{FF2B5EF4-FFF2-40B4-BE49-F238E27FC236}">
                    <a16:creationId xmlns:a16="http://schemas.microsoft.com/office/drawing/2014/main" id="{A96C285B-DC73-C361-E36B-6AEAFEFF1EAE}"/>
                  </a:ext>
                </a:extLst>
              </p:cNvPr>
              <p:cNvPicPr/>
              <p:nvPr/>
            </p:nvPicPr>
            <p:blipFill>
              <a:blip r:embed="rId9"/>
              <a:stretch>
                <a:fillRect/>
              </a:stretch>
            </p:blipFill>
            <p:spPr>
              <a:xfrm>
                <a:off x="1812147" y="4076868"/>
                <a:ext cx="8763480" cy="223200"/>
              </a:xfrm>
              <a:prstGeom prst="rect">
                <a:avLst/>
              </a:prstGeom>
            </p:spPr>
          </p:pic>
        </mc:Fallback>
      </mc:AlternateContent>
      <p:sp>
        <p:nvSpPr>
          <p:cNvPr id="2" name="CuadroTexto 1">
            <a:extLst>
              <a:ext uri="{FF2B5EF4-FFF2-40B4-BE49-F238E27FC236}">
                <a16:creationId xmlns:a16="http://schemas.microsoft.com/office/drawing/2014/main" id="{1AA4141D-467B-689D-9F3C-F1ED34CAEAC9}"/>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10"/>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3599286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17675-FDDF-7C81-BC86-7638766F4471}"/>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528AECD6-F028-CEC4-4A6B-76E5D991B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418DC38A-7FC4-9D4D-DF31-BFB2C281BBF9}"/>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C</a:t>
            </a:r>
            <a:r>
              <a:rPr lang="es-ES" sz="2400" b="1" dirty="0" err="1">
                <a:latin typeface="Raleway" pitchFamily="2" charset="0"/>
              </a:rPr>
              <a:t>esiones</a:t>
            </a:r>
            <a:r>
              <a:rPr lang="es-ES" sz="2400" b="1" dirty="0">
                <a:latin typeface="Raleway" pitchFamily="2" charset="0"/>
              </a:rPr>
              <a:t> de permiso</a:t>
            </a:r>
            <a:endParaRPr lang="es-MX" sz="2400" b="1" dirty="0">
              <a:latin typeface="Raleway" pitchFamily="2" charset="0"/>
            </a:endParaRPr>
          </a:p>
        </p:txBody>
      </p:sp>
      <p:pic>
        <p:nvPicPr>
          <p:cNvPr id="8" name="Imagen 7">
            <a:extLst>
              <a:ext uri="{FF2B5EF4-FFF2-40B4-BE49-F238E27FC236}">
                <a16:creationId xmlns:a16="http://schemas.microsoft.com/office/drawing/2014/main" id="{81D9EE20-4D1A-FDC1-B666-246ACD839538}"/>
              </a:ext>
            </a:extLst>
          </p:cNvPr>
          <p:cNvPicPr>
            <a:picLocks noChangeAspect="1"/>
          </p:cNvPicPr>
          <p:nvPr/>
        </p:nvPicPr>
        <p:blipFill>
          <a:blip r:embed="rId3"/>
          <a:srcRect t="10319"/>
          <a:stretch>
            <a:fillRect/>
          </a:stretch>
        </p:blipFill>
        <p:spPr>
          <a:xfrm>
            <a:off x="1219183" y="2418733"/>
            <a:ext cx="9753634" cy="3240000"/>
          </a:xfrm>
          <a:prstGeom prst="rect">
            <a:avLst/>
          </a:prstGeom>
        </p:spPr>
      </p:pic>
      <p:sp>
        <p:nvSpPr>
          <p:cNvPr id="11" name="CuadroTexto 10">
            <a:extLst>
              <a:ext uri="{FF2B5EF4-FFF2-40B4-BE49-F238E27FC236}">
                <a16:creationId xmlns:a16="http://schemas.microsoft.com/office/drawing/2014/main" id="{BF1259A7-2551-491E-F5DC-4560F4B65556}"/>
              </a:ext>
            </a:extLst>
          </p:cNvPr>
          <p:cNvSpPr txBox="1"/>
          <p:nvPr/>
        </p:nvSpPr>
        <p:spPr>
          <a:xfrm>
            <a:off x="796476" y="1383860"/>
            <a:ext cx="10599043" cy="646331"/>
          </a:xfrm>
          <a:prstGeom prst="rect">
            <a:avLst/>
          </a:prstGeom>
          <a:noFill/>
        </p:spPr>
        <p:txBody>
          <a:bodyPr wrap="square" rtlCol="0">
            <a:spAutoFit/>
          </a:bodyPr>
          <a:lstStyle/>
          <a:p>
            <a:r>
              <a:rPr lang="es-ES" dirty="0">
                <a:latin typeface="Raleway" pitchFamily="2" charset="0"/>
              </a:rPr>
              <a:t>Para la autorización de </a:t>
            </a:r>
            <a:r>
              <a:rPr lang="es-ES" b="1" dirty="0">
                <a:latin typeface="Raleway" pitchFamily="2" charset="0"/>
              </a:rPr>
              <a:t>cesiones</a:t>
            </a:r>
            <a:r>
              <a:rPr lang="es-ES" dirty="0">
                <a:latin typeface="Raleway" pitchFamily="2" charset="0"/>
              </a:rPr>
              <a:t>,</a:t>
            </a:r>
            <a:r>
              <a:rPr lang="es-ES" b="1" dirty="0">
                <a:latin typeface="Raleway" pitchFamily="2" charset="0"/>
              </a:rPr>
              <a:t> </a:t>
            </a:r>
            <a:r>
              <a:rPr lang="es-ES" dirty="0">
                <a:latin typeface="Raleway" pitchFamily="2" charset="0"/>
              </a:rPr>
              <a:t>se debe seguir el </a:t>
            </a:r>
            <a:r>
              <a:rPr lang="es-ES" b="1" dirty="0">
                <a:latin typeface="Raleway" pitchFamily="2" charset="0"/>
              </a:rPr>
              <a:t>procedimiento</a:t>
            </a:r>
            <a:r>
              <a:rPr lang="es-ES" dirty="0">
                <a:latin typeface="Raleway" pitchFamily="2" charset="0"/>
              </a:rPr>
              <a:t> de obtención de un </a:t>
            </a:r>
            <a:r>
              <a:rPr lang="es-ES" b="1" dirty="0">
                <a:latin typeface="Raleway" pitchFamily="2" charset="0"/>
              </a:rPr>
              <a:t>permiso nuevo</a:t>
            </a:r>
            <a:r>
              <a:rPr lang="es-ES" dirty="0">
                <a:latin typeface="Raleway" pitchFamily="2" charset="0"/>
              </a:rPr>
              <a:t>.</a:t>
            </a:r>
            <a:endParaRPr lang="es-MX" dirty="0">
              <a:latin typeface="Raleway" pitchFamily="2" charset="0"/>
            </a:endParaRPr>
          </a:p>
        </p:txBody>
      </p:sp>
      <mc:AlternateContent xmlns:mc="http://schemas.openxmlformats.org/markup-compatibility/2006" xmlns:p14="http://schemas.microsoft.com/office/powerpoint/2010/main">
        <mc:Choice Requires="p14">
          <p:contentPart p14:bwMode="auto" r:id="rId4">
            <p14:nvContentPartPr>
              <p14:cNvPr id="14" name="Entrada de lápiz 13">
                <a:extLst>
                  <a:ext uri="{FF2B5EF4-FFF2-40B4-BE49-F238E27FC236}">
                    <a16:creationId xmlns:a16="http://schemas.microsoft.com/office/drawing/2014/main" id="{EBFFF7DD-487F-B2FC-0810-2C193D55F479}"/>
                  </a:ext>
                </a:extLst>
              </p14:cNvPr>
              <p14:cNvContentPartPr/>
              <p14:nvPr/>
            </p14:nvContentPartPr>
            <p14:xfrm>
              <a:off x="4552107" y="2988948"/>
              <a:ext cx="6171840" cy="10800"/>
            </p14:xfrm>
          </p:contentPart>
        </mc:Choice>
        <mc:Fallback xmlns="">
          <p:pic>
            <p:nvPicPr>
              <p:cNvPr id="14" name="Entrada de lápiz 13">
                <a:extLst>
                  <a:ext uri="{FF2B5EF4-FFF2-40B4-BE49-F238E27FC236}">
                    <a16:creationId xmlns:a16="http://schemas.microsoft.com/office/drawing/2014/main" id="{EBFFF7DD-487F-B2FC-0810-2C193D55F479}"/>
                  </a:ext>
                </a:extLst>
              </p:cNvPr>
              <p:cNvPicPr/>
              <p:nvPr/>
            </p:nvPicPr>
            <p:blipFill>
              <a:blip r:embed="rId5"/>
              <a:stretch>
                <a:fillRect/>
              </a:stretch>
            </p:blipFill>
            <p:spPr>
              <a:xfrm>
                <a:off x="4516107" y="2916948"/>
                <a:ext cx="624348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Entrada de lápiz 14">
                <a:extLst>
                  <a:ext uri="{FF2B5EF4-FFF2-40B4-BE49-F238E27FC236}">
                    <a16:creationId xmlns:a16="http://schemas.microsoft.com/office/drawing/2014/main" id="{3A9F5E26-5FC3-58AA-ADB3-CE5085BEFC58}"/>
                  </a:ext>
                </a:extLst>
              </p14:cNvPr>
              <p14:cNvContentPartPr/>
              <p14:nvPr/>
            </p14:nvContentPartPr>
            <p14:xfrm>
              <a:off x="7423107" y="2604468"/>
              <a:ext cx="3264480" cy="11520"/>
            </p14:xfrm>
          </p:contentPart>
        </mc:Choice>
        <mc:Fallback xmlns="">
          <p:pic>
            <p:nvPicPr>
              <p:cNvPr id="15" name="Entrada de lápiz 14">
                <a:extLst>
                  <a:ext uri="{FF2B5EF4-FFF2-40B4-BE49-F238E27FC236}">
                    <a16:creationId xmlns:a16="http://schemas.microsoft.com/office/drawing/2014/main" id="{3A9F5E26-5FC3-58AA-ADB3-CE5085BEFC58}"/>
                  </a:ext>
                </a:extLst>
              </p:cNvPr>
              <p:cNvPicPr/>
              <p:nvPr/>
            </p:nvPicPr>
            <p:blipFill>
              <a:blip r:embed="rId7"/>
              <a:stretch>
                <a:fillRect/>
              </a:stretch>
            </p:blipFill>
            <p:spPr>
              <a:xfrm>
                <a:off x="7387467" y="2532468"/>
                <a:ext cx="33361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Entrada de lápiz 16">
                <a:extLst>
                  <a:ext uri="{FF2B5EF4-FFF2-40B4-BE49-F238E27FC236}">
                    <a16:creationId xmlns:a16="http://schemas.microsoft.com/office/drawing/2014/main" id="{1F18F526-AC91-AF0A-296D-0461735723EF}"/>
                  </a:ext>
                </a:extLst>
              </p14:cNvPr>
              <p14:cNvContentPartPr/>
              <p14:nvPr/>
            </p14:nvContentPartPr>
            <p14:xfrm>
              <a:off x="1514067" y="2771508"/>
              <a:ext cx="9219600" cy="21600"/>
            </p14:xfrm>
          </p:contentPart>
        </mc:Choice>
        <mc:Fallback xmlns="">
          <p:pic>
            <p:nvPicPr>
              <p:cNvPr id="17" name="Entrada de lápiz 16">
                <a:extLst>
                  <a:ext uri="{FF2B5EF4-FFF2-40B4-BE49-F238E27FC236}">
                    <a16:creationId xmlns:a16="http://schemas.microsoft.com/office/drawing/2014/main" id="{1F18F526-AC91-AF0A-296D-0461735723EF}"/>
                  </a:ext>
                </a:extLst>
              </p:cNvPr>
              <p:cNvPicPr/>
              <p:nvPr/>
            </p:nvPicPr>
            <p:blipFill>
              <a:blip r:embed="rId9"/>
              <a:stretch>
                <a:fillRect/>
              </a:stretch>
            </p:blipFill>
            <p:spPr>
              <a:xfrm>
                <a:off x="1478427" y="2699868"/>
                <a:ext cx="92912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Entrada de lápiz 18">
                <a:extLst>
                  <a:ext uri="{FF2B5EF4-FFF2-40B4-BE49-F238E27FC236}">
                    <a16:creationId xmlns:a16="http://schemas.microsoft.com/office/drawing/2014/main" id="{2A835F22-73FA-8488-56D2-892133E1E8B3}"/>
                  </a:ext>
                </a:extLst>
              </p14:cNvPr>
              <p14:cNvContentPartPr/>
              <p14:nvPr/>
            </p14:nvContentPartPr>
            <p14:xfrm>
              <a:off x="1494267" y="2929908"/>
              <a:ext cx="3065760" cy="20880"/>
            </p14:xfrm>
          </p:contentPart>
        </mc:Choice>
        <mc:Fallback xmlns="">
          <p:pic>
            <p:nvPicPr>
              <p:cNvPr id="19" name="Entrada de lápiz 18">
                <a:extLst>
                  <a:ext uri="{FF2B5EF4-FFF2-40B4-BE49-F238E27FC236}">
                    <a16:creationId xmlns:a16="http://schemas.microsoft.com/office/drawing/2014/main" id="{2A835F22-73FA-8488-56D2-892133E1E8B3}"/>
                  </a:ext>
                </a:extLst>
              </p:cNvPr>
              <p:cNvPicPr/>
              <p:nvPr/>
            </p:nvPicPr>
            <p:blipFill>
              <a:blip r:embed="rId11"/>
              <a:stretch>
                <a:fillRect/>
              </a:stretch>
            </p:blipFill>
            <p:spPr>
              <a:xfrm>
                <a:off x="1458267" y="2858268"/>
                <a:ext cx="3137400" cy="164520"/>
              </a:xfrm>
              <a:prstGeom prst="rect">
                <a:avLst/>
              </a:prstGeom>
            </p:spPr>
          </p:pic>
        </mc:Fallback>
      </mc:AlternateContent>
      <p:sp>
        <p:nvSpPr>
          <p:cNvPr id="3" name="CuadroTexto 2">
            <a:extLst>
              <a:ext uri="{FF2B5EF4-FFF2-40B4-BE49-F238E27FC236}">
                <a16:creationId xmlns:a16="http://schemas.microsoft.com/office/drawing/2014/main" id="{212DF72E-0615-772B-C61F-D5A8C1E25C6C}"/>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12"/>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4207708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2D878-BCE5-C846-9CD7-E52BA8718DC8}"/>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7B314A58-2CF0-474F-9E85-B71F596FAD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352CD9FF-B6B8-E65C-BBA6-54828F9D2E70}"/>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Comercialización</a:t>
            </a:r>
          </a:p>
        </p:txBody>
      </p:sp>
      <p:sp>
        <p:nvSpPr>
          <p:cNvPr id="11" name="CuadroTexto 10">
            <a:extLst>
              <a:ext uri="{FF2B5EF4-FFF2-40B4-BE49-F238E27FC236}">
                <a16:creationId xmlns:a16="http://schemas.microsoft.com/office/drawing/2014/main" id="{06C7135A-7FDE-7739-5A69-0D1928E43B2E}"/>
              </a:ext>
            </a:extLst>
          </p:cNvPr>
          <p:cNvSpPr txBox="1"/>
          <p:nvPr/>
        </p:nvSpPr>
        <p:spPr>
          <a:xfrm>
            <a:off x="581414" y="1306375"/>
            <a:ext cx="9604806" cy="923330"/>
          </a:xfrm>
          <a:prstGeom prst="rect">
            <a:avLst/>
          </a:prstGeom>
          <a:noFill/>
        </p:spPr>
        <p:txBody>
          <a:bodyPr wrap="square" rtlCol="0">
            <a:spAutoFit/>
          </a:bodyPr>
          <a:lstStyle/>
          <a:p>
            <a:r>
              <a:rPr lang="es-ES" dirty="0">
                <a:latin typeface="Raleway" pitchFamily="2" charset="0"/>
              </a:rPr>
              <a:t>Las facturas de comercialización deben incluir el </a:t>
            </a:r>
            <a:r>
              <a:rPr lang="es-ES" b="1" dirty="0">
                <a:latin typeface="Raleway" pitchFamily="2" charset="0"/>
              </a:rPr>
              <a:t>desglose de las actividades y costo unitario</a:t>
            </a:r>
            <a:r>
              <a:rPr lang="es-ES" dirty="0">
                <a:latin typeface="Raleway" pitchFamily="2" charset="0"/>
              </a:rPr>
              <a:t> cuando se utilicen servicios de transporte por ductos, distribución por ductos o almacenamiento.</a:t>
            </a:r>
            <a:endParaRPr lang="es-MX" dirty="0">
              <a:latin typeface="Raleway" pitchFamily="2" charset="0"/>
            </a:endParaRPr>
          </a:p>
        </p:txBody>
      </p:sp>
      <p:pic>
        <p:nvPicPr>
          <p:cNvPr id="4" name="Imagen 3">
            <a:extLst>
              <a:ext uri="{FF2B5EF4-FFF2-40B4-BE49-F238E27FC236}">
                <a16:creationId xmlns:a16="http://schemas.microsoft.com/office/drawing/2014/main" id="{B1B42829-2821-464A-BD3D-947257169A93}"/>
              </a:ext>
            </a:extLst>
          </p:cNvPr>
          <p:cNvPicPr>
            <a:picLocks noChangeAspect="1"/>
          </p:cNvPicPr>
          <p:nvPr/>
        </p:nvPicPr>
        <p:blipFill>
          <a:blip r:embed="rId3"/>
          <a:stretch>
            <a:fillRect/>
          </a:stretch>
        </p:blipFill>
        <p:spPr>
          <a:xfrm>
            <a:off x="1235999" y="2946397"/>
            <a:ext cx="9720000" cy="2147865"/>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Entrada de lápiz 6">
                <a:extLst>
                  <a:ext uri="{FF2B5EF4-FFF2-40B4-BE49-F238E27FC236}">
                    <a16:creationId xmlns:a16="http://schemas.microsoft.com/office/drawing/2014/main" id="{52F048FF-6FD4-F7EF-46E7-6AB02ACDC243}"/>
                  </a:ext>
                </a:extLst>
              </p14:cNvPr>
              <p14:cNvContentPartPr/>
              <p14:nvPr/>
            </p14:nvContentPartPr>
            <p14:xfrm>
              <a:off x="2772627" y="3130788"/>
              <a:ext cx="8042400" cy="360"/>
            </p14:xfrm>
          </p:contentPart>
        </mc:Choice>
        <mc:Fallback xmlns="">
          <p:pic>
            <p:nvPicPr>
              <p:cNvPr id="7" name="Entrada de lápiz 6">
                <a:extLst>
                  <a:ext uri="{FF2B5EF4-FFF2-40B4-BE49-F238E27FC236}">
                    <a16:creationId xmlns:a16="http://schemas.microsoft.com/office/drawing/2014/main" id="{52F048FF-6FD4-F7EF-46E7-6AB02ACDC243}"/>
                  </a:ext>
                </a:extLst>
              </p:cNvPr>
              <p:cNvPicPr/>
              <p:nvPr/>
            </p:nvPicPr>
            <p:blipFill>
              <a:blip r:embed="rId5"/>
              <a:stretch>
                <a:fillRect/>
              </a:stretch>
            </p:blipFill>
            <p:spPr>
              <a:xfrm>
                <a:off x="2736627" y="3058788"/>
                <a:ext cx="81140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Entrada de lápiz 7">
                <a:extLst>
                  <a:ext uri="{FF2B5EF4-FFF2-40B4-BE49-F238E27FC236}">
                    <a16:creationId xmlns:a16="http://schemas.microsoft.com/office/drawing/2014/main" id="{6CBDC70C-62BA-CDD2-D7CB-1E39E209A90C}"/>
                  </a:ext>
                </a:extLst>
              </p14:cNvPr>
              <p14:cNvContentPartPr/>
              <p14:nvPr/>
            </p14:nvContentPartPr>
            <p14:xfrm>
              <a:off x="1425507" y="3307548"/>
              <a:ext cx="8868960" cy="360"/>
            </p14:xfrm>
          </p:contentPart>
        </mc:Choice>
        <mc:Fallback xmlns="">
          <p:pic>
            <p:nvPicPr>
              <p:cNvPr id="8" name="Entrada de lápiz 7">
                <a:extLst>
                  <a:ext uri="{FF2B5EF4-FFF2-40B4-BE49-F238E27FC236}">
                    <a16:creationId xmlns:a16="http://schemas.microsoft.com/office/drawing/2014/main" id="{6CBDC70C-62BA-CDD2-D7CB-1E39E209A90C}"/>
                  </a:ext>
                </a:extLst>
              </p:cNvPr>
              <p:cNvPicPr/>
              <p:nvPr/>
            </p:nvPicPr>
            <p:blipFill>
              <a:blip r:embed="rId7"/>
              <a:stretch>
                <a:fillRect/>
              </a:stretch>
            </p:blipFill>
            <p:spPr>
              <a:xfrm>
                <a:off x="1389507" y="3235908"/>
                <a:ext cx="89406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Entrada de lápiz 8">
                <a:extLst>
                  <a:ext uri="{FF2B5EF4-FFF2-40B4-BE49-F238E27FC236}">
                    <a16:creationId xmlns:a16="http://schemas.microsoft.com/office/drawing/2014/main" id="{2A8F94E3-3AFB-051B-1DA2-03E6887B1684}"/>
                  </a:ext>
                </a:extLst>
              </p14:cNvPr>
              <p14:cNvContentPartPr/>
              <p14:nvPr/>
            </p14:nvContentPartPr>
            <p14:xfrm>
              <a:off x="10313907" y="3307548"/>
              <a:ext cx="461520" cy="360"/>
            </p14:xfrm>
          </p:contentPart>
        </mc:Choice>
        <mc:Fallback xmlns="">
          <p:pic>
            <p:nvPicPr>
              <p:cNvPr id="9" name="Entrada de lápiz 8">
                <a:extLst>
                  <a:ext uri="{FF2B5EF4-FFF2-40B4-BE49-F238E27FC236}">
                    <a16:creationId xmlns:a16="http://schemas.microsoft.com/office/drawing/2014/main" id="{2A8F94E3-3AFB-051B-1DA2-03E6887B1684}"/>
                  </a:ext>
                </a:extLst>
              </p:cNvPr>
              <p:cNvPicPr/>
              <p:nvPr/>
            </p:nvPicPr>
            <p:blipFill>
              <a:blip r:embed="rId9"/>
              <a:stretch>
                <a:fillRect/>
              </a:stretch>
            </p:blipFill>
            <p:spPr>
              <a:xfrm>
                <a:off x="10278267" y="3235908"/>
                <a:ext cx="5331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Entrada de lápiz 9">
                <a:extLst>
                  <a:ext uri="{FF2B5EF4-FFF2-40B4-BE49-F238E27FC236}">
                    <a16:creationId xmlns:a16="http://schemas.microsoft.com/office/drawing/2014/main" id="{A4648F71-E19B-9490-FCE4-96564AF7A94C}"/>
                  </a:ext>
                </a:extLst>
              </p14:cNvPr>
              <p14:cNvContentPartPr/>
              <p14:nvPr/>
            </p14:nvContentPartPr>
            <p14:xfrm>
              <a:off x="1376187" y="3533628"/>
              <a:ext cx="6920640" cy="360"/>
            </p14:xfrm>
          </p:contentPart>
        </mc:Choice>
        <mc:Fallback xmlns="">
          <p:pic>
            <p:nvPicPr>
              <p:cNvPr id="10" name="Entrada de lápiz 9">
                <a:extLst>
                  <a:ext uri="{FF2B5EF4-FFF2-40B4-BE49-F238E27FC236}">
                    <a16:creationId xmlns:a16="http://schemas.microsoft.com/office/drawing/2014/main" id="{A4648F71-E19B-9490-FCE4-96564AF7A94C}"/>
                  </a:ext>
                </a:extLst>
              </p:cNvPr>
              <p:cNvPicPr/>
              <p:nvPr/>
            </p:nvPicPr>
            <p:blipFill>
              <a:blip r:embed="rId11"/>
              <a:stretch>
                <a:fillRect/>
              </a:stretch>
            </p:blipFill>
            <p:spPr>
              <a:xfrm>
                <a:off x="1340187" y="3461988"/>
                <a:ext cx="699228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Entrada de lápiz 11">
                <a:extLst>
                  <a:ext uri="{FF2B5EF4-FFF2-40B4-BE49-F238E27FC236}">
                    <a16:creationId xmlns:a16="http://schemas.microsoft.com/office/drawing/2014/main" id="{B08180F1-6BD2-902E-4885-A9FB7E33559F}"/>
                  </a:ext>
                </a:extLst>
              </p14:cNvPr>
              <p14:cNvContentPartPr/>
              <p14:nvPr/>
            </p14:nvContentPartPr>
            <p14:xfrm>
              <a:off x="1641867" y="3946548"/>
              <a:ext cx="4608000" cy="360"/>
            </p14:xfrm>
          </p:contentPart>
        </mc:Choice>
        <mc:Fallback xmlns="">
          <p:pic>
            <p:nvPicPr>
              <p:cNvPr id="12" name="Entrada de lápiz 11">
                <a:extLst>
                  <a:ext uri="{FF2B5EF4-FFF2-40B4-BE49-F238E27FC236}">
                    <a16:creationId xmlns:a16="http://schemas.microsoft.com/office/drawing/2014/main" id="{B08180F1-6BD2-902E-4885-A9FB7E33559F}"/>
                  </a:ext>
                </a:extLst>
              </p:cNvPr>
              <p:cNvPicPr/>
              <p:nvPr/>
            </p:nvPicPr>
            <p:blipFill>
              <a:blip r:embed="rId13"/>
              <a:stretch>
                <a:fillRect/>
              </a:stretch>
            </p:blipFill>
            <p:spPr>
              <a:xfrm>
                <a:off x="1606227" y="3874908"/>
                <a:ext cx="46796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4" name="Entrada de lápiz 13">
                <a:extLst>
                  <a:ext uri="{FF2B5EF4-FFF2-40B4-BE49-F238E27FC236}">
                    <a16:creationId xmlns:a16="http://schemas.microsoft.com/office/drawing/2014/main" id="{D96EB193-0681-DFD2-7547-2E381F9AFC12}"/>
                  </a:ext>
                </a:extLst>
              </p14:cNvPr>
              <p14:cNvContentPartPr/>
              <p14:nvPr/>
            </p14:nvContentPartPr>
            <p14:xfrm>
              <a:off x="10038507" y="3956628"/>
              <a:ext cx="795960" cy="360"/>
            </p14:xfrm>
          </p:contentPart>
        </mc:Choice>
        <mc:Fallback xmlns="">
          <p:pic>
            <p:nvPicPr>
              <p:cNvPr id="14" name="Entrada de lápiz 13">
                <a:extLst>
                  <a:ext uri="{FF2B5EF4-FFF2-40B4-BE49-F238E27FC236}">
                    <a16:creationId xmlns:a16="http://schemas.microsoft.com/office/drawing/2014/main" id="{D96EB193-0681-DFD2-7547-2E381F9AFC12}"/>
                  </a:ext>
                </a:extLst>
              </p:cNvPr>
              <p:cNvPicPr/>
              <p:nvPr/>
            </p:nvPicPr>
            <p:blipFill>
              <a:blip r:embed="rId15"/>
              <a:stretch>
                <a:fillRect/>
              </a:stretch>
            </p:blipFill>
            <p:spPr>
              <a:xfrm>
                <a:off x="10002507" y="3884628"/>
                <a:ext cx="8676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Entrada de lápiz 14">
                <a:extLst>
                  <a:ext uri="{FF2B5EF4-FFF2-40B4-BE49-F238E27FC236}">
                    <a16:creationId xmlns:a16="http://schemas.microsoft.com/office/drawing/2014/main" id="{9FE89D73-D9C5-4846-517C-45A9BD8707ED}"/>
                  </a:ext>
                </a:extLst>
              </p14:cNvPr>
              <p14:cNvContentPartPr/>
              <p14:nvPr/>
            </p14:nvContentPartPr>
            <p14:xfrm>
              <a:off x="1287987" y="4162908"/>
              <a:ext cx="9312120" cy="360"/>
            </p14:xfrm>
          </p:contentPart>
        </mc:Choice>
        <mc:Fallback xmlns="">
          <p:pic>
            <p:nvPicPr>
              <p:cNvPr id="15" name="Entrada de lápiz 14">
                <a:extLst>
                  <a:ext uri="{FF2B5EF4-FFF2-40B4-BE49-F238E27FC236}">
                    <a16:creationId xmlns:a16="http://schemas.microsoft.com/office/drawing/2014/main" id="{9FE89D73-D9C5-4846-517C-45A9BD8707ED}"/>
                  </a:ext>
                </a:extLst>
              </p:cNvPr>
              <p:cNvPicPr/>
              <p:nvPr/>
            </p:nvPicPr>
            <p:blipFill>
              <a:blip r:embed="rId17"/>
              <a:stretch>
                <a:fillRect/>
              </a:stretch>
            </p:blipFill>
            <p:spPr>
              <a:xfrm>
                <a:off x="1251987" y="4091268"/>
                <a:ext cx="9383760" cy="144000"/>
              </a:xfrm>
              <a:prstGeom prst="rect">
                <a:avLst/>
              </a:prstGeom>
            </p:spPr>
          </p:pic>
        </mc:Fallback>
      </mc:AlternateContent>
      <p:sp>
        <p:nvSpPr>
          <p:cNvPr id="3" name="CuadroTexto 2">
            <a:extLst>
              <a:ext uri="{FF2B5EF4-FFF2-40B4-BE49-F238E27FC236}">
                <a16:creationId xmlns:a16="http://schemas.microsoft.com/office/drawing/2014/main" id="{71D578A4-F2B9-61A0-5926-26E3C8C99BF0}"/>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18"/>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547495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5A643-9911-46A9-FC4E-FEAD6248F26B}"/>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4CFBBFA2-AD1C-7ADE-1EDE-6DD2FCBA68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ACCAF52A-AF97-B1A8-68FC-C14978095A4D}"/>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Marcas de comercialización</a:t>
            </a:r>
          </a:p>
        </p:txBody>
      </p:sp>
      <p:sp>
        <p:nvSpPr>
          <p:cNvPr id="11" name="CuadroTexto 10">
            <a:extLst>
              <a:ext uri="{FF2B5EF4-FFF2-40B4-BE49-F238E27FC236}">
                <a16:creationId xmlns:a16="http://schemas.microsoft.com/office/drawing/2014/main" id="{78BEC1FD-1613-6CBD-5C2B-EABBBAD78163}"/>
              </a:ext>
            </a:extLst>
          </p:cNvPr>
          <p:cNvSpPr txBox="1"/>
          <p:nvPr/>
        </p:nvSpPr>
        <p:spPr>
          <a:xfrm>
            <a:off x="796477" y="1306375"/>
            <a:ext cx="9340581" cy="646331"/>
          </a:xfrm>
          <a:prstGeom prst="rect">
            <a:avLst/>
          </a:prstGeom>
          <a:noFill/>
        </p:spPr>
        <p:txBody>
          <a:bodyPr wrap="square" rtlCol="0">
            <a:spAutoFit/>
          </a:bodyPr>
          <a:lstStyle/>
          <a:p>
            <a:r>
              <a:rPr lang="es-ES" dirty="0">
                <a:latin typeface="Raleway" pitchFamily="2" charset="0"/>
              </a:rPr>
              <a:t>Las transacciones de compraventa de comercialización sólo deben ser con </a:t>
            </a:r>
            <a:r>
              <a:rPr lang="es-ES" b="1" dirty="0">
                <a:latin typeface="Raleway" pitchFamily="2" charset="0"/>
              </a:rPr>
              <a:t>marcas comerciales registradas</a:t>
            </a:r>
            <a:r>
              <a:rPr lang="es-ES" dirty="0">
                <a:latin typeface="Raleway" pitchFamily="2" charset="0"/>
              </a:rPr>
              <a:t> ante la Comisión.</a:t>
            </a:r>
            <a:endParaRPr lang="es-MX" dirty="0">
              <a:latin typeface="Raleway" pitchFamily="2" charset="0"/>
            </a:endParaRPr>
          </a:p>
        </p:txBody>
      </p:sp>
      <p:pic>
        <p:nvPicPr>
          <p:cNvPr id="6" name="Imagen 5">
            <a:extLst>
              <a:ext uri="{FF2B5EF4-FFF2-40B4-BE49-F238E27FC236}">
                <a16:creationId xmlns:a16="http://schemas.microsoft.com/office/drawing/2014/main" id="{8C543F98-F968-97F9-6134-92218E65D713}"/>
              </a:ext>
            </a:extLst>
          </p:cNvPr>
          <p:cNvPicPr>
            <a:picLocks noChangeAspect="1"/>
          </p:cNvPicPr>
          <p:nvPr/>
        </p:nvPicPr>
        <p:blipFill>
          <a:blip r:embed="rId3"/>
          <a:stretch>
            <a:fillRect/>
          </a:stretch>
        </p:blipFill>
        <p:spPr>
          <a:xfrm>
            <a:off x="1236000" y="2331290"/>
            <a:ext cx="9720000" cy="2666333"/>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Entrada de lápiz 7">
                <a:extLst>
                  <a:ext uri="{FF2B5EF4-FFF2-40B4-BE49-F238E27FC236}">
                    <a16:creationId xmlns:a16="http://schemas.microsoft.com/office/drawing/2014/main" id="{7E628DFF-BB14-8431-E0CA-14F5137D5860}"/>
                  </a:ext>
                </a:extLst>
              </p14:cNvPr>
              <p14:cNvContentPartPr/>
              <p14:nvPr/>
            </p14:nvContentPartPr>
            <p14:xfrm>
              <a:off x="1661307" y="3877788"/>
              <a:ext cx="5230440" cy="360"/>
            </p14:xfrm>
          </p:contentPart>
        </mc:Choice>
        <mc:Fallback xmlns="">
          <p:pic>
            <p:nvPicPr>
              <p:cNvPr id="8" name="Entrada de lápiz 7">
                <a:extLst>
                  <a:ext uri="{FF2B5EF4-FFF2-40B4-BE49-F238E27FC236}">
                    <a16:creationId xmlns:a16="http://schemas.microsoft.com/office/drawing/2014/main" id="{7E628DFF-BB14-8431-E0CA-14F5137D5860}"/>
                  </a:ext>
                </a:extLst>
              </p:cNvPr>
              <p:cNvPicPr/>
              <p:nvPr/>
            </p:nvPicPr>
            <p:blipFill>
              <a:blip r:embed="rId5"/>
              <a:stretch>
                <a:fillRect/>
              </a:stretch>
            </p:blipFill>
            <p:spPr>
              <a:xfrm>
                <a:off x="1625667" y="3806148"/>
                <a:ext cx="530208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Entrada de lápiz 8">
                <a:extLst>
                  <a:ext uri="{FF2B5EF4-FFF2-40B4-BE49-F238E27FC236}">
                    <a16:creationId xmlns:a16="http://schemas.microsoft.com/office/drawing/2014/main" id="{AD315E02-2DC2-2EBC-0AA5-FA95285E35C3}"/>
                  </a:ext>
                </a:extLst>
              </p14:cNvPr>
              <p14:cNvContentPartPr/>
              <p14:nvPr/>
            </p14:nvContentPartPr>
            <p14:xfrm>
              <a:off x="10461147" y="3877788"/>
              <a:ext cx="333720" cy="360"/>
            </p14:xfrm>
          </p:contentPart>
        </mc:Choice>
        <mc:Fallback xmlns="">
          <p:pic>
            <p:nvPicPr>
              <p:cNvPr id="9" name="Entrada de lápiz 8">
                <a:extLst>
                  <a:ext uri="{FF2B5EF4-FFF2-40B4-BE49-F238E27FC236}">
                    <a16:creationId xmlns:a16="http://schemas.microsoft.com/office/drawing/2014/main" id="{AD315E02-2DC2-2EBC-0AA5-FA95285E35C3}"/>
                  </a:ext>
                </a:extLst>
              </p:cNvPr>
              <p:cNvPicPr/>
              <p:nvPr/>
            </p:nvPicPr>
            <p:blipFill>
              <a:blip r:embed="rId7"/>
              <a:stretch>
                <a:fillRect/>
              </a:stretch>
            </p:blipFill>
            <p:spPr>
              <a:xfrm>
                <a:off x="10425507" y="3806148"/>
                <a:ext cx="4053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Entrada de lápiz 11">
                <a:extLst>
                  <a:ext uri="{FF2B5EF4-FFF2-40B4-BE49-F238E27FC236}">
                    <a16:creationId xmlns:a16="http://schemas.microsoft.com/office/drawing/2014/main" id="{DB9E9779-ACE3-FDF2-A5BE-6DCD9F3C7D34}"/>
                  </a:ext>
                </a:extLst>
              </p14:cNvPr>
              <p14:cNvContentPartPr/>
              <p14:nvPr/>
            </p14:nvContentPartPr>
            <p14:xfrm>
              <a:off x="1376187" y="4054908"/>
              <a:ext cx="8190720" cy="360"/>
            </p14:xfrm>
          </p:contentPart>
        </mc:Choice>
        <mc:Fallback xmlns="">
          <p:pic>
            <p:nvPicPr>
              <p:cNvPr id="12" name="Entrada de lápiz 11">
                <a:extLst>
                  <a:ext uri="{FF2B5EF4-FFF2-40B4-BE49-F238E27FC236}">
                    <a16:creationId xmlns:a16="http://schemas.microsoft.com/office/drawing/2014/main" id="{DB9E9779-ACE3-FDF2-A5BE-6DCD9F3C7D34}"/>
                  </a:ext>
                </a:extLst>
              </p:cNvPr>
              <p:cNvPicPr/>
              <p:nvPr/>
            </p:nvPicPr>
            <p:blipFill>
              <a:blip r:embed="rId9"/>
              <a:stretch>
                <a:fillRect/>
              </a:stretch>
            </p:blipFill>
            <p:spPr>
              <a:xfrm>
                <a:off x="1340187" y="3982908"/>
                <a:ext cx="82623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Entrada de lápiz 12">
                <a:extLst>
                  <a:ext uri="{FF2B5EF4-FFF2-40B4-BE49-F238E27FC236}">
                    <a16:creationId xmlns:a16="http://schemas.microsoft.com/office/drawing/2014/main" id="{4BAF06C0-183F-0177-F2B4-6FB491CE5DEB}"/>
                  </a:ext>
                </a:extLst>
              </p14:cNvPr>
              <p14:cNvContentPartPr/>
              <p14:nvPr/>
            </p14:nvContentPartPr>
            <p14:xfrm>
              <a:off x="4974747" y="4556388"/>
              <a:ext cx="5815800" cy="360"/>
            </p14:xfrm>
          </p:contentPart>
        </mc:Choice>
        <mc:Fallback xmlns="">
          <p:pic>
            <p:nvPicPr>
              <p:cNvPr id="13" name="Entrada de lápiz 12">
                <a:extLst>
                  <a:ext uri="{FF2B5EF4-FFF2-40B4-BE49-F238E27FC236}">
                    <a16:creationId xmlns:a16="http://schemas.microsoft.com/office/drawing/2014/main" id="{4BAF06C0-183F-0177-F2B4-6FB491CE5DEB}"/>
                  </a:ext>
                </a:extLst>
              </p:cNvPr>
              <p:cNvPicPr/>
              <p:nvPr/>
            </p:nvPicPr>
            <p:blipFill>
              <a:blip r:embed="rId11"/>
              <a:stretch>
                <a:fillRect/>
              </a:stretch>
            </p:blipFill>
            <p:spPr>
              <a:xfrm>
                <a:off x="4939107" y="4484388"/>
                <a:ext cx="58874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1" name="Entrada de lápiz 20">
                <a:extLst>
                  <a:ext uri="{FF2B5EF4-FFF2-40B4-BE49-F238E27FC236}">
                    <a16:creationId xmlns:a16="http://schemas.microsoft.com/office/drawing/2014/main" id="{EFD30B6A-DE4C-9F2D-8629-FA205C76B801}"/>
                  </a:ext>
                </a:extLst>
              </p14:cNvPr>
              <p14:cNvContentPartPr/>
              <p14:nvPr/>
            </p14:nvContentPartPr>
            <p14:xfrm>
              <a:off x="1494173" y="4733148"/>
              <a:ext cx="9296373" cy="360"/>
            </p14:xfrm>
          </p:contentPart>
        </mc:Choice>
        <mc:Fallback xmlns="">
          <p:pic>
            <p:nvPicPr>
              <p:cNvPr id="21" name="Entrada de lápiz 20">
                <a:extLst>
                  <a:ext uri="{FF2B5EF4-FFF2-40B4-BE49-F238E27FC236}">
                    <a16:creationId xmlns:a16="http://schemas.microsoft.com/office/drawing/2014/main" id="{EFD30B6A-DE4C-9F2D-8629-FA205C76B801}"/>
                  </a:ext>
                </a:extLst>
              </p:cNvPr>
              <p:cNvPicPr/>
              <p:nvPr/>
            </p:nvPicPr>
            <p:blipFill>
              <a:blip r:embed="rId13"/>
              <a:stretch>
                <a:fillRect/>
              </a:stretch>
            </p:blipFill>
            <p:spPr>
              <a:xfrm>
                <a:off x="1458534" y="4661148"/>
                <a:ext cx="9368011"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2" name="Entrada de lápiz 21">
                <a:extLst>
                  <a:ext uri="{FF2B5EF4-FFF2-40B4-BE49-F238E27FC236}">
                    <a16:creationId xmlns:a16="http://schemas.microsoft.com/office/drawing/2014/main" id="{50098F4B-ADFF-6080-76A2-9BE2C5B0D714}"/>
                  </a:ext>
                </a:extLst>
              </p14:cNvPr>
              <p14:cNvContentPartPr/>
              <p14:nvPr/>
            </p14:nvContentPartPr>
            <p14:xfrm>
              <a:off x="1448864" y="4873777"/>
              <a:ext cx="8825845" cy="360"/>
            </p14:xfrm>
          </p:contentPart>
        </mc:Choice>
        <mc:Fallback xmlns="">
          <p:pic>
            <p:nvPicPr>
              <p:cNvPr id="22" name="Entrada de lápiz 21">
                <a:extLst>
                  <a:ext uri="{FF2B5EF4-FFF2-40B4-BE49-F238E27FC236}">
                    <a16:creationId xmlns:a16="http://schemas.microsoft.com/office/drawing/2014/main" id="{50098F4B-ADFF-6080-76A2-9BE2C5B0D714}"/>
                  </a:ext>
                </a:extLst>
              </p:cNvPr>
              <p:cNvPicPr/>
              <p:nvPr/>
            </p:nvPicPr>
            <p:blipFill>
              <a:blip r:embed="rId15"/>
              <a:stretch>
                <a:fillRect/>
              </a:stretch>
            </p:blipFill>
            <p:spPr>
              <a:xfrm>
                <a:off x="1413222" y="4801777"/>
                <a:ext cx="8897489" cy="144000"/>
              </a:xfrm>
              <a:prstGeom prst="rect">
                <a:avLst/>
              </a:prstGeom>
            </p:spPr>
          </p:pic>
        </mc:Fallback>
      </mc:AlternateContent>
      <p:sp>
        <p:nvSpPr>
          <p:cNvPr id="3" name="CuadroTexto 2">
            <a:extLst>
              <a:ext uri="{FF2B5EF4-FFF2-40B4-BE49-F238E27FC236}">
                <a16:creationId xmlns:a16="http://schemas.microsoft.com/office/drawing/2014/main" id="{3244F02B-FC1D-0C85-6995-FB3A960A6B07}"/>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16"/>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1176814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EE5D2-A4D3-0819-AE38-6B4ABA5D5DCE}"/>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15F31AF7-6A25-0B6B-D151-2970DE9C5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05660DFE-4D64-F403-E5B9-4049F0160CCC}"/>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Marcas de expendio al público</a:t>
            </a:r>
          </a:p>
        </p:txBody>
      </p:sp>
      <p:sp>
        <p:nvSpPr>
          <p:cNvPr id="11" name="CuadroTexto 10">
            <a:extLst>
              <a:ext uri="{FF2B5EF4-FFF2-40B4-BE49-F238E27FC236}">
                <a16:creationId xmlns:a16="http://schemas.microsoft.com/office/drawing/2014/main" id="{CBE1E325-019E-5BA9-9207-0677BD7733EF}"/>
              </a:ext>
            </a:extLst>
          </p:cNvPr>
          <p:cNvSpPr txBox="1"/>
          <p:nvPr/>
        </p:nvSpPr>
        <p:spPr>
          <a:xfrm>
            <a:off x="581414" y="1306375"/>
            <a:ext cx="9604806" cy="646331"/>
          </a:xfrm>
          <a:prstGeom prst="rect">
            <a:avLst/>
          </a:prstGeom>
          <a:noFill/>
        </p:spPr>
        <p:txBody>
          <a:bodyPr wrap="square" rtlCol="0">
            <a:spAutoFit/>
          </a:bodyPr>
          <a:lstStyle/>
          <a:p>
            <a:r>
              <a:rPr lang="es-ES" dirty="0">
                <a:latin typeface="Raleway" pitchFamily="2" charset="0"/>
              </a:rPr>
              <a:t>Los </a:t>
            </a:r>
            <a:r>
              <a:rPr lang="es-ES" b="1" dirty="0">
                <a:latin typeface="Raleway" pitchFamily="2" charset="0"/>
              </a:rPr>
              <a:t>permisos de expendio </a:t>
            </a:r>
            <a:r>
              <a:rPr lang="es-ES" dirty="0">
                <a:latin typeface="Raleway" pitchFamily="2" charset="0"/>
              </a:rPr>
              <a:t>sólo deben </a:t>
            </a:r>
            <a:r>
              <a:rPr lang="es-ES" b="1" dirty="0">
                <a:latin typeface="Raleway" pitchFamily="2" charset="0"/>
              </a:rPr>
              <a:t>expender productos con una marca comercial registrada ante la CNE</a:t>
            </a:r>
            <a:r>
              <a:rPr lang="es-ES" dirty="0">
                <a:latin typeface="Raleway" pitchFamily="2" charset="0"/>
              </a:rPr>
              <a:t>.</a:t>
            </a:r>
            <a:endParaRPr lang="es-MX" dirty="0">
              <a:latin typeface="Raleway" pitchFamily="2" charset="0"/>
            </a:endParaRPr>
          </a:p>
        </p:txBody>
      </p:sp>
      <p:pic>
        <p:nvPicPr>
          <p:cNvPr id="6" name="Imagen 5">
            <a:extLst>
              <a:ext uri="{FF2B5EF4-FFF2-40B4-BE49-F238E27FC236}">
                <a16:creationId xmlns:a16="http://schemas.microsoft.com/office/drawing/2014/main" id="{C1E81A15-C773-AE38-3AAF-AB4FF4FD93C8}"/>
              </a:ext>
            </a:extLst>
          </p:cNvPr>
          <p:cNvPicPr>
            <a:picLocks noChangeAspect="1"/>
          </p:cNvPicPr>
          <p:nvPr/>
        </p:nvPicPr>
        <p:blipFill>
          <a:blip r:embed="rId3"/>
          <a:stretch>
            <a:fillRect/>
          </a:stretch>
        </p:blipFill>
        <p:spPr>
          <a:xfrm>
            <a:off x="1386347" y="2663123"/>
            <a:ext cx="9720000" cy="2448271"/>
          </a:xfrm>
          <a:prstGeom prst="rect">
            <a:avLst/>
          </a:prstGeom>
        </p:spPr>
      </p:pic>
      <mc:AlternateContent xmlns:mc="http://schemas.openxmlformats.org/markup-compatibility/2006" xmlns:p14="http://schemas.microsoft.com/office/powerpoint/2010/main">
        <mc:Choice Requires="p14">
          <p:contentPart p14:bwMode="auto" r:id="rId4">
            <p14:nvContentPartPr>
              <p14:cNvPr id="13" name="Entrada de lápiz 12">
                <a:extLst>
                  <a:ext uri="{FF2B5EF4-FFF2-40B4-BE49-F238E27FC236}">
                    <a16:creationId xmlns:a16="http://schemas.microsoft.com/office/drawing/2014/main" id="{2199F3AD-75A8-FC71-191C-3D9237292820}"/>
                  </a:ext>
                </a:extLst>
              </p14:cNvPr>
              <p14:cNvContentPartPr/>
              <p14:nvPr/>
            </p14:nvContentPartPr>
            <p14:xfrm>
              <a:off x="1569555" y="3887258"/>
              <a:ext cx="9236098" cy="360"/>
            </p14:xfrm>
          </p:contentPart>
        </mc:Choice>
        <mc:Fallback xmlns="">
          <p:pic>
            <p:nvPicPr>
              <p:cNvPr id="13" name="Entrada de lápiz 12">
                <a:extLst>
                  <a:ext uri="{FF2B5EF4-FFF2-40B4-BE49-F238E27FC236}">
                    <a16:creationId xmlns:a16="http://schemas.microsoft.com/office/drawing/2014/main" id="{2199F3AD-75A8-FC71-191C-3D9237292820}"/>
                  </a:ext>
                </a:extLst>
              </p:cNvPr>
              <p:cNvPicPr/>
              <p:nvPr/>
            </p:nvPicPr>
            <p:blipFill>
              <a:blip r:embed="rId5"/>
              <a:stretch>
                <a:fillRect/>
              </a:stretch>
            </p:blipFill>
            <p:spPr>
              <a:xfrm>
                <a:off x="1533555" y="3815258"/>
                <a:ext cx="9307738"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Entrada de lápiz 15">
                <a:extLst>
                  <a:ext uri="{FF2B5EF4-FFF2-40B4-BE49-F238E27FC236}">
                    <a16:creationId xmlns:a16="http://schemas.microsoft.com/office/drawing/2014/main" id="{CF0BE2AA-A227-AE9D-8C2A-277E828E2B56}"/>
                  </a:ext>
                </a:extLst>
              </p14:cNvPr>
              <p14:cNvContentPartPr/>
              <p14:nvPr/>
            </p14:nvContentPartPr>
            <p14:xfrm>
              <a:off x="1628298" y="4069154"/>
              <a:ext cx="9236098" cy="360"/>
            </p14:xfrm>
          </p:contentPart>
        </mc:Choice>
        <mc:Fallback xmlns="">
          <p:pic>
            <p:nvPicPr>
              <p:cNvPr id="16" name="Entrada de lápiz 15">
                <a:extLst>
                  <a:ext uri="{FF2B5EF4-FFF2-40B4-BE49-F238E27FC236}">
                    <a16:creationId xmlns:a16="http://schemas.microsoft.com/office/drawing/2014/main" id="{CF0BE2AA-A227-AE9D-8C2A-277E828E2B56}"/>
                  </a:ext>
                </a:extLst>
              </p:cNvPr>
              <p:cNvPicPr/>
              <p:nvPr/>
            </p:nvPicPr>
            <p:blipFill>
              <a:blip r:embed="rId5"/>
              <a:stretch>
                <a:fillRect/>
              </a:stretch>
            </p:blipFill>
            <p:spPr>
              <a:xfrm>
                <a:off x="1592298" y="3997154"/>
                <a:ext cx="9307738"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Entrada de lápiz 16">
                <a:extLst>
                  <a:ext uri="{FF2B5EF4-FFF2-40B4-BE49-F238E27FC236}">
                    <a16:creationId xmlns:a16="http://schemas.microsoft.com/office/drawing/2014/main" id="{63F33569-165B-194E-8CFA-58CCDCF79F58}"/>
                  </a:ext>
                </a:extLst>
              </p14:cNvPr>
              <p14:cNvContentPartPr/>
              <p14:nvPr/>
            </p14:nvContentPartPr>
            <p14:xfrm>
              <a:off x="1477950" y="4269314"/>
              <a:ext cx="3713482" cy="360"/>
            </p14:xfrm>
          </p:contentPart>
        </mc:Choice>
        <mc:Fallback xmlns="">
          <p:pic>
            <p:nvPicPr>
              <p:cNvPr id="17" name="Entrada de lápiz 16">
                <a:extLst>
                  <a:ext uri="{FF2B5EF4-FFF2-40B4-BE49-F238E27FC236}">
                    <a16:creationId xmlns:a16="http://schemas.microsoft.com/office/drawing/2014/main" id="{63F33569-165B-194E-8CFA-58CCDCF79F58}"/>
                  </a:ext>
                </a:extLst>
              </p:cNvPr>
              <p:cNvPicPr/>
              <p:nvPr/>
            </p:nvPicPr>
            <p:blipFill>
              <a:blip r:embed="rId8"/>
              <a:stretch>
                <a:fillRect/>
              </a:stretch>
            </p:blipFill>
            <p:spPr>
              <a:xfrm>
                <a:off x="1441953" y="4197314"/>
                <a:ext cx="3785117" cy="144000"/>
              </a:xfrm>
              <a:prstGeom prst="rect">
                <a:avLst/>
              </a:prstGeom>
            </p:spPr>
          </p:pic>
        </mc:Fallback>
      </mc:AlternateContent>
      <p:sp>
        <p:nvSpPr>
          <p:cNvPr id="18" name="CuadroTexto 17">
            <a:extLst>
              <a:ext uri="{FF2B5EF4-FFF2-40B4-BE49-F238E27FC236}">
                <a16:creationId xmlns:a16="http://schemas.microsoft.com/office/drawing/2014/main" id="{FA525C0A-B1F9-7EC2-E47A-AA08A3DDDD92}"/>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9"/>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2960168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BA447-B052-3D6D-8F45-89657A9F9BC1}"/>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7FD39264-6D3E-8BCA-819D-8066389D75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3C90C38D-D05A-E83F-A790-81D37B970C3C}"/>
              </a:ext>
            </a:extLst>
          </p:cNvPr>
          <p:cNvSpPr txBox="1"/>
          <p:nvPr/>
        </p:nvSpPr>
        <p:spPr>
          <a:xfrm>
            <a:off x="581413" y="304371"/>
            <a:ext cx="7221467" cy="830997"/>
          </a:xfrm>
          <a:prstGeom prst="rect">
            <a:avLst/>
          </a:prstGeom>
          <a:noFill/>
        </p:spPr>
        <p:txBody>
          <a:bodyPr wrap="square" rtlCol="0">
            <a:spAutoFit/>
          </a:bodyPr>
          <a:lstStyle/>
          <a:p>
            <a:r>
              <a:rPr lang="es-ES" sz="2400" b="1" dirty="0">
                <a:latin typeface="Raleway" pitchFamily="2" charset="0"/>
              </a:rPr>
              <a:t>Términos y Condiciones para la Prestación de los Servicios</a:t>
            </a:r>
            <a:endParaRPr lang="es-MX" sz="2400" b="1" dirty="0">
              <a:latin typeface="Raleway" pitchFamily="2" charset="0"/>
            </a:endParaRPr>
          </a:p>
        </p:txBody>
      </p:sp>
      <p:sp>
        <p:nvSpPr>
          <p:cNvPr id="11" name="CuadroTexto 10">
            <a:extLst>
              <a:ext uri="{FF2B5EF4-FFF2-40B4-BE49-F238E27FC236}">
                <a16:creationId xmlns:a16="http://schemas.microsoft.com/office/drawing/2014/main" id="{71E491BA-4652-CEB2-AED7-06FF101249EF}"/>
              </a:ext>
            </a:extLst>
          </p:cNvPr>
          <p:cNvSpPr txBox="1"/>
          <p:nvPr/>
        </p:nvSpPr>
        <p:spPr>
          <a:xfrm>
            <a:off x="581413" y="1359408"/>
            <a:ext cx="9720001" cy="369332"/>
          </a:xfrm>
          <a:prstGeom prst="rect">
            <a:avLst/>
          </a:prstGeom>
          <a:noFill/>
        </p:spPr>
        <p:txBody>
          <a:bodyPr wrap="square" rtlCol="0">
            <a:spAutoFit/>
          </a:bodyPr>
          <a:lstStyle/>
          <a:p>
            <a:r>
              <a:rPr lang="es-ES" dirty="0">
                <a:latin typeface="Raleway" pitchFamily="2" charset="0"/>
              </a:rPr>
              <a:t>Los comercializadores necesitan elaborar y solicitar autorización de TCPS.</a:t>
            </a:r>
            <a:endParaRPr lang="es-MX" dirty="0">
              <a:latin typeface="Raleway" pitchFamily="2" charset="0"/>
            </a:endParaRPr>
          </a:p>
        </p:txBody>
      </p:sp>
      <p:pic>
        <p:nvPicPr>
          <p:cNvPr id="6" name="Imagen 5">
            <a:extLst>
              <a:ext uri="{FF2B5EF4-FFF2-40B4-BE49-F238E27FC236}">
                <a16:creationId xmlns:a16="http://schemas.microsoft.com/office/drawing/2014/main" id="{3284CC3A-3F29-AA23-F5B4-6719DB74DE83}"/>
              </a:ext>
            </a:extLst>
          </p:cNvPr>
          <p:cNvPicPr>
            <a:picLocks noChangeAspect="1"/>
          </p:cNvPicPr>
          <p:nvPr/>
        </p:nvPicPr>
        <p:blipFill>
          <a:blip r:embed="rId3"/>
          <a:srcRect t="2977"/>
          <a:stretch>
            <a:fillRect/>
          </a:stretch>
        </p:blipFill>
        <p:spPr>
          <a:xfrm>
            <a:off x="1236000" y="2161795"/>
            <a:ext cx="9720000" cy="4263150"/>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Entrada de lápiz 9">
                <a:extLst>
                  <a:ext uri="{FF2B5EF4-FFF2-40B4-BE49-F238E27FC236}">
                    <a16:creationId xmlns:a16="http://schemas.microsoft.com/office/drawing/2014/main" id="{6B9493F1-3884-3B89-9145-5E721CA1EEC4}"/>
                  </a:ext>
                </a:extLst>
              </p14:cNvPr>
              <p14:cNvContentPartPr/>
              <p14:nvPr/>
            </p14:nvContentPartPr>
            <p14:xfrm>
              <a:off x="1710627" y="5013228"/>
              <a:ext cx="9232560" cy="69840"/>
            </p14:xfrm>
          </p:contentPart>
        </mc:Choice>
        <mc:Fallback xmlns="">
          <p:pic>
            <p:nvPicPr>
              <p:cNvPr id="10" name="Entrada de lápiz 9">
                <a:extLst>
                  <a:ext uri="{FF2B5EF4-FFF2-40B4-BE49-F238E27FC236}">
                    <a16:creationId xmlns:a16="http://schemas.microsoft.com/office/drawing/2014/main" id="{6B9493F1-3884-3B89-9145-5E721CA1EEC4}"/>
                  </a:ext>
                </a:extLst>
              </p:cNvPr>
              <p:cNvPicPr/>
              <p:nvPr/>
            </p:nvPicPr>
            <p:blipFill>
              <a:blip r:embed="rId5"/>
              <a:stretch>
                <a:fillRect/>
              </a:stretch>
            </p:blipFill>
            <p:spPr>
              <a:xfrm>
                <a:off x="1674987" y="4941588"/>
                <a:ext cx="930420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trada de lápiz 11">
                <a:extLst>
                  <a:ext uri="{FF2B5EF4-FFF2-40B4-BE49-F238E27FC236}">
                    <a16:creationId xmlns:a16="http://schemas.microsoft.com/office/drawing/2014/main" id="{4D9286E9-2E6E-1BBB-8CB9-F4249006905F}"/>
                  </a:ext>
                </a:extLst>
              </p14:cNvPr>
              <p14:cNvContentPartPr/>
              <p14:nvPr/>
            </p14:nvContentPartPr>
            <p14:xfrm>
              <a:off x="1474827" y="5220228"/>
              <a:ext cx="7275600" cy="40320"/>
            </p14:xfrm>
          </p:contentPart>
        </mc:Choice>
        <mc:Fallback xmlns="">
          <p:pic>
            <p:nvPicPr>
              <p:cNvPr id="12" name="Entrada de lápiz 11">
                <a:extLst>
                  <a:ext uri="{FF2B5EF4-FFF2-40B4-BE49-F238E27FC236}">
                    <a16:creationId xmlns:a16="http://schemas.microsoft.com/office/drawing/2014/main" id="{4D9286E9-2E6E-1BBB-8CB9-F4249006905F}"/>
                  </a:ext>
                </a:extLst>
              </p:cNvPr>
              <p:cNvPicPr/>
              <p:nvPr/>
            </p:nvPicPr>
            <p:blipFill>
              <a:blip r:embed="rId7"/>
              <a:stretch>
                <a:fillRect/>
              </a:stretch>
            </p:blipFill>
            <p:spPr>
              <a:xfrm>
                <a:off x="1438827" y="5148228"/>
                <a:ext cx="7347240" cy="183960"/>
              </a:xfrm>
              <a:prstGeom prst="rect">
                <a:avLst/>
              </a:prstGeom>
            </p:spPr>
          </p:pic>
        </mc:Fallback>
      </mc:AlternateContent>
      <p:sp>
        <p:nvSpPr>
          <p:cNvPr id="3" name="CuadroTexto 2">
            <a:extLst>
              <a:ext uri="{FF2B5EF4-FFF2-40B4-BE49-F238E27FC236}">
                <a16:creationId xmlns:a16="http://schemas.microsoft.com/office/drawing/2014/main" id="{D38208C8-E0DF-B1DD-08D8-472BFA87FFF1}"/>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8"/>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4277212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0BEBD-B988-B42A-8C38-CBEEDD16A16F}"/>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F30CC1E9-E152-0ADF-D719-0E71BEE882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7807E760-428A-1F93-2CA2-C07DE5E3A089}"/>
              </a:ext>
            </a:extLst>
          </p:cNvPr>
          <p:cNvSpPr txBox="1"/>
          <p:nvPr/>
        </p:nvSpPr>
        <p:spPr>
          <a:xfrm>
            <a:off x="581413" y="304371"/>
            <a:ext cx="7221467" cy="830997"/>
          </a:xfrm>
          <a:prstGeom prst="rect">
            <a:avLst/>
          </a:prstGeom>
          <a:noFill/>
        </p:spPr>
        <p:txBody>
          <a:bodyPr wrap="square" rtlCol="0">
            <a:spAutoFit/>
          </a:bodyPr>
          <a:lstStyle/>
          <a:p>
            <a:r>
              <a:rPr lang="es-ES" sz="2400" b="1" dirty="0">
                <a:latin typeface="Raleway" pitchFamily="2" charset="0"/>
              </a:rPr>
              <a:t>Términos y Condiciones para la Prestación de los Servicios</a:t>
            </a:r>
            <a:endParaRPr lang="es-MX" sz="2400" b="1" dirty="0">
              <a:latin typeface="Raleway" pitchFamily="2" charset="0"/>
            </a:endParaRPr>
          </a:p>
        </p:txBody>
      </p:sp>
      <p:pic>
        <p:nvPicPr>
          <p:cNvPr id="4" name="Imagen 3">
            <a:extLst>
              <a:ext uri="{FF2B5EF4-FFF2-40B4-BE49-F238E27FC236}">
                <a16:creationId xmlns:a16="http://schemas.microsoft.com/office/drawing/2014/main" id="{A1EAEC14-BB13-8005-C1A6-AAB49B9D2869}"/>
              </a:ext>
            </a:extLst>
          </p:cNvPr>
          <p:cNvPicPr>
            <a:picLocks noChangeAspect="1"/>
          </p:cNvPicPr>
          <p:nvPr/>
        </p:nvPicPr>
        <p:blipFill>
          <a:blip r:embed="rId3"/>
          <a:stretch>
            <a:fillRect/>
          </a:stretch>
        </p:blipFill>
        <p:spPr>
          <a:xfrm>
            <a:off x="1236000" y="2129570"/>
            <a:ext cx="9720000" cy="3840296"/>
          </a:xfrm>
          <a:prstGeom prst="rect">
            <a:avLst/>
          </a:prstGeom>
        </p:spPr>
      </p:pic>
      <p:sp>
        <p:nvSpPr>
          <p:cNvPr id="7" name="CuadroTexto 6">
            <a:extLst>
              <a:ext uri="{FF2B5EF4-FFF2-40B4-BE49-F238E27FC236}">
                <a16:creationId xmlns:a16="http://schemas.microsoft.com/office/drawing/2014/main" id="{B02A6AA3-DB6C-C921-4B9D-D920177BCF8F}"/>
              </a:ext>
            </a:extLst>
          </p:cNvPr>
          <p:cNvSpPr txBox="1"/>
          <p:nvPr/>
        </p:nvSpPr>
        <p:spPr>
          <a:xfrm>
            <a:off x="581414" y="1359408"/>
            <a:ext cx="9201684" cy="369332"/>
          </a:xfrm>
          <a:prstGeom prst="rect">
            <a:avLst/>
          </a:prstGeom>
          <a:noFill/>
        </p:spPr>
        <p:txBody>
          <a:bodyPr wrap="square" rtlCol="0">
            <a:spAutoFit/>
          </a:bodyPr>
          <a:lstStyle/>
          <a:p>
            <a:r>
              <a:rPr lang="es-ES" dirty="0">
                <a:latin typeface="Raleway" pitchFamily="2" charset="0"/>
              </a:rPr>
              <a:t>La aprobación de TCPS es  un requisito para el inicio de operaciones.</a:t>
            </a:r>
          </a:p>
        </p:txBody>
      </p:sp>
      <mc:AlternateContent xmlns:mc="http://schemas.openxmlformats.org/markup-compatibility/2006" xmlns:p14="http://schemas.microsoft.com/office/powerpoint/2010/main">
        <mc:Choice Requires="p14">
          <p:contentPart p14:bwMode="auto" r:id="rId4">
            <p14:nvContentPartPr>
              <p14:cNvPr id="8" name="Entrada de lápiz 7">
                <a:extLst>
                  <a:ext uri="{FF2B5EF4-FFF2-40B4-BE49-F238E27FC236}">
                    <a16:creationId xmlns:a16="http://schemas.microsoft.com/office/drawing/2014/main" id="{DFE72510-1F6E-D93F-3E65-9D16EAA4B3F2}"/>
                  </a:ext>
                </a:extLst>
              </p14:cNvPr>
              <p14:cNvContentPartPr/>
              <p14:nvPr/>
            </p14:nvContentPartPr>
            <p14:xfrm>
              <a:off x="1739853" y="2402903"/>
              <a:ext cx="9093600" cy="360"/>
            </p14:xfrm>
          </p:contentPart>
        </mc:Choice>
        <mc:Fallback xmlns="">
          <p:pic>
            <p:nvPicPr>
              <p:cNvPr id="8" name="Entrada de lápiz 7">
                <a:extLst>
                  <a:ext uri="{FF2B5EF4-FFF2-40B4-BE49-F238E27FC236}">
                    <a16:creationId xmlns:a16="http://schemas.microsoft.com/office/drawing/2014/main" id="{DFE72510-1F6E-D93F-3E65-9D16EAA4B3F2}"/>
                  </a:ext>
                </a:extLst>
              </p:cNvPr>
              <p:cNvPicPr/>
              <p:nvPr/>
            </p:nvPicPr>
            <p:blipFill>
              <a:blip r:embed="rId5"/>
              <a:stretch>
                <a:fillRect/>
              </a:stretch>
            </p:blipFill>
            <p:spPr>
              <a:xfrm>
                <a:off x="1703853" y="2330903"/>
                <a:ext cx="91652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Entrada de lápiz 8">
                <a:extLst>
                  <a:ext uri="{FF2B5EF4-FFF2-40B4-BE49-F238E27FC236}">
                    <a16:creationId xmlns:a16="http://schemas.microsoft.com/office/drawing/2014/main" id="{9E7462E0-0731-B371-DF5B-D7AAE2EE1102}"/>
                  </a:ext>
                </a:extLst>
              </p14:cNvPr>
              <p14:cNvContentPartPr/>
              <p14:nvPr/>
            </p14:nvContentPartPr>
            <p14:xfrm>
              <a:off x="1445170" y="2620048"/>
              <a:ext cx="7158055" cy="360"/>
            </p14:xfrm>
          </p:contentPart>
        </mc:Choice>
        <mc:Fallback xmlns="">
          <p:pic>
            <p:nvPicPr>
              <p:cNvPr id="9" name="Entrada de lápiz 8">
                <a:extLst>
                  <a:ext uri="{FF2B5EF4-FFF2-40B4-BE49-F238E27FC236}">
                    <a16:creationId xmlns:a16="http://schemas.microsoft.com/office/drawing/2014/main" id="{9E7462E0-0731-B371-DF5B-D7AAE2EE1102}"/>
                  </a:ext>
                </a:extLst>
              </p:cNvPr>
              <p:cNvPicPr/>
              <p:nvPr/>
            </p:nvPicPr>
            <p:blipFill>
              <a:blip r:embed="rId7"/>
              <a:stretch>
                <a:fillRect/>
              </a:stretch>
            </p:blipFill>
            <p:spPr>
              <a:xfrm>
                <a:off x="1409167" y="2548048"/>
                <a:ext cx="7229700" cy="144000"/>
              </a:xfrm>
              <a:prstGeom prst="rect">
                <a:avLst/>
              </a:prstGeom>
            </p:spPr>
          </p:pic>
        </mc:Fallback>
      </mc:AlternateContent>
      <p:sp>
        <p:nvSpPr>
          <p:cNvPr id="3" name="CuadroTexto 2">
            <a:extLst>
              <a:ext uri="{FF2B5EF4-FFF2-40B4-BE49-F238E27FC236}">
                <a16:creationId xmlns:a16="http://schemas.microsoft.com/office/drawing/2014/main" id="{414EB12C-B88D-0524-B3BE-331D125B24E0}"/>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8"/>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2690453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0FFB3-541F-53F0-A763-BBD10478C04D}"/>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585C5421-6E21-9231-EE90-165ED418BC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DD2B7D04-1AC5-AEE6-DA17-E1C1A30F0FB3}"/>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Contratos de comercialización</a:t>
            </a:r>
          </a:p>
        </p:txBody>
      </p:sp>
      <p:sp>
        <p:nvSpPr>
          <p:cNvPr id="11" name="CuadroTexto 10">
            <a:extLst>
              <a:ext uri="{FF2B5EF4-FFF2-40B4-BE49-F238E27FC236}">
                <a16:creationId xmlns:a16="http://schemas.microsoft.com/office/drawing/2014/main" id="{4CA178D5-8AA0-1FF9-08EE-A198B721F805}"/>
              </a:ext>
            </a:extLst>
          </p:cNvPr>
          <p:cNvSpPr txBox="1"/>
          <p:nvPr/>
        </p:nvSpPr>
        <p:spPr>
          <a:xfrm>
            <a:off x="683999" y="1306375"/>
            <a:ext cx="9610376" cy="369332"/>
          </a:xfrm>
          <a:prstGeom prst="rect">
            <a:avLst/>
          </a:prstGeom>
          <a:noFill/>
        </p:spPr>
        <p:txBody>
          <a:bodyPr wrap="square" rtlCol="0">
            <a:spAutoFit/>
          </a:bodyPr>
          <a:lstStyle/>
          <a:p>
            <a:r>
              <a:rPr lang="es-ES" dirty="0">
                <a:latin typeface="Raleway" pitchFamily="2" charset="0"/>
              </a:rPr>
              <a:t>Los contratos de comercialización deben cumplir con los siguientes requisitos mínimos:</a:t>
            </a:r>
            <a:endParaRPr lang="es-MX" dirty="0">
              <a:latin typeface="Raleway" pitchFamily="2" charset="0"/>
            </a:endParaRPr>
          </a:p>
        </p:txBody>
      </p:sp>
      <p:pic>
        <p:nvPicPr>
          <p:cNvPr id="6" name="Imagen 5">
            <a:extLst>
              <a:ext uri="{FF2B5EF4-FFF2-40B4-BE49-F238E27FC236}">
                <a16:creationId xmlns:a16="http://schemas.microsoft.com/office/drawing/2014/main" id="{A2DE8E26-DF1D-11CE-3A26-0AFDB7F38774}"/>
              </a:ext>
            </a:extLst>
          </p:cNvPr>
          <p:cNvPicPr>
            <a:picLocks noChangeAspect="1"/>
          </p:cNvPicPr>
          <p:nvPr/>
        </p:nvPicPr>
        <p:blipFill>
          <a:blip r:embed="rId3"/>
          <a:stretch>
            <a:fillRect/>
          </a:stretch>
        </p:blipFill>
        <p:spPr>
          <a:xfrm>
            <a:off x="1236000" y="2086598"/>
            <a:ext cx="9720000" cy="4349047"/>
          </a:xfrm>
          <a:prstGeom prst="rect">
            <a:avLst/>
          </a:prstGeom>
        </p:spPr>
      </p:pic>
      <p:sp>
        <p:nvSpPr>
          <p:cNvPr id="3" name="CuadroTexto 2">
            <a:extLst>
              <a:ext uri="{FF2B5EF4-FFF2-40B4-BE49-F238E27FC236}">
                <a16:creationId xmlns:a16="http://schemas.microsoft.com/office/drawing/2014/main" id="{486E3D61-141E-EFA9-3BFF-716373DA52CD}"/>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4"/>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2019843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62E93-F93D-14CE-B309-1A2B4C945BA7}"/>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2AD52772-56A7-DB24-BD01-9D62C026A2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EFF8609A-C5C4-A072-292B-61088A4251B3}"/>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Contratos de comercialización</a:t>
            </a:r>
          </a:p>
        </p:txBody>
      </p:sp>
      <p:pic>
        <p:nvPicPr>
          <p:cNvPr id="4" name="Imagen 3">
            <a:extLst>
              <a:ext uri="{FF2B5EF4-FFF2-40B4-BE49-F238E27FC236}">
                <a16:creationId xmlns:a16="http://schemas.microsoft.com/office/drawing/2014/main" id="{0A1F531B-571D-90B3-823B-1CA758319CD4}"/>
              </a:ext>
            </a:extLst>
          </p:cNvPr>
          <p:cNvPicPr>
            <a:picLocks noChangeAspect="1"/>
          </p:cNvPicPr>
          <p:nvPr/>
        </p:nvPicPr>
        <p:blipFill>
          <a:blip r:embed="rId3"/>
          <a:stretch>
            <a:fillRect/>
          </a:stretch>
        </p:blipFill>
        <p:spPr>
          <a:xfrm>
            <a:off x="3216000" y="1905311"/>
            <a:ext cx="5760000" cy="3764316"/>
          </a:xfrm>
          <a:prstGeom prst="rect">
            <a:avLst/>
          </a:prstGeom>
        </p:spPr>
      </p:pic>
      <p:sp>
        <p:nvSpPr>
          <p:cNvPr id="3" name="CuadroTexto 2">
            <a:extLst>
              <a:ext uri="{FF2B5EF4-FFF2-40B4-BE49-F238E27FC236}">
                <a16:creationId xmlns:a16="http://schemas.microsoft.com/office/drawing/2014/main" id="{E09B8F77-45B6-4EF5-35E8-3D54611F93D4}"/>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4"/>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1903137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A5E71-62D6-C4CC-6F9E-2F04ABD5CB04}"/>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1FAD289F-67F7-526A-A986-B4B67FDA74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2F622353-FCE7-4516-8DB9-3BD61A6AE5A5}"/>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Construcción</a:t>
            </a:r>
            <a:endParaRPr lang="es-MX" sz="2400" b="1" dirty="0">
              <a:latin typeface="Raleway" pitchFamily="2" charset="0"/>
            </a:endParaRPr>
          </a:p>
        </p:txBody>
      </p:sp>
      <p:sp>
        <p:nvSpPr>
          <p:cNvPr id="7" name="CuadroTexto 6">
            <a:extLst>
              <a:ext uri="{FF2B5EF4-FFF2-40B4-BE49-F238E27FC236}">
                <a16:creationId xmlns:a16="http://schemas.microsoft.com/office/drawing/2014/main" id="{95B38E5B-7AFB-9CA1-100C-28F7FA04F039}"/>
              </a:ext>
            </a:extLst>
          </p:cNvPr>
          <p:cNvSpPr txBox="1"/>
          <p:nvPr/>
        </p:nvSpPr>
        <p:spPr>
          <a:xfrm>
            <a:off x="683999" y="1306375"/>
            <a:ext cx="9610376" cy="369332"/>
          </a:xfrm>
          <a:prstGeom prst="rect">
            <a:avLst/>
          </a:prstGeom>
          <a:noFill/>
        </p:spPr>
        <p:txBody>
          <a:bodyPr wrap="square" rtlCol="0">
            <a:spAutoFit/>
          </a:bodyPr>
          <a:lstStyle/>
          <a:p>
            <a:r>
              <a:rPr lang="es-ES" b="1" dirty="0">
                <a:latin typeface="Raleway" pitchFamily="2" charset="0"/>
              </a:rPr>
              <a:t>Previo</a:t>
            </a:r>
            <a:r>
              <a:rPr lang="es-ES" dirty="0">
                <a:latin typeface="Raleway" pitchFamily="2" charset="0"/>
              </a:rPr>
              <a:t> a la </a:t>
            </a:r>
            <a:r>
              <a:rPr lang="es-ES" b="1" dirty="0">
                <a:latin typeface="Raleway" pitchFamily="2" charset="0"/>
              </a:rPr>
              <a:t>construcción</a:t>
            </a:r>
            <a:r>
              <a:rPr lang="es-ES" dirty="0">
                <a:latin typeface="Raleway" pitchFamily="2" charset="0"/>
              </a:rPr>
              <a:t>, se necesita contar con la </a:t>
            </a:r>
            <a:r>
              <a:rPr lang="es-ES" b="1" dirty="0">
                <a:latin typeface="Raleway" pitchFamily="2" charset="0"/>
              </a:rPr>
              <a:t>autorización de MIS y de MIA.</a:t>
            </a:r>
            <a:endParaRPr lang="es-MX" b="1" dirty="0">
              <a:latin typeface="Raleway" pitchFamily="2" charset="0"/>
            </a:endParaRPr>
          </a:p>
        </p:txBody>
      </p:sp>
      <p:sp>
        <p:nvSpPr>
          <p:cNvPr id="3" name="CuadroTexto 2">
            <a:extLst>
              <a:ext uri="{FF2B5EF4-FFF2-40B4-BE49-F238E27FC236}">
                <a16:creationId xmlns:a16="http://schemas.microsoft.com/office/drawing/2014/main" id="{20DFB596-EBEB-A337-57B9-5D70F72ADE8C}"/>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3"/>
              </a:rPr>
              <a:t>https://www.dof.gob.mx/nota_detalle.php?codigo=5769153&amp;fecha=03/10/2025#gsc.tab=0</a:t>
            </a:r>
            <a:r>
              <a:rPr lang="es-MX" sz="1050" dirty="0">
                <a:latin typeface="Raleway" pitchFamily="2" charset="0"/>
              </a:rPr>
              <a:t>  </a:t>
            </a:r>
          </a:p>
        </p:txBody>
      </p:sp>
      <mc:AlternateContent xmlns:mc="http://schemas.openxmlformats.org/markup-compatibility/2006" xmlns:p14="http://schemas.microsoft.com/office/powerpoint/2010/main">
        <mc:Choice Requires="p14">
          <p:contentPart p14:bwMode="auto" r:id="rId4">
            <p14:nvContentPartPr>
              <p14:cNvPr id="10" name="Entrada de lápiz 9">
                <a:extLst>
                  <a:ext uri="{FF2B5EF4-FFF2-40B4-BE49-F238E27FC236}">
                    <a16:creationId xmlns:a16="http://schemas.microsoft.com/office/drawing/2014/main" id="{3BA25482-337D-3CBB-10C7-BA565455DB1F}"/>
                  </a:ext>
                </a:extLst>
              </p14:cNvPr>
              <p14:cNvContentPartPr/>
              <p14:nvPr/>
            </p14:nvContentPartPr>
            <p14:xfrm>
              <a:off x="2758391" y="3353032"/>
              <a:ext cx="7668720" cy="360"/>
            </p14:xfrm>
          </p:contentPart>
        </mc:Choice>
        <mc:Fallback xmlns="">
          <p:pic>
            <p:nvPicPr>
              <p:cNvPr id="10" name="Entrada de lápiz 9">
                <a:extLst>
                  <a:ext uri="{FF2B5EF4-FFF2-40B4-BE49-F238E27FC236}">
                    <a16:creationId xmlns:a16="http://schemas.microsoft.com/office/drawing/2014/main" id="{3BA25482-337D-3CBB-10C7-BA565455DB1F}"/>
                  </a:ext>
                </a:extLst>
              </p:cNvPr>
              <p:cNvPicPr/>
              <p:nvPr/>
            </p:nvPicPr>
            <p:blipFill>
              <a:blip r:embed="rId5"/>
              <a:stretch>
                <a:fillRect/>
              </a:stretch>
            </p:blipFill>
            <p:spPr>
              <a:xfrm>
                <a:off x="2722391" y="3281032"/>
                <a:ext cx="77403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Entrada de lápiz 10">
                <a:extLst>
                  <a:ext uri="{FF2B5EF4-FFF2-40B4-BE49-F238E27FC236}">
                    <a16:creationId xmlns:a16="http://schemas.microsoft.com/office/drawing/2014/main" id="{C5079877-CE61-1541-B2BF-67A669948275}"/>
                  </a:ext>
                </a:extLst>
              </p14:cNvPr>
              <p14:cNvContentPartPr/>
              <p14:nvPr/>
            </p14:nvContentPartPr>
            <p14:xfrm>
              <a:off x="1568687" y="3693472"/>
              <a:ext cx="7668720" cy="360"/>
            </p14:xfrm>
          </p:contentPart>
        </mc:Choice>
        <mc:Fallback xmlns="">
          <p:pic>
            <p:nvPicPr>
              <p:cNvPr id="11" name="Entrada de lápiz 10">
                <a:extLst>
                  <a:ext uri="{FF2B5EF4-FFF2-40B4-BE49-F238E27FC236}">
                    <a16:creationId xmlns:a16="http://schemas.microsoft.com/office/drawing/2014/main" id="{C5079877-CE61-1541-B2BF-67A669948275}"/>
                  </a:ext>
                </a:extLst>
              </p:cNvPr>
              <p:cNvPicPr/>
              <p:nvPr/>
            </p:nvPicPr>
            <p:blipFill>
              <a:blip r:embed="rId5"/>
              <a:stretch>
                <a:fillRect/>
              </a:stretch>
            </p:blipFill>
            <p:spPr>
              <a:xfrm>
                <a:off x="1532687" y="3621472"/>
                <a:ext cx="7740360" cy="144000"/>
              </a:xfrm>
              <a:prstGeom prst="rect">
                <a:avLst/>
              </a:prstGeom>
            </p:spPr>
          </p:pic>
        </mc:Fallback>
      </mc:AlternateContent>
      <p:pic>
        <p:nvPicPr>
          <p:cNvPr id="6" name="Imagen 5">
            <a:extLst>
              <a:ext uri="{FF2B5EF4-FFF2-40B4-BE49-F238E27FC236}">
                <a16:creationId xmlns:a16="http://schemas.microsoft.com/office/drawing/2014/main" id="{DE78394A-1480-A135-EA83-5F8452BC5C47}"/>
              </a:ext>
            </a:extLst>
          </p:cNvPr>
          <p:cNvPicPr>
            <a:picLocks noChangeAspect="1"/>
          </p:cNvPicPr>
          <p:nvPr/>
        </p:nvPicPr>
        <p:blipFill>
          <a:blip r:embed="rId7"/>
          <a:stretch>
            <a:fillRect/>
          </a:stretch>
        </p:blipFill>
        <p:spPr>
          <a:xfrm>
            <a:off x="779481" y="2374451"/>
            <a:ext cx="10623313" cy="2475336"/>
          </a:xfrm>
          <a:prstGeom prst="rect">
            <a:avLst/>
          </a:prstGeom>
        </p:spPr>
      </p:pic>
      <mc:AlternateContent xmlns:mc="http://schemas.openxmlformats.org/markup-compatibility/2006" xmlns:p14="http://schemas.microsoft.com/office/powerpoint/2010/main">
        <mc:Choice Requires="p14">
          <p:contentPart p14:bwMode="auto" r:id="rId8">
            <p14:nvContentPartPr>
              <p14:cNvPr id="4" name="Entrada de lápiz 3">
                <a:extLst>
                  <a:ext uri="{FF2B5EF4-FFF2-40B4-BE49-F238E27FC236}">
                    <a16:creationId xmlns:a16="http://schemas.microsoft.com/office/drawing/2014/main" id="{91E08B10-AE74-253D-7CAC-33D60A0C9A9F}"/>
                  </a:ext>
                </a:extLst>
              </p14:cNvPr>
              <p14:cNvContentPartPr/>
              <p14:nvPr/>
            </p14:nvContentPartPr>
            <p14:xfrm>
              <a:off x="2654355" y="3886432"/>
              <a:ext cx="8435592" cy="360"/>
            </p14:xfrm>
          </p:contentPart>
        </mc:Choice>
        <mc:Fallback xmlns="">
          <p:pic>
            <p:nvPicPr>
              <p:cNvPr id="4" name="Entrada de lápiz 3">
                <a:extLst>
                  <a:ext uri="{FF2B5EF4-FFF2-40B4-BE49-F238E27FC236}">
                    <a16:creationId xmlns:a16="http://schemas.microsoft.com/office/drawing/2014/main" id="{91E08B10-AE74-253D-7CAC-33D60A0C9A9F}"/>
                  </a:ext>
                </a:extLst>
              </p:cNvPr>
              <p:cNvPicPr/>
              <p:nvPr/>
            </p:nvPicPr>
            <p:blipFill>
              <a:blip r:embed="rId9"/>
              <a:stretch>
                <a:fillRect/>
              </a:stretch>
            </p:blipFill>
            <p:spPr>
              <a:xfrm>
                <a:off x="2618355" y="3814432"/>
                <a:ext cx="8507233"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Entrada de lápiz 7">
                <a:extLst>
                  <a:ext uri="{FF2B5EF4-FFF2-40B4-BE49-F238E27FC236}">
                    <a16:creationId xmlns:a16="http://schemas.microsoft.com/office/drawing/2014/main" id="{4E7700CC-D48C-8588-329C-252C2D0995C2}"/>
                  </a:ext>
                </a:extLst>
              </p14:cNvPr>
              <p14:cNvContentPartPr/>
              <p14:nvPr/>
            </p14:nvContentPartPr>
            <p14:xfrm>
              <a:off x="1069118" y="4038832"/>
              <a:ext cx="3935267" cy="360"/>
            </p14:xfrm>
          </p:contentPart>
        </mc:Choice>
        <mc:Fallback xmlns="">
          <p:pic>
            <p:nvPicPr>
              <p:cNvPr id="8" name="Entrada de lápiz 7">
                <a:extLst>
                  <a:ext uri="{FF2B5EF4-FFF2-40B4-BE49-F238E27FC236}">
                    <a16:creationId xmlns:a16="http://schemas.microsoft.com/office/drawing/2014/main" id="{4E7700CC-D48C-8588-329C-252C2D0995C2}"/>
                  </a:ext>
                </a:extLst>
              </p:cNvPr>
              <p:cNvPicPr/>
              <p:nvPr/>
            </p:nvPicPr>
            <p:blipFill>
              <a:blip r:embed="rId11"/>
              <a:stretch>
                <a:fillRect/>
              </a:stretch>
            </p:blipFill>
            <p:spPr>
              <a:xfrm>
                <a:off x="1033120" y="3966832"/>
                <a:ext cx="4006902" cy="144000"/>
              </a:xfrm>
              <a:prstGeom prst="rect">
                <a:avLst/>
              </a:prstGeom>
            </p:spPr>
          </p:pic>
        </mc:Fallback>
      </mc:AlternateContent>
    </p:spTree>
    <p:extLst>
      <p:ext uri="{BB962C8B-B14F-4D97-AF65-F5344CB8AC3E}">
        <p14:creationId xmlns:p14="http://schemas.microsoft.com/office/powerpoint/2010/main" val="3389060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1D029-FB32-5DD4-DF6A-1CCABF972FC2}"/>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2AB6D905-8AE7-51CD-6619-58E507FB4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16594DBB-0FC4-BCD7-17C2-B0D267EF052A}"/>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Inicio de operaciones</a:t>
            </a:r>
            <a:endParaRPr lang="es-MX" sz="2400" b="1" dirty="0">
              <a:latin typeface="Raleway" pitchFamily="2" charset="0"/>
            </a:endParaRPr>
          </a:p>
        </p:txBody>
      </p:sp>
      <p:sp>
        <p:nvSpPr>
          <p:cNvPr id="7" name="CuadroTexto 6">
            <a:extLst>
              <a:ext uri="{FF2B5EF4-FFF2-40B4-BE49-F238E27FC236}">
                <a16:creationId xmlns:a16="http://schemas.microsoft.com/office/drawing/2014/main" id="{D742152B-22A6-B8CA-60D4-AB20069792FB}"/>
              </a:ext>
            </a:extLst>
          </p:cNvPr>
          <p:cNvSpPr txBox="1"/>
          <p:nvPr/>
        </p:nvSpPr>
        <p:spPr>
          <a:xfrm>
            <a:off x="683999" y="1306375"/>
            <a:ext cx="9610376" cy="369332"/>
          </a:xfrm>
          <a:prstGeom prst="rect">
            <a:avLst/>
          </a:prstGeom>
          <a:noFill/>
        </p:spPr>
        <p:txBody>
          <a:bodyPr wrap="square" rtlCol="0">
            <a:spAutoFit/>
          </a:bodyPr>
          <a:lstStyle/>
          <a:p>
            <a:r>
              <a:rPr lang="es-ES" dirty="0">
                <a:latin typeface="Raleway" pitchFamily="2" charset="0"/>
              </a:rPr>
              <a:t>Se requiere ya autorización para el inicio de operaciones:</a:t>
            </a:r>
            <a:endParaRPr lang="es-MX" dirty="0">
              <a:latin typeface="Raleway" pitchFamily="2" charset="0"/>
            </a:endParaRPr>
          </a:p>
        </p:txBody>
      </p:sp>
      <p:sp>
        <p:nvSpPr>
          <p:cNvPr id="3" name="CuadroTexto 2">
            <a:extLst>
              <a:ext uri="{FF2B5EF4-FFF2-40B4-BE49-F238E27FC236}">
                <a16:creationId xmlns:a16="http://schemas.microsoft.com/office/drawing/2014/main" id="{E18FBC4D-29B1-A88F-326C-101F58D216B0}"/>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3"/>
              </a:rPr>
              <a:t>https://www.dof.gob.mx/nota_detalle.php?codigo=5769153&amp;fecha=03/10/2025#gsc.tab=0</a:t>
            </a:r>
            <a:r>
              <a:rPr lang="es-MX" sz="1050" dirty="0">
                <a:latin typeface="Raleway" pitchFamily="2" charset="0"/>
              </a:rPr>
              <a:t>  </a:t>
            </a:r>
          </a:p>
        </p:txBody>
      </p:sp>
      <p:pic>
        <p:nvPicPr>
          <p:cNvPr id="8" name="Imagen 7">
            <a:extLst>
              <a:ext uri="{FF2B5EF4-FFF2-40B4-BE49-F238E27FC236}">
                <a16:creationId xmlns:a16="http://schemas.microsoft.com/office/drawing/2014/main" id="{C4B040B0-7B64-72C3-5710-4D40CD4C6307}"/>
              </a:ext>
            </a:extLst>
          </p:cNvPr>
          <p:cNvPicPr>
            <a:picLocks noChangeAspect="1"/>
          </p:cNvPicPr>
          <p:nvPr/>
        </p:nvPicPr>
        <p:blipFill>
          <a:blip r:embed="rId4"/>
          <a:stretch>
            <a:fillRect/>
          </a:stretch>
        </p:blipFill>
        <p:spPr>
          <a:xfrm>
            <a:off x="1236000" y="3230863"/>
            <a:ext cx="9720000" cy="557265"/>
          </a:xfrm>
          <a:prstGeom prst="rect">
            <a:avLst/>
          </a:prstGeom>
        </p:spPr>
      </p:pic>
      <mc:AlternateContent xmlns:mc="http://schemas.openxmlformats.org/markup-compatibility/2006" xmlns:p14="http://schemas.microsoft.com/office/powerpoint/2010/main">
        <mc:Choice Requires="p14">
          <p:contentPart p14:bwMode="auto" r:id="rId5">
            <p14:nvContentPartPr>
              <p14:cNvPr id="10" name="Entrada de lápiz 9">
                <a:extLst>
                  <a:ext uri="{FF2B5EF4-FFF2-40B4-BE49-F238E27FC236}">
                    <a16:creationId xmlns:a16="http://schemas.microsoft.com/office/drawing/2014/main" id="{0A4CBE69-B4FA-428C-3CDB-9A52E6D6973D}"/>
                  </a:ext>
                </a:extLst>
              </p14:cNvPr>
              <p14:cNvContentPartPr/>
              <p14:nvPr/>
            </p14:nvContentPartPr>
            <p14:xfrm>
              <a:off x="2758391" y="3412024"/>
              <a:ext cx="7668720" cy="360"/>
            </p14:xfrm>
          </p:contentPart>
        </mc:Choice>
        <mc:Fallback xmlns="">
          <p:pic>
            <p:nvPicPr>
              <p:cNvPr id="10" name="Entrada de lápiz 9">
                <a:extLst>
                  <a:ext uri="{FF2B5EF4-FFF2-40B4-BE49-F238E27FC236}">
                    <a16:creationId xmlns:a16="http://schemas.microsoft.com/office/drawing/2014/main" id="{0A4CBE69-B4FA-428C-3CDB-9A52E6D6973D}"/>
                  </a:ext>
                </a:extLst>
              </p:cNvPr>
              <p:cNvPicPr/>
              <p:nvPr/>
            </p:nvPicPr>
            <p:blipFill>
              <a:blip r:embed="rId6"/>
              <a:stretch>
                <a:fillRect/>
              </a:stretch>
            </p:blipFill>
            <p:spPr>
              <a:xfrm>
                <a:off x="2722391" y="3340024"/>
                <a:ext cx="77403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Entrada de lápiz 10">
                <a:extLst>
                  <a:ext uri="{FF2B5EF4-FFF2-40B4-BE49-F238E27FC236}">
                    <a16:creationId xmlns:a16="http://schemas.microsoft.com/office/drawing/2014/main" id="{D2BD27CE-BBA4-3587-85B6-2E491C6657D2}"/>
                  </a:ext>
                </a:extLst>
              </p14:cNvPr>
              <p14:cNvContentPartPr/>
              <p14:nvPr/>
            </p14:nvContentPartPr>
            <p14:xfrm>
              <a:off x="1568687" y="3614811"/>
              <a:ext cx="7668720" cy="360"/>
            </p14:xfrm>
          </p:contentPart>
        </mc:Choice>
        <mc:Fallback xmlns="">
          <p:pic>
            <p:nvPicPr>
              <p:cNvPr id="11" name="Entrada de lápiz 10">
                <a:extLst>
                  <a:ext uri="{FF2B5EF4-FFF2-40B4-BE49-F238E27FC236}">
                    <a16:creationId xmlns:a16="http://schemas.microsoft.com/office/drawing/2014/main" id="{D2BD27CE-BBA4-3587-85B6-2E491C6657D2}"/>
                  </a:ext>
                </a:extLst>
              </p:cNvPr>
              <p:cNvPicPr/>
              <p:nvPr/>
            </p:nvPicPr>
            <p:blipFill>
              <a:blip r:embed="rId6"/>
              <a:stretch>
                <a:fillRect/>
              </a:stretch>
            </p:blipFill>
            <p:spPr>
              <a:xfrm>
                <a:off x="1532687" y="3542811"/>
                <a:ext cx="7740360" cy="144000"/>
              </a:xfrm>
              <a:prstGeom prst="rect">
                <a:avLst/>
              </a:prstGeom>
            </p:spPr>
          </p:pic>
        </mc:Fallback>
      </mc:AlternateContent>
    </p:spTree>
    <p:extLst>
      <p:ext uri="{BB962C8B-B14F-4D97-AF65-F5344CB8AC3E}">
        <p14:creationId xmlns:p14="http://schemas.microsoft.com/office/powerpoint/2010/main" val="1566080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66EE9-2094-53A4-C873-710C0D80D62D}"/>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72185D66-B946-A931-4B27-A8991E8995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F8BDC864-FAE9-9ABF-B1FB-761959327838}"/>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Suspensión del servicio o actividad</a:t>
            </a:r>
            <a:endParaRPr lang="es-MX" sz="2400" b="1" dirty="0">
              <a:latin typeface="Raleway" pitchFamily="2" charset="0"/>
            </a:endParaRPr>
          </a:p>
        </p:txBody>
      </p:sp>
      <p:pic>
        <p:nvPicPr>
          <p:cNvPr id="6" name="Imagen 5">
            <a:extLst>
              <a:ext uri="{FF2B5EF4-FFF2-40B4-BE49-F238E27FC236}">
                <a16:creationId xmlns:a16="http://schemas.microsoft.com/office/drawing/2014/main" id="{D8F53464-ACAE-4A8F-2A47-5C56C7FD4EF2}"/>
              </a:ext>
            </a:extLst>
          </p:cNvPr>
          <p:cNvPicPr>
            <a:picLocks noChangeAspect="1"/>
          </p:cNvPicPr>
          <p:nvPr/>
        </p:nvPicPr>
        <p:blipFill>
          <a:blip r:embed="rId3"/>
          <a:srcRect t="9210"/>
          <a:stretch>
            <a:fillRect/>
          </a:stretch>
        </p:blipFill>
        <p:spPr>
          <a:xfrm>
            <a:off x="824964" y="2733368"/>
            <a:ext cx="10542070" cy="981046"/>
          </a:xfrm>
          <a:prstGeom prst="rect">
            <a:avLst/>
          </a:prstGeom>
        </p:spPr>
      </p:pic>
      <p:sp>
        <p:nvSpPr>
          <p:cNvPr id="7" name="CuadroTexto 6">
            <a:extLst>
              <a:ext uri="{FF2B5EF4-FFF2-40B4-BE49-F238E27FC236}">
                <a16:creationId xmlns:a16="http://schemas.microsoft.com/office/drawing/2014/main" id="{2B995EA4-CE13-2E96-4434-5FDBAF66791B}"/>
              </a:ext>
            </a:extLst>
          </p:cNvPr>
          <p:cNvSpPr txBox="1"/>
          <p:nvPr/>
        </p:nvSpPr>
        <p:spPr>
          <a:xfrm>
            <a:off x="683999" y="1306375"/>
            <a:ext cx="9610376" cy="369332"/>
          </a:xfrm>
          <a:prstGeom prst="rect">
            <a:avLst/>
          </a:prstGeom>
          <a:noFill/>
        </p:spPr>
        <p:txBody>
          <a:bodyPr wrap="square" rtlCol="0">
            <a:spAutoFit/>
          </a:bodyPr>
          <a:lstStyle/>
          <a:p>
            <a:r>
              <a:rPr lang="es-ES" dirty="0">
                <a:latin typeface="Raleway" pitchFamily="2" charset="0"/>
              </a:rPr>
              <a:t>Existe ya la posibilidad de suspender los servicios o actividades.</a:t>
            </a:r>
            <a:endParaRPr lang="es-MX" dirty="0">
              <a:latin typeface="Raleway" pitchFamily="2" charset="0"/>
            </a:endParaRPr>
          </a:p>
        </p:txBody>
      </p:sp>
      <mc:AlternateContent xmlns:mc="http://schemas.openxmlformats.org/markup-compatibility/2006" xmlns:p14="http://schemas.microsoft.com/office/powerpoint/2010/main">
        <mc:Choice Requires="p14">
          <p:contentPart p14:bwMode="auto" r:id="rId4">
            <p14:nvContentPartPr>
              <p14:cNvPr id="9" name="Entrada de lápiz 8">
                <a:extLst>
                  <a:ext uri="{FF2B5EF4-FFF2-40B4-BE49-F238E27FC236}">
                    <a16:creationId xmlns:a16="http://schemas.microsoft.com/office/drawing/2014/main" id="{F866B204-36B7-9C21-D254-A23039A20869}"/>
                  </a:ext>
                </a:extLst>
              </p14:cNvPr>
              <p14:cNvContentPartPr/>
              <p14:nvPr/>
            </p14:nvContentPartPr>
            <p14:xfrm>
              <a:off x="2339907" y="2973468"/>
              <a:ext cx="7668720" cy="360"/>
            </p14:xfrm>
          </p:contentPart>
        </mc:Choice>
        <mc:Fallback xmlns="">
          <p:pic>
            <p:nvPicPr>
              <p:cNvPr id="9" name="Entrada de lápiz 8">
                <a:extLst>
                  <a:ext uri="{FF2B5EF4-FFF2-40B4-BE49-F238E27FC236}">
                    <a16:creationId xmlns:a16="http://schemas.microsoft.com/office/drawing/2014/main" id="{F866B204-36B7-9C21-D254-A23039A20869}"/>
                  </a:ext>
                </a:extLst>
              </p:cNvPr>
              <p:cNvPicPr/>
              <p:nvPr/>
            </p:nvPicPr>
            <p:blipFill>
              <a:blip r:embed="rId5"/>
              <a:stretch>
                <a:fillRect/>
              </a:stretch>
            </p:blipFill>
            <p:spPr>
              <a:xfrm>
                <a:off x="2304267" y="2901468"/>
                <a:ext cx="7740360" cy="144000"/>
              </a:xfrm>
              <a:prstGeom prst="rect">
                <a:avLst/>
              </a:prstGeom>
            </p:spPr>
          </p:pic>
        </mc:Fallback>
      </mc:AlternateContent>
      <p:sp>
        <p:nvSpPr>
          <p:cNvPr id="3" name="CuadroTexto 2">
            <a:extLst>
              <a:ext uri="{FF2B5EF4-FFF2-40B4-BE49-F238E27FC236}">
                <a16:creationId xmlns:a16="http://schemas.microsoft.com/office/drawing/2014/main" id="{DE602771-A559-BA98-09BD-32FFF6969104}"/>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6"/>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2496659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4FF9B-2222-B13D-07FF-E2B4C8B5E179}"/>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4391D369-6033-DF4E-16D9-394CD243E9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4E8D30D9-B6E4-1A69-FE5F-47DE81C17B4E}"/>
              </a:ext>
            </a:extLst>
          </p:cNvPr>
          <p:cNvSpPr txBox="1"/>
          <p:nvPr/>
        </p:nvSpPr>
        <p:spPr>
          <a:xfrm>
            <a:off x="581413" y="306000"/>
            <a:ext cx="7221467" cy="830997"/>
          </a:xfrm>
          <a:prstGeom prst="rect">
            <a:avLst/>
          </a:prstGeom>
          <a:noFill/>
        </p:spPr>
        <p:txBody>
          <a:bodyPr wrap="square" rtlCol="0">
            <a:spAutoFit/>
          </a:bodyPr>
          <a:lstStyle/>
          <a:p>
            <a:r>
              <a:rPr lang="es-ES" sz="2400" b="1" dirty="0">
                <a:latin typeface="Raleway" pitchFamily="2" charset="0"/>
              </a:rPr>
              <a:t>Supervisión y vigilancia en materia de trazabilidad</a:t>
            </a:r>
            <a:endParaRPr lang="es-MX" sz="2400" b="1" dirty="0">
              <a:latin typeface="Raleway" pitchFamily="2" charset="0"/>
            </a:endParaRPr>
          </a:p>
        </p:txBody>
      </p:sp>
      <p:pic>
        <p:nvPicPr>
          <p:cNvPr id="4" name="Imagen 3">
            <a:extLst>
              <a:ext uri="{FF2B5EF4-FFF2-40B4-BE49-F238E27FC236}">
                <a16:creationId xmlns:a16="http://schemas.microsoft.com/office/drawing/2014/main" id="{8AE14A86-6E40-BE7E-7859-199A87B8A6E3}"/>
              </a:ext>
            </a:extLst>
          </p:cNvPr>
          <p:cNvPicPr>
            <a:picLocks noChangeAspect="1"/>
          </p:cNvPicPr>
          <p:nvPr/>
        </p:nvPicPr>
        <p:blipFill>
          <a:blip r:embed="rId3"/>
          <a:stretch>
            <a:fillRect/>
          </a:stretch>
        </p:blipFill>
        <p:spPr>
          <a:xfrm>
            <a:off x="1236000" y="2457713"/>
            <a:ext cx="9720000" cy="2568685"/>
          </a:xfrm>
          <a:prstGeom prst="rect">
            <a:avLst/>
          </a:prstGeom>
        </p:spPr>
      </p:pic>
      <p:sp>
        <p:nvSpPr>
          <p:cNvPr id="9" name="CuadroTexto 8">
            <a:extLst>
              <a:ext uri="{FF2B5EF4-FFF2-40B4-BE49-F238E27FC236}">
                <a16:creationId xmlns:a16="http://schemas.microsoft.com/office/drawing/2014/main" id="{7B722F03-5289-5826-2E73-E9B8C3050622}"/>
              </a:ext>
            </a:extLst>
          </p:cNvPr>
          <p:cNvSpPr txBox="1"/>
          <p:nvPr/>
        </p:nvSpPr>
        <p:spPr>
          <a:xfrm>
            <a:off x="581414" y="1359408"/>
            <a:ext cx="9201684" cy="646331"/>
          </a:xfrm>
          <a:prstGeom prst="rect">
            <a:avLst/>
          </a:prstGeom>
          <a:noFill/>
        </p:spPr>
        <p:txBody>
          <a:bodyPr wrap="square" rtlCol="0">
            <a:spAutoFit/>
          </a:bodyPr>
          <a:lstStyle/>
          <a:p>
            <a:r>
              <a:rPr lang="es-ES" dirty="0">
                <a:latin typeface="Raleway" pitchFamily="2" charset="0"/>
              </a:rPr>
              <a:t>Los permisionarios deben abstenerse de realizar transacciones con clientes que se nieguen a proporcionar información relacionada a sus permisos.</a:t>
            </a:r>
          </a:p>
        </p:txBody>
      </p:sp>
      <p:sp>
        <p:nvSpPr>
          <p:cNvPr id="3" name="CuadroTexto 2">
            <a:extLst>
              <a:ext uri="{FF2B5EF4-FFF2-40B4-BE49-F238E27FC236}">
                <a16:creationId xmlns:a16="http://schemas.microsoft.com/office/drawing/2014/main" id="{E90B32ED-FE4F-184E-A013-5236B70160DB}"/>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4"/>
              </a:rPr>
              <a:t>https://www.dof.gob.mx/nota_detalle.php?codigo=5769153&amp;fecha=03/10/2025#gsc.tab=0</a:t>
            </a:r>
            <a:r>
              <a:rPr lang="es-MX" sz="1050" dirty="0">
                <a:latin typeface="Raleway" pitchFamily="2" charset="0"/>
              </a:rPr>
              <a:t>  </a:t>
            </a:r>
          </a:p>
        </p:txBody>
      </p:sp>
      <mc:AlternateContent xmlns:mc="http://schemas.openxmlformats.org/markup-compatibility/2006" xmlns:p14="http://schemas.microsoft.com/office/powerpoint/2010/main">
        <mc:Choice Requires="p14">
          <p:contentPart p14:bwMode="auto" r:id="rId5">
            <p14:nvContentPartPr>
              <p14:cNvPr id="6" name="Entrada de lápiz 5">
                <a:extLst>
                  <a:ext uri="{FF2B5EF4-FFF2-40B4-BE49-F238E27FC236}">
                    <a16:creationId xmlns:a16="http://schemas.microsoft.com/office/drawing/2014/main" id="{0871FC24-A7EE-6D85-0807-5527BB1B32ED}"/>
                  </a:ext>
                </a:extLst>
              </p14:cNvPr>
              <p14:cNvContentPartPr/>
              <p14:nvPr/>
            </p14:nvContentPartPr>
            <p14:xfrm>
              <a:off x="2442258" y="3820140"/>
              <a:ext cx="8340710" cy="720"/>
            </p14:xfrm>
          </p:contentPart>
        </mc:Choice>
        <mc:Fallback xmlns="">
          <p:pic>
            <p:nvPicPr>
              <p:cNvPr id="6" name="Entrada de lápiz 5">
                <a:extLst>
                  <a:ext uri="{FF2B5EF4-FFF2-40B4-BE49-F238E27FC236}">
                    <a16:creationId xmlns:a16="http://schemas.microsoft.com/office/drawing/2014/main" id="{0871FC24-A7EE-6D85-0807-5527BB1B32ED}"/>
                  </a:ext>
                </a:extLst>
              </p:cNvPr>
              <p:cNvPicPr/>
              <p:nvPr/>
            </p:nvPicPr>
            <p:blipFill>
              <a:blip r:embed="rId6"/>
              <a:stretch>
                <a:fillRect/>
              </a:stretch>
            </p:blipFill>
            <p:spPr>
              <a:xfrm>
                <a:off x="2406260" y="3676140"/>
                <a:ext cx="8412346"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Entrada de lápiz 6">
                <a:extLst>
                  <a:ext uri="{FF2B5EF4-FFF2-40B4-BE49-F238E27FC236}">
                    <a16:creationId xmlns:a16="http://schemas.microsoft.com/office/drawing/2014/main" id="{731DA984-8453-958A-BACB-C43D53A4FC7E}"/>
                  </a:ext>
                </a:extLst>
              </p14:cNvPr>
              <p14:cNvContentPartPr/>
              <p14:nvPr/>
            </p14:nvContentPartPr>
            <p14:xfrm>
              <a:off x="2442258" y="3972540"/>
              <a:ext cx="8493110" cy="720"/>
            </p14:xfrm>
          </p:contentPart>
        </mc:Choice>
        <mc:Fallback xmlns="">
          <p:pic>
            <p:nvPicPr>
              <p:cNvPr id="7" name="Entrada de lápiz 6">
                <a:extLst>
                  <a:ext uri="{FF2B5EF4-FFF2-40B4-BE49-F238E27FC236}">
                    <a16:creationId xmlns:a16="http://schemas.microsoft.com/office/drawing/2014/main" id="{731DA984-8453-958A-BACB-C43D53A4FC7E}"/>
                  </a:ext>
                </a:extLst>
              </p:cNvPr>
              <p:cNvPicPr/>
              <p:nvPr/>
            </p:nvPicPr>
            <p:blipFill>
              <a:blip r:embed="rId8"/>
              <a:stretch>
                <a:fillRect/>
              </a:stretch>
            </p:blipFill>
            <p:spPr>
              <a:xfrm>
                <a:off x="2406260" y="3828540"/>
                <a:ext cx="8564747"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Entrada de lápiz 7">
                <a:extLst>
                  <a:ext uri="{FF2B5EF4-FFF2-40B4-BE49-F238E27FC236}">
                    <a16:creationId xmlns:a16="http://schemas.microsoft.com/office/drawing/2014/main" id="{E0C4685A-9F4A-EE13-88D2-38B474C04389}"/>
                  </a:ext>
                </a:extLst>
              </p14:cNvPr>
              <p14:cNvContentPartPr/>
              <p14:nvPr/>
            </p14:nvContentPartPr>
            <p14:xfrm>
              <a:off x="2340015" y="4498749"/>
              <a:ext cx="8340710" cy="720"/>
            </p14:xfrm>
          </p:contentPart>
        </mc:Choice>
        <mc:Fallback xmlns="">
          <p:pic>
            <p:nvPicPr>
              <p:cNvPr id="8" name="Entrada de lápiz 7">
                <a:extLst>
                  <a:ext uri="{FF2B5EF4-FFF2-40B4-BE49-F238E27FC236}">
                    <a16:creationId xmlns:a16="http://schemas.microsoft.com/office/drawing/2014/main" id="{E0C4685A-9F4A-EE13-88D2-38B474C04389}"/>
                  </a:ext>
                </a:extLst>
              </p:cNvPr>
              <p:cNvPicPr/>
              <p:nvPr/>
            </p:nvPicPr>
            <p:blipFill>
              <a:blip r:embed="rId6"/>
              <a:stretch>
                <a:fillRect/>
              </a:stretch>
            </p:blipFill>
            <p:spPr>
              <a:xfrm>
                <a:off x="2304017" y="4354749"/>
                <a:ext cx="8412346"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Entrada de lápiz 9">
                <a:extLst>
                  <a:ext uri="{FF2B5EF4-FFF2-40B4-BE49-F238E27FC236}">
                    <a16:creationId xmlns:a16="http://schemas.microsoft.com/office/drawing/2014/main" id="{30C00BCA-B7C0-D3A8-D376-5CF6AC17104F}"/>
                  </a:ext>
                </a:extLst>
              </p14:cNvPr>
              <p14:cNvContentPartPr/>
              <p14:nvPr/>
            </p14:nvContentPartPr>
            <p14:xfrm>
              <a:off x="2340015" y="4674625"/>
              <a:ext cx="8340710" cy="720"/>
            </p14:xfrm>
          </p:contentPart>
        </mc:Choice>
        <mc:Fallback xmlns="">
          <p:pic>
            <p:nvPicPr>
              <p:cNvPr id="10" name="Entrada de lápiz 9">
                <a:extLst>
                  <a:ext uri="{FF2B5EF4-FFF2-40B4-BE49-F238E27FC236}">
                    <a16:creationId xmlns:a16="http://schemas.microsoft.com/office/drawing/2014/main" id="{30C00BCA-B7C0-D3A8-D376-5CF6AC17104F}"/>
                  </a:ext>
                </a:extLst>
              </p:cNvPr>
              <p:cNvPicPr/>
              <p:nvPr/>
            </p:nvPicPr>
            <p:blipFill>
              <a:blip r:embed="rId6"/>
              <a:stretch>
                <a:fillRect/>
              </a:stretch>
            </p:blipFill>
            <p:spPr>
              <a:xfrm>
                <a:off x="2304017" y="4530625"/>
                <a:ext cx="8412346"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Entrada de lápiz 10">
                <a:extLst>
                  <a:ext uri="{FF2B5EF4-FFF2-40B4-BE49-F238E27FC236}">
                    <a16:creationId xmlns:a16="http://schemas.microsoft.com/office/drawing/2014/main" id="{864F494C-8080-99D7-F071-ACE4361532D9}"/>
                  </a:ext>
                </a:extLst>
              </p14:cNvPr>
              <p14:cNvContentPartPr/>
              <p14:nvPr/>
            </p14:nvContentPartPr>
            <p14:xfrm>
              <a:off x="2492415" y="4827025"/>
              <a:ext cx="2774066" cy="720"/>
            </p14:xfrm>
          </p:contentPart>
        </mc:Choice>
        <mc:Fallback xmlns="">
          <p:pic>
            <p:nvPicPr>
              <p:cNvPr id="11" name="Entrada de lápiz 10">
                <a:extLst>
                  <a:ext uri="{FF2B5EF4-FFF2-40B4-BE49-F238E27FC236}">
                    <a16:creationId xmlns:a16="http://schemas.microsoft.com/office/drawing/2014/main" id="{864F494C-8080-99D7-F071-ACE4361532D9}"/>
                  </a:ext>
                </a:extLst>
              </p:cNvPr>
              <p:cNvPicPr/>
              <p:nvPr/>
            </p:nvPicPr>
            <p:blipFill>
              <a:blip r:embed="rId12"/>
              <a:stretch>
                <a:fillRect/>
              </a:stretch>
            </p:blipFill>
            <p:spPr>
              <a:xfrm>
                <a:off x="2456421" y="4683025"/>
                <a:ext cx="2845694" cy="288000"/>
              </a:xfrm>
              <a:prstGeom prst="rect">
                <a:avLst/>
              </a:prstGeom>
            </p:spPr>
          </p:pic>
        </mc:Fallback>
      </mc:AlternateContent>
    </p:spTree>
    <p:extLst>
      <p:ext uri="{BB962C8B-B14F-4D97-AF65-F5344CB8AC3E}">
        <p14:creationId xmlns:p14="http://schemas.microsoft.com/office/powerpoint/2010/main" val="4085198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D2523-842D-A308-EF17-CC26F38C1480}"/>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BECB94E6-D7B5-03A3-FCCA-8A740785D2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26AFE925-DF0D-97D3-BA01-3A8E876E7F04}"/>
              </a:ext>
            </a:extLst>
          </p:cNvPr>
          <p:cNvSpPr txBox="1"/>
          <p:nvPr/>
        </p:nvSpPr>
        <p:spPr>
          <a:xfrm>
            <a:off x="581413" y="306000"/>
            <a:ext cx="7221467" cy="830997"/>
          </a:xfrm>
          <a:prstGeom prst="rect">
            <a:avLst/>
          </a:prstGeom>
          <a:noFill/>
        </p:spPr>
        <p:txBody>
          <a:bodyPr wrap="square" rtlCol="0">
            <a:spAutoFit/>
          </a:bodyPr>
          <a:lstStyle/>
          <a:p>
            <a:r>
              <a:rPr lang="es-ES" sz="2400" b="1" dirty="0">
                <a:latin typeface="Raleway" pitchFamily="2" charset="0"/>
              </a:rPr>
              <a:t>Supervisión y vigilancia en materia de trazabilidad</a:t>
            </a:r>
            <a:endParaRPr lang="es-MX" sz="2400" b="1" dirty="0">
              <a:latin typeface="Raleway" pitchFamily="2" charset="0"/>
            </a:endParaRPr>
          </a:p>
        </p:txBody>
      </p:sp>
      <p:pic>
        <p:nvPicPr>
          <p:cNvPr id="6" name="Imagen 5">
            <a:extLst>
              <a:ext uri="{FF2B5EF4-FFF2-40B4-BE49-F238E27FC236}">
                <a16:creationId xmlns:a16="http://schemas.microsoft.com/office/drawing/2014/main" id="{E04D00F8-5188-8ABD-569F-5CFF9548DC74}"/>
              </a:ext>
            </a:extLst>
          </p:cNvPr>
          <p:cNvPicPr>
            <a:picLocks noChangeAspect="1"/>
          </p:cNvPicPr>
          <p:nvPr/>
        </p:nvPicPr>
        <p:blipFill>
          <a:blip r:embed="rId3"/>
          <a:stretch>
            <a:fillRect/>
          </a:stretch>
        </p:blipFill>
        <p:spPr>
          <a:xfrm>
            <a:off x="1236000" y="2245664"/>
            <a:ext cx="9720000" cy="2723599"/>
          </a:xfrm>
          <a:prstGeom prst="rect">
            <a:avLst/>
          </a:prstGeom>
        </p:spPr>
      </p:pic>
      <p:sp>
        <p:nvSpPr>
          <p:cNvPr id="7" name="CuadroTexto 6">
            <a:extLst>
              <a:ext uri="{FF2B5EF4-FFF2-40B4-BE49-F238E27FC236}">
                <a16:creationId xmlns:a16="http://schemas.microsoft.com/office/drawing/2014/main" id="{CC1D3C45-B79F-DB26-D0BF-EB076973FAEE}"/>
              </a:ext>
            </a:extLst>
          </p:cNvPr>
          <p:cNvSpPr txBox="1"/>
          <p:nvPr/>
        </p:nvSpPr>
        <p:spPr>
          <a:xfrm>
            <a:off x="581414" y="1359408"/>
            <a:ext cx="9201684" cy="369332"/>
          </a:xfrm>
          <a:prstGeom prst="rect">
            <a:avLst/>
          </a:prstGeom>
          <a:noFill/>
        </p:spPr>
        <p:txBody>
          <a:bodyPr wrap="square" rtlCol="0">
            <a:spAutoFit/>
          </a:bodyPr>
          <a:lstStyle/>
          <a:p>
            <a:r>
              <a:rPr lang="es-ES" dirty="0">
                <a:latin typeface="Raleway" pitchFamily="2" charset="0"/>
              </a:rPr>
              <a:t>Cumplimiento en materia de Trazabilidad</a:t>
            </a:r>
          </a:p>
        </p:txBody>
      </p:sp>
      <p:sp>
        <p:nvSpPr>
          <p:cNvPr id="3" name="CuadroTexto 2">
            <a:extLst>
              <a:ext uri="{FF2B5EF4-FFF2-40B4-BE49-F238E27FC236}">
                <a16:creationId xmlns:a16="http://schemas.microsoft.com/office/drawing/2014/main" id="{AD7E937E-5BE4-2E2D-4CCF-388437677829}"/>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4"/>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1603609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E6651-9676-2B12-71B0-9AAF07CA1C10}"/>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29563FCE-4C58-8390-BE16-BFB3683921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E89C6ED8-A123-9570-4AEF-172D1292FD48}"/>
              </a:ext>
            </a:extLst>
          </p:cNvPr>
          <p:cNvSpPr txBox="1"/>
          <p:nvPr/>
        </p:nvSpPr>
        <p:spPr>
          <a:xfrm>
            <a:off x="581413" y="422355"/>
            <a:ext cx="7221467" cy="461665"/>
          </a:xfrm>
          <a:prstGeom prst="rect">
            <a:avLst/>
          </a:prstGeom>
          <a:noFill/>
        </p:spPr>
        <p:txBody>
          <a:bodyPr wrap="square" rtlCol="0">
            <a:spAutoFit/>
          </a:bodyPr>
          <a:lstStyle/>
          <a:p>
            <a:r>
              <a:rPr lang="es-MX" sz="2400" b="1" dirty="0">
                <a:latin typeface="Raleway" pitchFamily="2" charset="0"/>
              </a:rPr>
              <a:t>Transvase</a:t>
            </a:r>
          </a:p>
        </p:txBody>
      </p:sp>
      <p:pic>
        <p:nvPicPr>
          <p:cNvPr id="6" name="Imagen 5">
            <a:extLst>
              <a:ext uri="{FF2B5EF4-FFF2-40B4-BE49-F238E27FC236}">
                <a16:creationId xmlns:a16="http://schemas.microsoft.com/office/drawing/2014/main" id="{720FBB14-5E4C-8BEB-C9E4-6ECC080D4B99}"/>
              </a:ext>
            </a:extLst>
          </p:cNvPr>
          <p:cNvPicPr>
            <a:picLocks noChangeAspect="1"/>
          </p:cNvPicPr>
          <p:nvPr/>
        </p:nvPicPr>
        <p:blipFill>
          <a:blip r:embed="rId3"/>
          <a:srcRect l="3614" t="5247" r="1107"/>
          <a:stretch>
            <a:fillRect/>
          </a:stretch>
        </p:blipFill>
        <p:spPr>
          <a:xfrm>
            <a:off x="1236000" y="3037897"/>
            <a:ext cx="9720000" cy="1959778"/>
          </a:xfrm>
          <a:prstGeom prst="rect">
            <a:avLst/>
          </a:prstGeom>
        </p:spPr>
      </p:pic>
      <p:sp>
        <p:nvSpPr>
          <p:cNvPr id="7" name="CuadroTexto 6">
            <a:extLst>
              <a:ext uri="{FF2B5EF4-FFF2-40B4-BE49-F238E27FC236}">
                <a16:creationId xmlns:a16="http://schemas.microsoft.com/office/drawing/2014/main" id="{5E845D9B-EEF7-0CB2-708D-047E0B2323F1}"/>
              </a:ext>
            </a:extLst>
          </p:cNvPr>
          <p:cNvSpPr txBox="1"/>
          <p:nvPr/>
        </p:nvSpPr>
        <p:spPr>
          <a:xfrm>
            <a:off x="581414" y="1359408"/>
            <a:ext cx="9201684" cy="646331"/>
          </a:xfrm>
          <a:prstGeom prst="rect">
            <a:avLst/>
          </a:prstGeom>
          <a:noFill/>
        </p:spPr>
        <p:txBody>
          <a:bodyPr wrap="square" rtlCol="0">
            <a:spAutoFit/>
          </a:bodyPr>
          <a:lstStyle/>
          <a:p>
            <a:r>
              <a:rPr lang="es-ES" dirty="0">
                <a:latin typeface="Raleway" pitchFamily="2" charset="0"/>
              </a:rPr>
              <a:t>Está </a:t>
            </a:r>
            <a:r>
              <a:rPr lang="es-ES" b="1" dirty="0">
                <a:latin typeface="Raleway" pitchFamily="2" charset="0"/>
              </a:rPr>
              <a:t>prohibido</a:t>
            </a:r>
            <a:r>
              <a:rPr lang="es-ES" dirty="0">
                <a:latin typeface="Raleway" pitchFamily="2" charset="0"/>
              </a:rPr>
              <a:t> el </a:t>
            </a:r>
            <a:r>
              <a:rPr lang="es-ES" b="1" dirty="0">
                <a:latin typeface="Raleway" pitchFamily="2" charset="0"/>
              </a:rPr>
              <a:t>Transvase directo </a:t>
            </a:r>
            <a:r>
              <a:rPr lang="es-ES" dirty="0">
                <a:latin typeface="Raleway" pitchFamily="2" charset="0"/>
              </a:rPr>
              <a:t>entre medios de </a:t>
            </a:r>
            <a:r>
              <a:rPr lang="es-ES" b="1" dirty="0">
                <a:latin typeface="Raleway" pitchFamily="2" charset="0"/>
              </a:rPr>
              <a:t>Transporte o de Distribución por medios distintos a Ductos.</a:t>
            </a:r>
          </a:p>
        </p:txBody>
      </p:sp>
      <mc:AlternateContent xmlns:mc="http://schemas.openxmlformats.org/markup-compatibility/2006" xmlns:p14="http://schemas.microsoft.com/office/powerpoint/2010/main">
        <mc:Choice Requires="p14">
          <p:contentPart p14:bwMode="auto" r:id="rId4">
            <p14:nvContentPartPr>
              <p14:cNvPr id="10" name="Entrada de lápiz 9">
                <a:extLst>
                  <a:ext uri="{FF2B5EF4-FFF2-40B4-BE49-F238E27FC236}">
                    <a16:creationId xmlns:a16="http://schemas.microsoft.com/office/drawing/2014/main" id="{1D9EB5FD-4C5C-16F4-68B2-1BB4227B22D2}"/>
                  </a:ext>
                </a:extLst>
              </p14:cNvPr>
              <p14:cNvContentPartPr/>
              <p14:nvPr/>
            </p14:nvContentPartPr>
            <p14:xfrm>
              <a:off x="2585787" y="3971574"/>
              <a:ext cx="8170560" cy="69120"/>
            </p14:xfrm>
          </p:contentPart>
        </mc:Choice>
        <mc:Fallback xmlns="">
          <p:pic>
            <p:nvPicPr>
              <p:cNvPr id="10" name="Entrada de lápiz 9">
                <a:extLst>
                  <a:ext uri="{FF2B5EF4-FFF2-40B4-BE49-F238E27FC236}">
                    <a16:creationId xmlns:a16="http://schemas.microsoft.com/office/drawing/2014/main" id="{1D9EB5FD-4C5C-16F4-68B2-1BB4227B22D2}"/>
                  </a:ext>
                </a:extLst>
              </p:cNvPr>
              <p:cNvPicPr/>
              <p:nvPr/>
            </p:nvPicPr>
            <p:blipFill>
              <a:blip r:embed="rId5"/>
              <a:stretch>
                <a:fillRect/>
              </a:stretch>
            </p:blipFill>
            <p:spPr>
              <a:xfrm>
                <a:off x="2549787" y="3899574"/>
                <a:ext cx="824220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trada de lápiz 11">
                <a:extLst>
                  <a:ext uri="{FF2B5EF4-FFF2-40B4-BE49-F238E27FC236}">
                    <a16:creationId xmlns:a16="http://schemas.microsoft.com/office/drawing/2014/main" id="{66A73172-A67C-2F8D-AAED-E79557F19E16}"/>
                  </a:ext>
                </a:extLst>
              </p14:cNvPr>
              <p14:cNvContentPartPr/>
              <p14:nvPr/>
            </p14:nvContentPartPr>
            <p14:xfrm>
              <a:off x="2546187" y="3086694"/>
              <a:ext cx="8288280" cy="69480"/>
            </p14:xfrm>
          </p:contentPart>
        </mc:Choice>
        <mc:Fallback xmlns="">
          <p:pic>
            <p:nvPicPr>
              <p:cNvPr id="12" name="Entrada de lápiz 11">
                <a:extLst>
                  <a:ext uri="{FF2B5EF4-FFF2-40B4-BE49-F238E27FC236}">
                    <a16:creationId xmlns:a16="http://schemas.microsoft.com/office/drawing/2014/main" id="{66A73172-A67C-2F8D-AAED-E79557F19E16}"/>
                  </a:ext>
                </a:extLst>
              </p:cNvPr>
              <p:cNvPicPr/>
              <p:nvPr/>
            </p:nvPicPr>
            <p:blipFill>
              <a:blip r:embed="rId7"/>
              <a:stretch>
                <a:fillRect/>
              </a:stretch>
            </p:blipFill>
            <p:spPr>
              <a:xfrm>
                <a:off x="2510187" y="3014319"/>
                <a:ext cx="8359920" cy="2138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trada de lápiz 14">
                <a:extLst>
                  <a:ext uri="{FF2B5EF4-FFF2-40B4-BE49-F238E27FC236}">
                    <a16:creationId xmlns:a16="http://schemas.microsoft.com/office/drawing/2014/main" id="{56B53835-2CB9-8038-5A6B-13DAC0380305}"/>
                  </a:ext>
                </a:extLst>
              </p14:cNvPr>
              <p14:cNvContentPartPr/>
              <p14:nvPr/>
            </p14:nvContentPartPr>
            <p14:xfrm>
              <a:off x="1386267" y="3381894"/>
              <a:ext cx="9095760" cy="720"/>
            </p14:xfrm>
          </p:contentPart>
        </mc:Choice>
        <mc:Fallback xmlns="">
          <p:pic>
            <p:nvPicPr>
              <p:cNvPr id="15" name="Entrada de lápiz 14">
                <a:extLst>
                  <a:ext uri="{FF2B5EF4-FFF2-40B4-BE49-F238E27FC236}">
                    <a16:creationId xmlns:a16="http://schemas.microsoft.com/office/drawing/2014/main" id="{56B53835-2CB9-8038-5A6B-13DAC0380305}"/>
                  </a:ext>
                </a:extLst>
              </p:cNvPr>
              <p:cNvPicPr/>
              <p:nvPr/>
            </p:nvPicPr>
            <p:blipFill>
              <a:blip r:embed="rId9"/>
              <a:stretch>
                <a:fillRect/>
              </a:stretch>
            </p:blipFill>
            <p:spPr>
              <a:xfrm>
                <a:off x="1350268" y="3237894"/>
                <a:ext cx="9167397" cy="288000"/>
              </a:xfrm>
              <a:prstGeom prst="rect">
                <a:avLst/>
              </a:prstGeom>
            </p:spPr>
          </p:pic>
        </mc:Fallback>
      </mc:AlternateContent>
      <p:sp>
        <p:nvSpPr>
          <p:cNvPr id="16" name="CuadroTexto 15">
            <a:extLst>
              <a:ext uri="{FF2B5EF4-FFF2-40B4-BE49-F238E27FC236}">
                <a16:creationId xmlns:a16="http://schemas.microsoft.com/office/drawing/2014/main" id="{8964013C-3AC5-DD29-6651-18809E41E3D1}"/>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Reglamento: </a:t>
            </a:r>
            <a:r>
              <a:rPr lang="es-MX" sz="1050" dirty="0">
                <a:latin typeface="Raleway" pitchFamily="2" charset="0"/>
                <a:hlinkClick r:id="rId10"/>
              </a:rPr>
              <a:t>https://www.dof.gob.mx/nota_detalle.php?codigo=5769153&amp;fecha=03/10/2025#gsc.tab=0</a:t>
            </a:r>
            <a:r>
              <a:rPr lang="es-MX" sz="1050" dirty="0">
                <a:latin typeface="Raleway" pitchFamily="2" charset="0"/>
              </a:rPr>
              <a:t>  </a:t>
            </a:r>
          </a:p>
        </p:txBody>
      </p:sp>
    </p:spTree>
    <p:extLst>
      <p:ext uri="{BB962C8B-B14F-4D97-AF65-F5344CB8AC3E}">
        <p14:creationId xmlns:p14="http://schemas.microsoft.com/office/powerpoint/2010/main" val="1156199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82FAF-CE11-0C37-188C-8BD21013D7D5}"/>
            </a:ext>
          </a:extLst>
        </p:cNvPr>
        <p:cNvGrpSpPr/>
        <p:nvPr/>
      </p:nvGrpSpPr>
      <p:grpSpPr>
        <a:xfrm>
          <a:off x="0" y="0"/>
          <a:ext cx="0" cy="0"/>
          <a:chOff x="0" y="0"/>
          <a:chExt cx="0" cy="0"/>
        </a:xfrm>
      </p:grpSpPr>
      <p:pic>
        <p:nvPicPr>
          <p:cNvPr id="5" name="Imagen 4" descr="Interfaz de usuario gráfica&#10;&#10;El contenido generado por IA puede ser incorrecto.">
            <a:extLst>
              <a:ext uri="{FF2B5EF4-FFF2-40B4-BE49-F238E27FC236}">
                <a16:creationId xmlns:a16="http://schemas.microsoft.com/office/drawing/2014/main" id="{387A6F71-A384-8798-FABD-37DC1B33A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7" name="CuadroTexto 6">
            <a:extLst>
              <a:ext uri="{FF2B5EF4-FFF2-40B4-BE49-F238E27FC236}">
                <a16:creationId xmlns:a16="http://schemas.microsoft.com/office/drawing/2014/main" id="{ACE63D2B-6D1E-1D55-068D-99E6DB10CCF7}"/>
              </a:ext>
            </a:extLst>
          </p:cNvPr>
          <p:cNvSpPr txBox="1"/>
          <p:nvPr/>
        </p:nvSpPr>
        <p:spPr>
          <a:xfrm>
            <a:off x="1278193" y="3167390"/>
            <a:ext cx="5289755" cy="954107"/>
          </a:xfrm>
          <a:prstGeom prst="rect">
            <a:avLst/>
          </a:prstGeom>
          <a:noFill/>
        </p:spPr>
        <p:txBody>
          <a:bodyPr wrap="square" rtlCol="0">
            <a:spAutoFit/>
          </a:bodyPr>
          <a:lstStyle/>
          <a:p>
            <a:r>
              <a:rPr lang="es-MX" sz="2800" b="1" dirty="0">
                <a:latin typeface="Raleway" pitchFamily="2" charset="0"/>
              </a:rPr>
              <a:t>Marco regulatorio</a:t>
            </a:r>
          </a:p>
          <a:p>
            <a:r>
              <a:rPr lang="es-MX" sz="2800" b="1" dirty="0">
                <a:latin typeface="Raleway" pitchFamily="2" charset="0"/>
              </a:rPr>
              <a:t>	</a:t>
            </a:r>
            <a:r>
              <a:rPr lang="es-MX" sz="2400" b="1" dirty="0">
                <a:latin typeface="Raleway" pitchFamily="2" charset="0"/>
              </a:rPr>
              <a:t>DACGS Balizado</a:t>
            </a:r>
            <a:endParaRPr lang="es-MX" sz="2800" b="1" dirty="0">
              <a:latin typeface="Raleway" pitchFamily="2" charset="0"/>
            </a:endParaRPr>
          </a:p>
        </p:txBody>
      </p:sp>
    </p:spTree>
    <p:extLst>
      <p:ext uri="{BB962C8B-B14F-4D97-AF65-F5344CB8AC3E}">
        <p14:creationId xmlns:p14="http://schemas.microsoft.com/office/powerpoint/2010/main" val="1700136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4254E-12A7-6C6A-3D89-3F7A2971E80B}"/>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28B4FDAC-D159-FC78-B33D-7CA03ADB9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1BDF2843-9915-B471-7AD9-D92B9A48B5CA}"/>
              </a:ext>
            </a:extLst>
          </p:cNvPr>
          <p:cNvSpPr txBox="1"/>
          <p:nvPr/>
        </p:nvSpPr>
        <p:spPr>
          <a:xfrm>
            <a:off x="583200" y="421200"/>
            <a:ext cx="7221467" cy="461665"/>
          </a:xfrm>
          <a:prstGeom prst="rect">
            <a:avLst/>
          </a:prstGeom>
          <a:noFill/>
        </p:spPr>
        <p:txBody>
          <a:bodyPr wrap="square" rtlCol="0">
            <a:spAutoFit/>
          </a:bodyPr>
          <a:lstStyle/>
          <a:p>
            <a:r>
              <a:rPr lang="es-MX" sz="2400" b="1" dirty="0">
                <a:latin typeface="Raleway" pitchFamily="2" charset="0"/>
              </a:rPr>
              <a:t>DACGS Balizado</a:t>
            </a:r>
          </a:p>
        </p:txBody>
      </p:sp>
      <p:sp>
        <p:nvSpPr>
          <p:cNvPr id="8" name="CuadroTexto 7">
            <a:extLst>
              <a:ext uri="{FF2B5EF4-FFF2-40B4-BE49-F238E27FC236}">
                <a16:creationId xmlns:a16="http://schemas.microsoft.com/office/drawing/2014/main" id="{74446C73-2498-50D3-A193-8620259CC50C}"/>
              </a:ext>
            </a:extLst>
          </p:cNvPr>
          <p:cNvSpPr txBox="1"/>
          <p:nvPr/>
        </p:nvSpPr>
        <p:spPr>
          <a:xfrm>
            <a:off x="581414" y="1359408"/>
            <a:ext cx="9201684" cy="4247317"/>
          </a:xfrm>
          <a:prstGeom prst="rect">
            <a:avLst/>
          </a:prstGeom>
          <a:noFill/>
        </p:spPr>
        <p:txBody>
          <a:bodyPr wrap="square" rtlCol="0">
            <a:spAutoFit/>
          </a:bodyPr>
          <a:lstStyle/>
          <a:p>
            <a:r>
              <a:rPr lang="es-ES" b="1" dirty="0">
                <a:latin typeface="Raleway" pitchFamily="2" charset="0"/>
              </a:rPr>
              <a:t>Disposiciones administrativas de carácter general que establecen los Lineamientos para el balizado </a:t>
            </a:r>
            <a:r>
              <a:rPr lang="es-ES" dirty="0">
                <a:latin typeface="Raleway" pitchFamily="2" charset="0"/>
              </a:rPr>
              <a:t>y requerimientos técnicos y de interoperabilidad que debe cumplir el sistema de posicionamiento global de unidades vehiculares registradas en los permisos de transporte y distribución por medios distintos a ductos de petrolíferos, gas licuado de petróleo y petroquímicos que </a:t>
            </a:r>
            <a:r>
              <a:rPr lang="es-ES" b="1" dirty="0">
                <a:latin typeface="Raleway" pitchFamily="2" charset="0"/>
              </a:rPr>
              <a:t>establece las siguientes obligaciones</a:t>
            </a:r>
            <a:r>
              <a:rPr lang="es-ES" dirty="0">
                <a:latin typeface="Raleway" pitchFamily="2" charset="0"/>
              </a:rPr>
              <a:t>:</a:t>
            </a:r>
          </a:p>
          <a:p>
            <a:endParaRPr lang="es-ES" dirty="0">
              <a:latin typeface="Raleway" pitchFamily="2" charset="0"/>
            </a:endParaRPr>
          </a:p>
          <a:p>
            <a:pPr marL="285750" indent="-285750">
              <a:buFont typeface="Arial" panose="020B0604020202020204" pitchFamily="34" charset="0"/>
              <a:buChar char="•"/>
            </a:pPr>
            <a:r>
              <a:rPr lang="es-ES" b="1" dirty="0">
                <a:latin typeface="Raleway" pitchFamily="2" charset="0"/>
              </a:rPr>
              <a:t>Balizado obligatorio </a:t>
            </a:r>
            <a:r>
              <a:rPr lang="es-ES" dirty="0">
                <a:latin typeface="Raleway" pitchFamily="2" charset="0"/>
              </a:rPr>
              <a:t>en todas las unidades vehiculares (autotanques, tractocamiones, semirremolques, carrotanques y vehículos de reparto).</a:t>
            </a:r>
          </a:p>
          <a:p>
            <a:pPr marL="285750" indent="-285750">
              <a:buFont typeface="Arial" panose="020B0604020202020204" pitchFamily="34" charset="0"/>
              <a:buChar char="•"/>
            </a:pPr>
            <a:r>
              <a:rPr lang="es-ES" b="1" dirty="0">
                <a:latin typeface="Raleway" pitchFamily="2" charset="0"/>
              </a:rPr>
              <a:t>Colocación de Código QR</a:t>
            </a:r>
            <a:r>
              <a:rPr lang="es-ES" dirty="0">
                <a:latin typeface="Raleway" pitchFamily="2" charset="0"/>
              </a:rPr>
              <a:t> emitido por la CNE en cada unidad.</a:t>
            </a:r>
          </a:p>
          <a:p>
            <a:pPr marL="285750" indent="-285750" algn="just">
              <a:buFont typeface="Arial" panose="020B0604020202020204" pitchFamily="34" charset="0"/>
              <a:buChar char="•"/>
            </a:pPr>
            <a:r>
              <a:rPr lang="es-ES" b="1" dirty="0">
                <a:latin typeface="Raleway" pitchFamily="2" charset="0"/>
              </a:rPr>
              <a:t>Sistema GPS activo e interoperable en tiempo real</a:t>
            </a:r>
            <a:r>
              <a:rPr lang="es-ES" dirty="0">
                <a:latin typeface="Raleway" pitchFamily="2" charset="0"/>
              </a:rPr>
              <a:t>, con registros disponibles para la autoridad.</a:t>
            </a:r>
          </a:p>
          <a:p>
            <a:pPr marL="285750" indent="-285750">
              <a:buFont typeface="Arial" panose="020B0604020202020204" pitchFamily="34" charset="0"/>
              <a:buChar char="•"/>
            </a:pPr>
            <a:r>
              <a:rPr lang="es-ES" b="1" dirty="0">
                <a:latin typeface="Raleway" pitchFamily="2" charset="0"/>
              </a:rPr>
              <a:t>Registro en el SIRACP</a:t>
            </a:r>
            <a:r>
              <a:rPr lang="es-ES" dirty="0">
                <a:latin typeface="Raleway" pitchFamily="2" charset="0"/>
              </a:rPr>
              <a:t>, notificando el estado operativo de cada unidad.</a:t>
            </a:r>
          </a:p>
          <a:p>
            <a:endParaRPr lang="es-ES" dirty="0">
              <a:latin typeface="Raleway" pitchFamily="2" charset="0"/>
            </a:endParaRPr>
          </a:p>
          <a:p>
            <a:r>
              <a:rPr lang="es-ES" dirty="0">
                <a:latin typeface="Raleway" pitchFamily="2" charset="0"/>
              </a:rPr>
              <a:t> El </a:t>
            </a:r>
            <a:r>
              <a:rPr lang="es-ES" b="1" dirty="0">
                <a:latin typeface="Raleway" pitchFamily="2" charset="0"/>
              </a:rPr>
              <a:t>incumplimiento</a:t>
            </a:r>
            <a:r>
              <a:rPr lang="es-ES" dirty="0">
                <a:latin typeface="Raleway" pitchFamily="2" charset="0"/>
              </a:rPr>
              <a:t> será sancionado conforme a la </a:t>
            </a:r>
            <a:r>
              <a:rPr lang="es-ES" b="1" dirty="0">
                <a:latin typeface="Raleway" pitchFamily="2" charset="0"/>
              </a:rPr>
              <a:t>Ley del Sector Hidrocarburos</a:t>
            </a:r>
            <a:r>
              <a:rPr lang="es-ES" dirty="0">
                <a:latin typeface="Raleway" pitchFamily="2" charset="0"/>
              </a:rPr>
              <a:t>.</a:t>
            </a:r>
          </a:p>
        </p:txBody>
      </p:sp>
      <p:sp>
        <p:nvSpPr>
          <p:cNvPr id="3" name="CuadroTexto 2">
            <a:extLst>
              <a:ext uri="{FF2B5EF4-FFF2-40B4-BE49-F238E27FC236}">
                <a16:creationId xmlns:a16="http://schemas.microsoft.com/office/drawing/2014/main" id="{7D4C2CFA-2371-E06B-7EC0-55B90735C635}"/>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hlinkClick r:id="rId3"/>
              </a:rPr>
              <a:t>https://www.dof.gob.mx/nota_detalle.php?codigo=5768321&amp;fecha=23/09/2025#gsc.tab=0</a:t>
            </a:r>
            <a:r>
              <a:rPr lang="es-MX" sz="1050" dirty="0">
                <a:latin typeface="Raleway" pitchFamily="2" charset="0"/>
              </a:rPr>
              <a:t> </a:t>
            </a:r>
          </a:p>
        </p:txBody>
      </p:sp>
    </p:spTree>
    <p:extLst>
      <p:ext uri="{BB962C8B-B14F-4D97-AF65-F5344CB8AC3E}">
        <p14:creationId xmlns:p14="http://schemas.microsoft.com/office/powerpoint/2010/main" val="468050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D3E94-385A-C8CD-689E-454DC2E4C1D5}"/>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2521471B-5570-1FDF-665B-5036A02707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4FB66B35-DF8F-DF59-C951-F9845B8B9BB8}"/>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Especificaciones del balizado</a:t>
            </a:r>
            <a:endParaRPr lang="es-MX" sz="2400" b="1" dirty="0">
              <a:latin typeface="Raleway" pitchFamily="2" charset="0"/>
            </a:endParaRPr>
          </a:p>
        </p:txBody>
      </p:sp>
      <p:sp>
        <p:nvSpPr>
          <p:cNvPr id="8" name="CuadroTexto 7">
            <a:extLst>
              <a:ext uri="{FF2B5EF4-FFF2-40B4-BE49-F238E27FC236}">
                <a16:creationId xmlns:a16="http://schemas.microsoft.com/office/drawing/2014/main" id="{01BE51B8-907A-6874-E3F5-F87A6850CADD}"/>
              </a:ext>
            </a:extLst>
          </p:cNvPr>
          <p:cNvSpPr txBox="1"/>
          <p:nvPr/>
        </p:nvSpPr>
        <p:spPr>
          <a:xfrm>
            <a:off x="581414" y="2019808"/>
            <a:ext cx="9201684" cy="3139321"/>
          </a:xfrm>
          <a:prstGeom prst="rect">
            <a:avLst/>
          </a:prstGeom>
          <a:noFill/>
        </p:spPr>
        <p:txBody>
          <a:bodyPr wrap="square" rtlCol="0">
            <a:spAutoFit/>
          </a:bodyPr>
          <a:lstStyle/>
          <a:p>
            <a:r>
              <a:rPr lang="es-ES" dirty="0">
                <a:latin typeface="Raleway" pitchFamily="2" charset="0"/>
              </a:rPr>
              <a:t>El Balizado debe realizarse mediante calcomanías autoadheribles que deben contener un </a:t>
            </a:r>
            <a:r>
              <a:rPr lang="es-ES" b="1" dirty="0">
                <a:latin typeface="Raleway" pitchFamily="2" charset="0"/>
              </a:rPr>
              <a:t>Código QR</a:t>
            </a:r>
            <a:r>
              <a:rPr lang="es-ES" dirty="0">
                <a:latin typeface="Raleway" pitchFamily="2" charset="0"/>
              </a:rPr>
              <a:t>, el cual debe ser emitido y </a:t>
            </a:r>
            <a:r>
              <a:rPr lang="es-ES" b="1" dirty="0">
                <a:latin typeface="Raleway" pitchFamily="2" charset="0"/>
              </a:rPr>
              <a:t>notificado por la Comisión</a:t>
            </a:r>
            <a:r>
              <a:rPr lang="es-ES" dirty="0">
                <a:latin typeface="Raleway" pitchFamily="2" charset="0"/>
              </a:rPr>
              <a:t> a través de la OPE.</a:t>
            </a:r>
          </a:p>
          <a:p>
            <a:endParaRPr lang="es-ES" dirty="0">
              <a:latin typeface="Raleway" pitchFamily="2" charset="0"/>
            </a:endParaRPr>
          </a:p>
          <a:p>
            <a:r>
              <a:rPr lang="es-ES" dirty="0">
                <a:latin typeface="Raleway" pitchFamily="2" charset="0"/>
              </a:rPr>
              <a:t>Las personas Permisionarias son responsables de que el material utilizado para el Balizado cumpla, cuando menos, con los siguientes requisitos:</a:t>
            </a:r>
          </a:p>
          <a:p>
            <a:endParaRPr lang="es-ES" dirty="0">
              <a:latin typeface="Raleway" pitchFamily="2" charset="0"/>
            </a:endParaRPr>
          </a:p>
          <a:p>
            <a:pPr marL="285750" indent="-285750">
              <a:buFont typeface="Arial" panose="020B0604020202020204" pitchFamily="34" charset="0"/>
              <a:buChar char="•"/>
            </a:pPr>
            <a:r>
              <a:rPr lang="es-ES" dirty="0">
                <a:latin typeface="Raleway" pitchFamily="2" charset="0"/>
              </a:rPr>
              <a:t>Resistencia a la intemperie y permanencia. </a:t>
            </a:r>
          </a:p>
          <a:p>
            <a:pPr marL="285750" indent="-285750">
              <a:buFont typeface="Arial" panose="020B0604020202020204" pitchFamily="34" charset="0"/>
              <a:buChar char="•"/>
            </a:pPr>
            <a:r>
              <a:rPr lang="es-ES" dirty="0">
                <a:latin typeface="Raleway" pitchFamily="2" charset="0"/>
              </a:rPr>
              <a:t>Visibilidad diurna y nocturna.</a:t>
            </a:r>
          </a:p>
          <a:p>
            <a:pPr marL="285750" indent="-285750">
              <a:buFont typeface="Arial" panose="020B0604020202020204" pitchFamily="34" charset="0"/>
              <a:buChar char="•"/>
            </a:pPr>
            <a:r>
              <a:rPr lang="es-ES" dirty="0">
                <a:latin typeface="Raleway" pitchFamily="2" charset="0"/>
              </a:rPr>
              <a:t>Resistencia a la acción de agentes químicos o mecánicos. </a:t>
            </a:r>
          </a:p>
          <a:p>
            <a:pPr marL="285750" indent="-285750">
              <a:buFont typeface="Arial" panose="020B0604020202020204" pitchFamily="34" charset="0"/>
              <a:buChar char="•"/>
            </a:pPr>
            <a:r>
              <a:rPr lang="es-ES" dirty="0">
                <a:latin typeface="Raleway" pitchFamily="2" charset="0"/>
              </a:rPr>
              <a:t>Dimensiones y código de colores establecidos.</a:t>
            </a:r>
          </a:p>
        </p:txBody>
      </p:sp>
      <p:sp>
        <p:nvSpPr>
          <p:cNvPr id="3" name="CuadroTexto 2">
            <a:extLst>
              <a:ext uri="{FF2B5EF4-FFF2-40B4-BE49-F238E27FC236}">
                <a16:creationId xmlns:a16="http://schemas.microsoft.com/office/drawing/2014/main" id="{1422A8D9-7F66-AA27-3F44-FB098D743936}"/>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hlinkClick r:id="rId4"/>
              </a:rPr>
              <a:t>https://www.dof.gob.mx/nota_detalle.php?codigo=5768321&amp;fecha=23/09/2025#gsc.tab=0</a:t>
            </a:r>
            <a:r>
              <a:rPr lang="es-MX" sz="1050" dirty="0">
                <a:latin typeface="Raleway" pitchFamily="2" charset="0"/>
              </a:rPr>
              <a:t> </a:t>
            </a:r>
          </a:p>
        </p:txBody>
      </p:sp>
    </p:spTree>
    <p:extLst>
      <p:ext uri="{BB962C8B-B14F-4D97-AF65-F5344CB8AC3E}">
        <p14:creationId xmlns:p14="http://schemas.microsoft.com/office/powerpoint/2010/main" val="3239438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2AAF4-8D70-3CE0-04E8-80FA2E62C438}"/>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E15D378C-51AB-DC19-09DB-C0354A041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EF50675A-71A6-0BD1-10FB-E361681CC208}"/>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Emisión y entrega del Código QR</a:t>
            </a:r>
            <a:endParaRPr lang="es-MX" sz="2400" b="1" dirty="0">
              <a:latin typeface="Raleway" pitchFamily="2" charset="0"/>
            </a:endParaRPr>
          </a:p>
        </p:txBody>
      </p:sp>
      <p:sp>
        <p:nvSpPr>
          <p:cNvPr id="3" name="CuadroTexto 2">
            <a:extLst>
              <a:ext uri="{FF2B5EF4-FFF2-40B4-BE49-F238E27FC236}">
                <a16:creationId xmlns:a16="http://schemas.microsoft.com/office/drawing/2014/main" id="{88A7D058-B473-4CEC-536F-0F31B347A1C9}"/>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hlinkClick r:id="rId3"/>
              </a:rPr>
              <a:t>https://www.dof.gob.mx/nota_detalle.php?codigo=5768321&amp;fecha=23/09/2025#gsc.tab=0</a:t>
            </a:r>
            <a:r>
              <a:rPr lang="es-MX" sz="1050" dirty="0">
                <a:latin typeface="Raleway" pitchFamily="2" charset="0"/>
              </a:rPr>
              <a:t> </a:t>
            </a:r>
          </a:p>
        </p:txBody>
      </p:sp>
      <p:sp>
        <p:nvSpPr>
          <p:cNvPr id="4" name="CuadroTexto 3">
            <a:extLst>
              <a:ext uri="{FF2B5EF4-FFF2-40B4-BE49-F238E27FC236}">
                <a16:creationId xmlns:a16="http://schemas.microsoft.com/office/drawing/2014/main" id="{5EE41609-4EE9-81E0-ADB3-A4EEAED9BC91}"/>
              </a:ext>
            </a:extLst>
          </p:cNvPr>
          <p:cNvSpPr txBox="1"/>
          <p:nvPr/>
        </p:nvSpPr>
        <p:spPr>
          <a:xfrm>
            <a:off x="581412" y="2169975"/>
            <a:ext cx="9558267" cy="2585323"/>
          </a:xfrm>
          <a:prstGeom prst="rect">
            <a:avLst/>
          </a:prstGeom>
          <a:noFill/>
        </p:spPr>
        <p:txBody>
          <a:bodyPr wrap="square" rtlCol="0">
            <a:spAutoFit/>
          </a:bodyPr>
          <a:lstStyle/>
          <a:p>
            <a:r>
              <a:rPr lang="es-ES" dirty="0">
                <a:latin typeface="Raleway" pitchFamily="2" charset="0"/>
              </a:rPr>
              <a:t>El </a:t>
            </a:r>
            <a:r>
              <a:rPr lang="es-ES" b="1" dirty="0">
                <a:latin typeface="Raleway" pitchFamily="2" charset="0"/>
              </a:rPr>
              <a:t>Código QR </a:t>
            </a:r>
            <a:r>
              <a:rPr lang="es-ES" dirty="0">
                <a:latin typeface="Raleway" pitchFamily="2" charset="0"/>
              </a:rPr>
              <a:t>debe ser generado única y exclusivamente por la </a:t>
            </a:r>
            <a:r>
              <a:rPr lang="es-ES" b="1" dirty="0">
                <a:latin typeface="Raleway" pitchFamily="2" charset="0"/>
              </a:rPr>
              <a:t>Comisión:</a:t>
            </a:r>
            <a:r>
              <a:rPr lang="es-ES" dirty="0">
                <a:latin typeface="Raleway" pitchFamily="2" charset="0"/>
              </a:rPr>
              <a:t> su contenido está determinado en función del tipo de la </a:t>
            </a:r>
            <a:r>
              <a:rPr lang="es-ES" b="1" dirty="0">
                <a:latin typeface="Raleway" pitchFamily="2" charset="0"/>
              </a:rPr>
              <a:t>actividad permisionada</a:t>
            </a:r>
            <a:r>
              <a:rPr lang="es-ES" dirty="0">
                <a:latin typeface="Raleway" pitchFamily="2" charset="0"/>
              </a:rPr>
              <a:t>, así como a las </a:t>
            </a:r>
            <a:r>
              <a:rPr lang="es-ES" b="1" dirty="0">
                <a:latin typeface="Raleway" pitchFamily="2" charset="0"/>
              </a:rPr>
              <a:t>Unidades Vehiculares asociadas al permiso </a:t>
            </a:r>
            <a:r>
              <a:rPr lang="es-ES" dirty="0">
                <a:latin typeface="Raleway" pitchFamily="2" charset="0"/>
              </a:rPr>
              <a:t>en los términos otorgados por la Comisión.</a:t>
            </a:r>
          </a:p>
          <a:p>
            <a:endParaRPr lang="es-ES" dirty="0">
              <a:latin typeface="Raleway" pitchFamily="2" charset="0"/>
            </a:endParaRPr>
          </a:p>
          <a:p>
            <a:r>
              <a:rPr lang="es-ES" dirty="0">
                <a:latin typeface="Raleway" pitchFamily="2" charset="0"/>
              </a:rPr>
              <a:t>El Código QR debe permitir su lectura para efectos de verificación inmediata por parte de la Comisión, así como de otras autoridades, por medio del SIRACP.</a:t>
            </a:r>
          </a:p>
          <a:p>
            <a:endParaRPr lang="es-ES" dirty="0">
              <a:latin typeface="Raleway" pitchFamily="2" charset="0"/>
            </a:endParaRPr>
          </a:p>
          <a:p>
            <a:pPr algn="just"/>
            <a:r>
              <a:rPr lang="es-ES" dirty="0">
                <a:latin typeface="Raleway" pitchFamily="2" charset="0"/>
              </a:rPr>
              <a:t>El SIRACP debe permitir la visualización de la información correspondiente de cada Unidad Vehicular registrada por las personas Permisionarias.</a:t>
            </a:r>
          </a:p>
        </p:txBody>
      </p:sp>
    </p:spTree>
    <p:extLst>
      <p:ext uri="{BB962C8B-B14F-4D97-AF65-F5344CB8AC3E}">
        <p14:creationId xmlns:p14="http://schemas.microsoft.com/office/powerpoint/2010/main" val="1493361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C865C-CC45-FDA2-D9ED-C14F9BD6B3AB}"/>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4B1B5570-3A4D-2604-5DC8-54494E744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3" name="CuadroTexto 2">
            <a:extLst>
              <a:ext uri="{FF2B5EF4-FFF2-40B4-BE49-F238E27FC236}">
                <a16:creationId xmlns:a16="http://schemas.microsoft.com/office/drawing/2014/main" id="{3601B2DE-D56A-2628-5FA6-EF6CA0F7B187}"/>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hlinkClick r:id="rId3"/>
              </a:rPr>
              <a:t>https://www.dof.gob.mx/nota_detalle.php?codigo=5768321&amp;fecha=23/09/2025#gsc.tab=0</a:t>
            </a:r>
            <a:r>
              <a:rPr lang="es-MX" sz="1050" dirty="0">
                <a:latin typeface="Raleway" pitchFamily="2" charset="0"/>
              </a:rPr>
              <a:t> </a:t>
            </a:r>
          </a:p>
        </p:txBody>
      </p:sp>
      <p:sp>
        <p:nvSpPr>
          <p:cNvPr id="6" name="CuadroTexto 5">
            <a:extLst>
              <a:ext uri="{FF2B5EF4-FFF2-40B4-BE49-F238E27FC236}">
                <a16:creationId xmlns:a16="http://schemas.microsoft.com/office/drawing/2014/main" id="{35AC0741-F80D-8204-2786-C5FBE9A92E97}"/>
              </a:ext>
            </a:extLst>
          </p:cNvPr>
          <p:cNvSpPr txBox="1"/>
          <p:nvPr/>
        </p:nvSpPr>
        <p:spPr>
          <a:xfrm>
            <a:off x="581412" y="2169975"/>
            <a:ext cx="9558267" cy="2585323"/>
          </a:xfrm>
          <a:prstGeom prst="rect">
            <a:avLst/>
          </a:prstGeom>
          <a:noFill/>
        </p:spPr>
        <p:txBody>
          <a:bodyPr wrap="square" rtlCol="0">
            <a:spAutoFit/>
          </a:bodyPr>
          <a:lstStyle/>
          <a:p>
            <a:pPr algn="just"/>
            <a:r>
              <a:rPr lang="es-ES" dirty="0">
                <a:latin typeface="Raleway" pitchFamily="2" charset="0"/>
              </a:rPr>
              <a:t>El SIRACP es una herramienta tecnológica administrada y operada por la Comisión, diseñada para fortalecer la supervisión regulatoria en materia de Transporte y Distribución de Petrolíferos, Gas Licuado de Petróleo y Petroquímicos por medios distintos a ductos.</a:t>
            </a:r>
          </a:p>
          <a:p>
            <a:endParaRPr lang="es-ES" dirty="0">
              <a:latin typeface="Raleway" pitchFamily="2" charset="0"/>
            </a:endParaRPr>
          </a:p>
          <a:p>
            <a:pPr algn="just"/>
            <a:r>
              <a:rPr lang="es-ES" dirty="0">
                <a:latin typeface="Raleway" pitchFamily="2" charset="0"/>
              </a:rPr>
              <a:t>El SIRACP incorpora funcionalidades que permiten la consulta de datos mediante Códigos QR en los Balizados colocados en las Unidades Vehiculares, la generación de reportes automatizados, el monitoreo de rutas mediante sistemas GPS, la administración de perfiles de usuario institucionales, y la interoperabilidad con otras plataformas. </a:t>
            </a:r>
          </a:p>
        </p:txBody>
      </p:sp>
      <p:sp>
        <p:nvSpPr>
          <p:cNvPr id="4" name="CuadroTexto 3">
            <a:extLst>
              <a:ext uri="{FF2B5EF4-FFF2-40B4-BE49-F238E27FC236}">
                <a16:creationId xmlns:a16="http://schemas.microsoft.com/office/drawing/2014/main" id="{3267B366-4A01-5C02-580A-1B5F49ABF7C0}"/>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SIRACP</a:t>
            </a:r>
            <a:endParaRPr lang="es-MX" sz="2400" b="1" dirty="0">
              <a:latin typeface="Raleway" pitchFamily="2" charset="0"/>
            </a:endParaRPr>
          </a:p>
        </p:txBody>
      </p:sp>
    </p:spTree>
    <p:extLst>
      <p:ext uri="{BB962C8B-B14F-4D97-AF65-F5344CB8AC3E}">
        <p14:creationId xmlns:p14="http://schemas.microsoft.com/office/powerpoint/2010/main" val="2521066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71291-A0CC-7855-2432-5BFAC7799856}"/>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C829583B-DDB5-D624-8678-452D663570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3F36F54C-36CD-9609-CAE8-EEECE3A028C8}"/>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Obligaciones</a:t>
            </a:r>
            <a:endParaRPr lang="es-MX" sz="2400" b="1" dirty="0">
              <a:latin typeface="Raleway" pitchFamily="2" charset="0"/>
            </a:endParaRPr>
          </a:p>
        </p:txBody>
      </p:sp>
      <p:sp>
        <p:nvSpPr>
          <p:cNvPr id="3" name="CuadroTexto 2">
            <a:extLst>
              <a:ext uri="{FF2B5EF4-FFF2-40B4-BE49-F238E27FC236}">
                <a16:creationId xmlns:a16="http://schemas.microsoft.com/office/drawing/2014/main" id="{3C567A58-4E3E-3DB3-8E51-4D8AA59A6DE3}"/>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hlinkClick r:id="rId3"/>
              </a:rPr>
              <a:t>https://www.dof.gob.mx/nota_detalle.php?codigo=5768321&amp;fecha=23/09/2025#gsc.tab=0</a:t>
            </a:r>
            <a:r>
              <a:rPr lang="es-MX" sz="1050" dirty="0">
                <a:latin typeface="Raleway" pitchFamily="2" charset="0"/>
              </a:rPr>
              <a:t> </a:t>
            </a:r>
          </a:p>
        </p:txBody>
      </p:sp>
      <p:sp>
        <p:nvSpPr>
          <p:cNvPr id="6" name="CuadroTexto 5">
            <a:extLst>
              <a:ext uri="{FF2B5EF4-FFF2-40B4-BE49-F238E27FC236}">
                <a16:creationId xmlns:a16="http://schemas.microsoft.com/office/drawing/2014/main" id="{B8AE587E-AC95-0117-E683-32DC5C6AB7C6}"/>
              </a:ext>
            </a:extLst>
          </p:cNvPr>
          <p:cNvSpPr txBox="1"/>
          <p:nvPr/>
        </p:nvSpPr>
        <p:spPr>
          <a:xfrm>
            <a:off x="581412" y="1255575"/>
            <a:ext cx="9558267" cy="4247317"/>
          </a:xfrm>
          <a:prstGeom prst="rect">
            <a:avLst/>
          </a:prstGeom>
          <a:noFill/>
        </p:spPr>
        <p:txBody>
          <a:bodyPr wrap="square" rtlCol="0">
            <a:spAutoFit/>
          </a:bodyPr>
          <a:lstStyle/>
          <a:p>
            <a:pPr algn="just"/>
            <a:r>
              <a:rPr lang="es-ES" dirty="0">
                <a:latin typeface="Raleway" pitchFamily="2" charset="0"/>
              </a:rPr>
              <a:t>Son obligaciones de las personas permisionarias, las siguientes:</a:t>
            </a:r>
          </a:p>
          <a:p>
            <a:pPr algn="just"/>
            <a:endParaRPr lang="es-ES" dirty="0">
              <a:latin typeface="Raleway" pitchFamily="2" charset="0"/>
            </a:endParaRPr>
          </a:p>
          <a:p>
            <a:pPr marL="342900" indent="-342900" algn="just">
              <a:buFont typeface="+mj-lt"/>
              <a:buAutoNum type="alphaLcParenR"/>
            </a:pPr>
            <a:r>
              <a:rPr lang="es-ES" dirty="0">
                <a:latin typeface="Raleway" pitchFamily="2" charset="0"/>
              </a:rPr>
              <a:t>Cumplir en todo momento con el balizado, </a:t>
            </a:r>
            <a:r>
              <a:rPr lang="es-ES" b="1" dirty="0">
                <a:latin typeface="Raleway" pitchFamily="2" charset="0"/>
              </a:rPr>
              <a:t>Código QR y Sistema GPS</a:t>
            </a:r>
            <a:r>
              <a:rPr lang="es-ES" dirty="0">
                <a:latin typeface="Raleway" pitchFamily="2" charset="0"/>
              </a:rPr>
              <a:t>.</a:t>
            </a:r>
          </a:p>
          <a:p>
            <a:pPr marL="342900" indent="-342900" algn="just">
              <a:buFont typeface="+mj-lt"/>
              <a:buAutoNum type="alphaLcParenR"/>
            </a:pPr>
            <a:r>
              <a:rPr lang="es-ES" dirty="0">
                <a:latin typeface="Raleway" pitchFamily="2" charset="0"/>
              </a:rPr>
              <a:t>En caso de cualquier </a:t>
            </a:r>
            <a:r>
              <a:rPr lang="es-ES" b="1" dirty="0">
                <a:latin typeface="Raleway" pitchFamily="2" charset="0"/>
              </a:rPr>
              <a:t>incidente, robo, extravío, daño, accidente, alteración o anomalía </a:t>
            </a:r>
            <a:r>
              <a:rPr lang="es-ES" dirty="0">
                <a:latin typeface="Raleway" pitchFamily="2" charset="0"/>
              </a:rPr>
              <a:t>que afecte la integridad, legibilidad o funcionalidad del Código QR o del Sistema GPS, </a:t>
            </a:r>
            <a:r>
              <a:rPr lang="es-ES" b="1" dirty="0">
                <a:latin typeface="Raleway" pitchFamily="2" charset="0"/>
              </a:rPr>
              <a:t>notificar a la Comisión en un plazo no mayor a 48 horas</a:t>
            </a:r>
            <a:r>
              <a:rPr lang="es-ES" dirty="0">
                <a:latin typeface="Raleway" pitchFamily="2" charset="0"/>
              </a:rPr>
              <a:t>.</a:t>
            </a:r>
          </a:p>
          <a:p>
            <a:pPr marL="342900" indent="-342900" algn="just">
              <a:buFont typeface="+mj-lt"/>
              <a:buAutoNum type="alphaLcParenR"/>
            </a:pPr>
            <a:r>
              <a:rPr lang="es-ES" dirty="0">
                <a:latin typeface="Raleway" pitchFamily="2" charset="0"/>
              </a:rPr>
              <a:t>Colocar y mantener visible, legible y en buen estado el Balizado, que incluye el Código QR, en cada Unidad Vehicular.</a:t>
            </a:r>
          </a:p>
          <a:p>
            <a:pPr marL="342900" indent="-342900" algn="just">
              <a:buFont typeface="+mj-lt"/>
              <a:buAutoNum type="alphaLcParenR"/>
            </a:pPr>
            <a:r>
              <a:rPr lang="es-ES" b="1" u="sng" dirty="0">
                <a:latin typeface="Raleway" pitchFamily="2" charset="0"/>
              </a:rPr>
              <a:t>Mantener actualizada la información de las Unidades Vehiculares.</a:t>
            </a:r>
          </a:p>
          <a:p>
            <a:pPr marL="342900" indent="-342900" algn="just">
              <a:buFont typeface="+mj-lt"/>
              <a:buAutoNum type="alphaLcParenR"/>
            </a:pPr>
            <a:r>
              <a:rPr lang="es-ES" dirty="0">
                <a:latin typeface="Raleway" pitchFamily="2" charset="0"/>
              </a:rPr>
              <a:t>Permitir y facilitar, la verificación física y documental del balizado, Código QR y del Sistema GPS por parte de la Comisión u otras autoridades con las que la Comisión celebre convenio de colaboración para la verificación.</a:t>
            </a:r>
          </a:p>
          <a:p>
            <a:pPr marL="342900" indent="-342900" algn="just">
              <a:buFont typeface="+mj-lt"/>
              <a:buAutoNum type="alphaLcParenR"/>
            </a:pPr>
            <a:r>
              <a:rPr lang="es-ES" dirty="0">
                <a:latin typeface="Raleway" pitchFamily="2" charset="0"/>
              </a:rPr>
              <a:t>Abstenerse de reproducir el Código QR generado y entregado por la Comisión para determinado permiso, en una unidad vehicular asociada a un permiso distinto al que le fue asignado.</a:t>
            </a:r>
          </a:p>
        </p:txBody>
      </p:sp>
    </p:spTree>
    <p:extLst>
      <p:ext uri="{BB962C8B-B14F-4D97-AF65-F5344CB8AC3E}">
        <p14:creationId xmlns:p14="http://schemas.microsoft.com/office/powerpoint/2010/main" val="1680615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AE881-447F-4459-EB95-4870DC45AAEA}"/>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AA09E881-6F71-286F-1BA0-E89D0EF8EF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32FC36A3-47E3-8890-B097-A0A77FD8446B}"/>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Consulta del Código QR </a:t>
            </a:r>
            <a:endParaRPr lang="es-MX" sz="2400" b="1" dirty="0">
              <a:latin typeface="Raleway" pitchFamily="2" charset="0"/>
            </a:endParaRPr>
          </a:p>
        </p:txBody>
      </p:sp>
      <p:sp>
        <p:nvSpPr>
          <p:cNvPr id="3" name="CuadroTexto 2">
            <a:extLst>
              <a:ext uri="{FF2B5EF4-FFF2-40B4-BE49-F238E27FC236}">
                <a16:creationId xmlns:a16="http://schemas.microsoft.com/office/drawing/2014/main" id="{04054CCD-F0E2-DB47-E8A7-7033928CAB26}"/>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hlinkClick r:id="rId3"/>
              </a:rPr>
              <a:t>https://www.dof.gob.mx/nota_detalle.php?codigo=5768321&amp;fecha=23/09/2025#gsc.tab=0</a:t>
            </a:r>
            <a:r>
              <a:rPr lang="es-MX" sz="1050" dirty="0">
                <a:latin typeface="Raleway" pitchFamily="2" charset="0"/>
              </a:rPr>
              <a:t> </a:t>
            </a:r>
          </a:p>
        </p:txBody>
      </p:sp>
      <p:pic>
        <p:nvPicPr>
          <p:cNvPr id="7" name="Imagen 6">
            <a:extLst>
              <a:ext uri="{FF2B5EF4-FFF2-40B4-BE49-F238E27FC236}">
                <a16:creationId xmlns:a16="http://schemas.microsoft.com/office/drawing/2014/main" id="{D6532D4C-13B2-6B94-82D9-C553F4E376AB}"/>
              </a:ext>
            </a:extLst>
          </p:cNvPr>
          <p:cNvPicPr>
            <a:picLocks noChangeAspect="1"/>
          </p:cNvPicPr>
          <p:nvPr/>
        </p:nvPicPr>
        <p:blipFill>
          <a:blip r:embed="rId4"/>
          <a:srcRect t="4626" b="2800"/>
          <a:stretch>
            <a:fillRect/>
          </a:stretch>
        </p:blipFill>
        <p:spPr>
          <a:xfrm>
            <a:off x="1702098" y="1542405"/>
            <a:ext cx="3431030" cy="4137562"/>
          </a:xfrm>
          <a:prstGeom prst="rect">
            <a:avLst/>
          </a:prstGeom>
        </p:spPr>
      </p:pic>
      <p:pic>
        <p:nvPicPr>
          <p:cNvPr id="9" name="Imagen 8">
            <a:extLst>
              <a:ext uri="{FF2B5EF4-FFF2-40B4-BE49-F238E27FC236}">
                <a16:creationId xmlns:a16="http://schemas.microsoft.com/office/drawing/2014/main" id="{AE694E40-2B84-5D21-528A-A2781B95D12D}"/>
              </a:ext>
            </a:extLst>
          </p:cNvPr>
          <p:cNvPicPr>
            <a:picLocks noChangeAspect="1"/>
          </p:cNvPicPr>
          <p:nvPr/>
        </p:nvPicPr>
        <p:blipFill>
          <a:blip r:embed="rId5"/>
          <a:stretch>
            <a:fillRect/>
          </a:stretch>
        </p:blipFill>
        <p:spPr>
          <a:xfrm>
            <a:off x="6833420" y="1423220"/>
            <a:ext cx="3223864" cy="4297276"/>
          </a:xfrm>
          <a:prstGeom prst="rect">
            <a:avLst/>
          </a:prstGeom>
        </p:spPr>
      </p:pic>
      <p:sp>
        <p:nvSpPr>
          <p:cNvPr id="10" name="CuadroTexto 9">
            <a:extLst>
              <a:ext uri="{FF2B5EF4-FFF2-40B4-BE49-F238E27FC236}">
                <a16:creationId xmlns:a16="http://schemas.microsoft.com/office/drawing/2014/main" id="{83F2CC27-72A0-3575-D700-F87F393FDCF4}"/>
              </a:ext>
            </a:extLst>
          </p:cNvPr>
          <p:cNvSpPr txBox="1"/>
          <p:nvPr/>
        </p:nvSpPr>
        <p:spPr>
          <a:xfrm>
            <a:off x="1458673" y="5798984"/>
            <a:ext cx="4000173" cy="461665"/>
          </a:xfrm>
          <a:prstGeom prst="rect">
            <a:avLst/>
          </a:prstGeom>
          <a:noFill/>
        </p:spPr>
        <p:txBody>
          <a:bodyPr wrap="square" rtlCol="0">
            <a:spAutoFit/>
          </a:bodyPr>
          <a:lstStyle/>
          <a:p>
            <a:pPr algn="ctr"/>
            <a:r>
              <a:rPr lang="es-MX" sz="1200" b="1" dirty="0">
                <a:latin typeface="Raleway" pitchFamily="2" charset="0"/>
              </a:rPr>
              <a:t>Ejemplo de código QR para permiso de transporte de petrolíferos</a:t>
            </a:r>
          </a:p>
        </p:txBody>
      </p:sp>
      <p:sp>
        <p:nvSpPr>
          <p:cNvPr id="11" name="CuadroTexto 10">
            <a:extLst>
              <a:ext uri="{FF2B5EF4-FFF2-40B4-BE49-F238E27FC236}">
                <a16:creationId xmlns:a16="http://schemas.microsoft.com/office/drawing/2014/main" id="{45292C32-C6A0-DAD1-CA1E-D7BDCEB3D4C9}"/>
              </a:ext>
            </a:extLst>
          </p:cNvPr>
          <p:cNvSpPr txBox="1"/>
          <p:nvPr/>
        </p:nvSpPr>
        <p:spPr>
          <a:xfrm>
            <a:off x="6364969" y="5798984"/>
            <a:ext cx="4000173" cy="461665"/>
          </a:xfrm>
          <a:prstGeom prst="rect">
            <a:avLst/>
          </a:prstGeom>
          <a:noFill/>
        </p:spPr>
        <p:txBody>
          <a:bodyPr wrap="square" rtlCol="0">
            <a:spAutoFit/>
          </a:bodyPr>
          <a:lstStyle/>
          <a:p>
            <a:pPr algn="ctr"/>
            <a:r>
              <a:rPr lang="es-MX" sz="1200" b="1" dirty="0">
                <a:latin typeface="Raleway" pitchFamily="2" charset="0"/>
              </a:rPr>
              <a:t>Plataforma resultado de escanear el código QR del permiso de transporte de petrolíferos</a:t>
            </a:r>
          </a:p>
        </p:txBody>
      </p:sp>
    </p:spTree>
    <p:extLst>
      <p:ext uri="{BB962C8B-B14F-4D97-AF65-F5344CB8AC3E}">
        <p14:creationId xmlns:p14="http://schemas.microsoft.com/office/powerpoint/2010/main" val="836269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D8CCE-B787-F23E-81F1-98EEF865BE1B}"/>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306B3EF1-6A71-2B4F-99D6-9714A5D214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82EDDE91-99CA-AE60-F7DD-0AE485C48FA6}"/>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Aclaraciones adicionales</a:t>
            </a:r>
            <a:endParaRPr lang="es-MX" sz="2400" b="1" dirty="0">
              <a:latin typeface="Raleway" pitchFamily="2" charset="0"/>
            </a:endParaRPr>
          </a:p>
        </p:txBody>
      </p:sp>
      <p:pic>
        <p:nvPicPr>
          <p:cNvPr id="11" name="Imagen 10">
            <a:extLst>
              <a:ext uri="{FF2B5EF4-FFF2-40B4-BE49-F238E27FC236}">
                <a16:creationId xmlns:a16="http://schemas.microsoft.com/office/drawing/2014/main" id="{D78FA199-A7F0-BC43-1884-7F14EC6E7733}"/>
              </a:ext>
            </a:extLst>
          </p:cNvPr>
          <p:cNvPicPr>
            <a:picLocks noChangeAspect="1"/>
          </p:cNvPicPr>
          <p:nvPr/>
        </p:nvPicPr>
        <p:blipFill>
          <a:blip r:embed="rId3"/>
          <a:stretch>
            <a:fillRect/>
          </a:stretch>
        </p:blipFill>
        <p:spPr>
          <a:xfrm>
            <a:off x="260226" y="1886430"/>
            <a:ext cx="6081316" cy="4086450"/>
          </a:xfrm>
          <a:prstGeom prst="rect">
            <a:avLst/>
          </a:prstGeom>
        </p:spPr>
      </p:pic>
      <p:pic>
        <p:nvPicPr>
          <p:cNvPr id="13" name="Imagen 12">
            <a:extLst>
              <a:ext uri="{FF2B5EF4-FFF2-40B4-BE49-F238E27FC236}">
                <a16:creationId xmlns:a16="http://schemas.microsoft.com/office/drawing/2014/main" id="{5CE2C794-8F5F-D515-1049-E3C8028F276A}"/>
              </a:ext>
            </a:extLst>
          </p:cNvPr>
          <p:cNvPicPr>
            <a:picLocks noChangeAspect="1"/>
          </p:cNvPicPr>
          <p:nvPr/>
        </p:nvPicPr>
        <p:blipFill>
          <a:blip r:embed="rId4"/>
          <a:stretch>
            <a:fillRect/>
          </a:stretch>
        </p:blipFill>
        <p:spPr>
          <a:xfrm>
            <a:off x="6341542" y="1598211"/>
            <a:ext cx="5447200" cy="4662889"/>
          </a:xfrm>
          <a:prstGeom prst="rect">
            <a:avLst/>
          </a:prstGeom>
        </p:spPr>
      </p:pic>
    </p:spTree>
    <p:extLst>
      <p:ext uri="{BB962C8B-B14F-4D97-AF65-F5344CB8AC3E}">
        <p14:creationId xmlns:p14="http://schemas.microsoft.com/office/powerpoint/2010/main" val="4161305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5FCA0-1998-4BC0-6794-177F6168808C}"/>
            </a:ext>
          </a:extLst>
        </p:cNvPr>
        <p:cNvGrpSpPr/>
        <p:nvPr/>
      </p:nvGrpSpPr>
      <p:grpSpPr>
        <a:xfrm>
          <a:off x="0" y="0"/>
          <a:ext cx="0" cy="0"/>
          <a:chOff x="0" y="0"/>
          <a:chExt cx="0" cy="0"/>
        </a:xfrm>
      </p:grpSpPr>
      <p:pic>
        <p:nvPicPr>
          <p:cNvPr id="5" name="Imagen 4" descr="Interfaz de usuario gráfica&#10;&#10;El contenido generado por IA puede ser incorrecto.">
            <a:extLst>
              <a:ext uri="{FF2B5EF4-FFF2-40B4-BE49-F238E27FC236}">
                <a16:creationId xmlns:a16="http://schemas.microsoft.com/office/drawing/2014/main" id="{597FEC3B-6317-0B09-D269-03C08EB60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78F147B9-301C-EBCD-7975-CC24231A06EF}"/>
              </a:ext>
            </a:extLst>
          </p:cNvPr>
          <p:cNvSpPr txBox="1"/>
          <p:nvPr/>
        </p:nvSpPr>
        <p:spPr>
          <a:xfrm>
            <a:off x="1280525" y="3167390"/>
            <a:ext cx="4592255" cy="954107"/>
          </a:xfrm>
          <a:prstGeom prst="rect">
            <a:avLst/>
          </a:prstGeom>
          <a:noFill/>
        </p:spPr>
        <p:txBody>
          <a:bodyPr wrap="square" rtlCol="0">
            <a:spAutoFit/>
          </a:bodyPr>
          <a:lstStyle/>
          <a:p>
            <a:r>
              <a:rPr lang="es-MX" sz="2800" b="1" dirty="0">
                <a:latin typeface="Raleway" pitchFamily="2" charset="0"/>
              </a:rPr>
              <a:t>Marco regulatorio</a:t>
            </a:r>
          </a:p>
          <a:p>
            <a:r>
              <a:rPr lang="es-MX" sz="2800" b="1" dirty="0">
                <a:latin typeface="Raleway" pitchFamily="2" charset="0"/>
              </a:rPr>
              <a:t>	</a:t>
            </a:r>
            <a:r>
              <a:rPr lang="es-MX" sz="2400" b="1" dirty="0">
                <a:latin typeface="Raleway" pitchFamily="2" charset="0"/>
              </a:rPr>
              <a:t>Expendio de PTL</a:t>
            </a:r>
            <a:endParaRPr lang="es-MX" sz="2800" b="1" dirty="0">
              <a:latin typeface="Raleway" pitchFamily="2" charset="0"/>
            </a:endParaRPr>
          </a:p>
        </p:txBody>
      </p:sp>
    </p:spTree>
    <p:extLst>
      <p:ext uri="{BB962C8B-B14F-4D97-AF65-F5344CB8AC3E}">
        <p14:creationId xmlns:p14="http://schemas.microsoft.com/office/powerpoint/2010/main" val="1316514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8970D-E074-843C-2F65-74C2BB01AED8}"/>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DD080D06-44F5-81B6-643D-0DA296F993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F5C278E2-FAE0-DF5A-8197-9E091311A761}"/>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Reducción de plazo máximo de respuesta</a:t>
            </a:r>
            <a:endParaRPr lang="es-MX" sz="2400" b="1" dirty="0">
              <a:latin typeface="Raleway" pitchFamily="2" charset="0"/>
            </a:endParaRPr>
          </a:p>
        </p:txBody>
      </p:sp>
      <p:pic>
        <p:nvPicPr>
          <p:cNvPr id="4" name="Imagen 3">
            <a:extLst>
              <a:ext uri="{FF2B5EF4-FFF2-40B4-BE49-F238E27FC236}">
                <a16:creationId xmlns:a16="http://schemas.microsoft.com/office/drawing/2014/main" id="{3B782356-04D9-5A63-63E7-69907A578E94}"/>
              </a:ext>
            </a:extLst>
          </p:cNvPr>
          <p:cNvPicPr>
            <a:picLocks noChangeAspect="1"/>
          </p:cNvPicPr>
          <p:nvPr/>
        </p:nvPicPr>
        <p:blipFill>
          <a:blip r:embed="rId3"/>
          <a:stretch>
            <a:fillRect/>
          </a:stretch>
        </p:blipFill>
        <p:spPr>
          <a:xfrm>
            <a:off x="1162042" y="2255810"/>
            <a:ext cx="9867917" cy="3838890"/>
          </a:xfrm>
          <a:prstGeom prst="rect">
            <a:avLst/>
          </a:prstGeom>
        </p:spPr>
      </p:pic>
      <p:sp>
        <p:nvSpPr>
          <p:cNvPr id="7" name="CuadroTexto 6">
            <a:extLst>
              <a:ext uri="{FF2B5EF4-FFF2-40B4-BE49-F238E27FC236}">
                <a16:creationId xmlns:a16="http://schemas.microsoft.com/office/drawing/2014/main" id="{0A4E8E03-1AAD-6F48-9A47-78F1BB273129}"/>
              </a:ext>
            </a:extLst>
          </p:cNvPr>
          <p:cNvSpPr txBox="1"/>
          <p:nvPr/>
        </p:nvSpPr>
        <p:spPr>
          <a:xfrm>
            <a:off x="581414" y="1359408"/>
            <a:ext cx="9201684" cy="369332"/>
          </a:xfrm>
          <a:prstGeom prst="rect">
            <a:avLst/>
          </a:prstGeom>
          <a:noFill/>
        </p:spPr>
        <p:txBody>
          <a:bodyPr wrap="square" rtlCol="0">
            <a:spAutoFit/>
          </a:bodyPr>
          <a:lstStyle/>
          <a:p>
            <a:r>
              <a:rPr lang="es-ES" dirty="0">
                <a:latin typeface="Raleway" pitchFamily="2" charset="0"/>
              </a:rPr>
              <a:t>Reducción en los tiempos de respuesta para los trámites de expendio al público.</a:t>
            </a:r>
          </a:p>
        </p:txBody>
      </p:sp>
      <p:sp>
        <p:nvSpPr>
          <p:cNvPr id="3" name="CuadroTexto 2">
            <a:extLst>
              <a:ext uri="{FF2B5EF4-FFF2-40B4-BE49-F238E27FC236}">
                <a16:creationId xmlns:a16="http://schemas.microsoft.com/office/drawing/2014/main" id="{5AAEF59D-04BD-D6B3-9FF7-93FFF8FC9DFA}"/>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hlinkClick r:id="rId4"/>
              </a:rPr>
              <a:t>https://dof.gob.mx/nota_detalle.php?codigo=5762728&amp;fecha=11/07/2025#gsc.tab=0</a:t>
            </a:r>
            <a:r>
              <a:rPr lang="es-MX" sz="1050" dirty="0">
                <a:latin typeface="Raleway" pitchFamily="2" charset="0"/>
              </a:rPr>
              <a:t> </a:t>
            </a:r>
          </a:p>
        </p:txBody>
      </p:sp>
    </p:spTree>
    <p:extLst>
      <p:ext uri="{BB962C8B-B14F-4D97-AF65-F5344CB8AC3E}">
        <p14:creationId xmlns:p14="http://schemas.microsoft.com/office/powerpoint/2010/main" val="3348994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5CD2B-E753-B435-D6FC-4F6C9F016EF0}"/>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399E62F8-04A5-335C-319B-89ADB2240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4A5B8E19-8CA8-C2D2-B679-6DFC26F47973}"/>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Reducción de plazo máximo de respuesta</a:t>
            </a:r>
            <a:endParaRPr lang="es-MX" sz="2400" b="1" dirty="0">
              <a:latin typeface="Raleway" pitchFamily="2" charset="0"/>
            </a:endParaRPr>
          </a:p>
        </p:txBody>
      </p:sp>
      <p:pic>
        <p:nvPicPr>
          <p:cNvPr id="6" name="Imagen 5">
            <a:extLst>
              <a:ext uri="{FF2B5EF4-FFF2-40B4-BE49-F238E27FC236}">
                <a16:creationId xmlns:a16="http://schemas.microsoft.com/office/drawing/2014/main" id="{1BFC93F8-63D0-B52F-04A2-9B0C616B15F0}"/>
              </a:ext>
            </a:extLst>
          </p:cNvPr>
          <p:cNvPicPr>
            <a:picLocks noChangeAspect="1"/>
          </p:cNvPicPr>
          <p:nvPr/>
        </p:nvPicPr>
        <p:blipFill>
          <a:blip r:embed="rId3"/>
          <a:stretch>
            <a:fillRect/>
          </a:stretch>
        </p:blipFill>
        <p:spPr>
          <a:xfrm>
            <a:off x="2485267" y="1363315"/>
            <a:ext cx="7221467" cy="5072330"/>
          </a:xfrm>
          <a:prstGeom prst="rect">
            <a:avLst/>
          </a:prstGeom>
        </p:spPr>
      </p:pic>
      <p:sp>
        <p:nvSpPr>
          <p:cNvPr id="3" name="CuadroTexto 2">
            <a:extLst>
              <a:ext uri="{FF2B5EF4-FFF2-40B4-BE49-F238E27FC236}">
                <a16:creationId xmlns:a16="http://schemas.microsoft.com/office/drawing/2014/main" id="{0A264DFD-C659-F63D-68F6-B28EAC4483BC}"/>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hlinkClick r:id="rId4"/>
              </a:rPr>
              <a:t>https://dof.gob.mx/nota_detalle.php?codigo=5762728&amp;fecha=11/07/2025#gsc.tab=0</a:t>
            </a:r>
            <a:r>
              <a:rPr lang="es-MX" sz="1050" dirty="0">
                <a:latin typeface="Raleway" pitchFamily="2" charset="0"/>
              </a:rPr>
              <a:t> </a:t>
            </a:r>
          </a:p>
        </p:txBody>
      </p:sp>
      <p:sp>
        <p:nvSpPr>
          <p:cNvPr id="4" name="Rectángulo 3">
            <a:extLst>
              <a:ext uri="{FF2B5EF4-FFF2-40B4-BE49-F238E27FC236}">
                <a16:creationId xmlns:a16="http://schemas.microsoft.com/office/drawing/2014/main" id="{752D946B-8972-4E19-971A-4694B120121F}"/>
              </a:ext>
            </a:extLst>
          </p:cNvPr>
          <p:cNvSpPr/>
          <p:nvPr/>
        </p:nvSpPr>
        <p:spPr>
          <a:xfrm>
            <a:off x="6718300" y="4902200"/>
            <a:ext cx="2895600" cy="59248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8887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088FF-C6CF-C949-9100-25A400681271}"/>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5CF70C6D-BE88-AEFB-2701-CA13538D7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6CE734A5-9E1E-490C-2774-B07A22D5E773}"/>
              </a:ext>
            </a:extLst>
          </p:cNvPr>
          <p:cNvSpPr txBox="1"/>
          <p:nvPr/>
        </p:nvSpPr>
        <p:spPr>
          <a:xfrm>
            <a:off x="581413" y="306000"/>
            <a:ext cx="7221467" cy="830997"/>
          </a:xfrm>
          <a:prstGeom prst="rect">
            <a:avLst/>
          </a:prstGeom>
          <a:noFill/>
        </p:spPr>
        <p:txBody>
          <a:bodyPr wrap="square" rtlCol="0">
            <a:spAutoFit/>
          </a:bodyPr>
          <a:lstStyle/>
          <a:p>
            <a:r>
              <a:rPr lang="es-ES" sz="2400" b="1" dirty="0">
                <a:latin typeface="Raleway" pitchFamily="2" charset="0"/>
              </a:rPr>
              <a:t>Formato único para solicitud de permiso de expendio de petrolíferos</a:t>
            </a:r>
            <a:endParaRPr lang="es-MX" sz="2400" b="1" dirty="0">
              <a:latin typeface="Raleway" pitchFamily="2" charset="0"/>
            </a:endParaRPr>
          </a:p>
        </p:txBody>
      </p:sp>
      <p:pic>
        <p:nvPicPr>
          <p:cNvPr id="6" name="Imagen 5">
            <a:extLst>
              <a:ext uri="{FF2B5EF4-FFF2-40B4-BE49-F238E27FC236}">
                <a16:creationId xmlns:a16="http://schemas.microsoft.com/office/drawing/2014/main" id="{5764E95E-13F8-1B66-BE13-71DC7676E68F}"/>
              </a:ext>
            </a:extLst>
          </p:cNvPr>
          <p:cNvPicPr>
            <a:picLocks noChangeAspect="1"/>
          </p:cNvPicPr>
          <p:nvPr/>
        </p:nvPicPr>
        <p:blipFill>
          <a:blip r:embed="rId3"/>
          <a:stretch>
            <a:fillRect/>
          </a:stretch>
        </p:blipFill>
        <p:spPr>
          <a:xfrm>
            <a:off x="581413" y="1555253"/>
            <a:ext cx="3326400" cy="2955807"/>
          </a:xfrm>
          <a:prstGeom prst="rect">
            <a:avLst/>
          </a:prstGeom>
        </p:spPr>
      </p:pic>
      <p:pic>
        <p:nvPicPr>
          <p:cNvPr id="9" name="Imagen 8">
            <a:extLst>
              <a:ext uri="{FF2B5EF4-FFF2-40B4-BE49-F238E27FC236}">
                <a16:creationId xmlns:a16="http://schemas.microsoft.com/office/drawing/2014/main" id="{92135B70-EF48-2C29-B590-573E1C429123}"/>
              </a:ext>
            </a:extLst>
          </p:cNvPr>
          <p:cNvPicPr>
            <a:picLocks noChangeAspect="1"/>
          </p:cNvPicPr>
          <p:nvPr/>
        </p:nvPicPr>
        <p:blipFill>
          <a:blip r:embed="rId4"/>
          <a:stretch>
            <a:fillRect/>
          </a:stretch>
        </p:blipFill>
        <p:spPr>
          <a:xfrm>
            <a:off x="4192146" y="1442997"/>
            <a:ext cx="3578962" cy="4420393"/>
          </a:xfrm>
          <a:prstGeom prst="rect">
            <a:avLst/>
          </a:prstGeom>
        </p:spPr>
      </p:pic>
      <p:pic>
        <p:nvPicPr>
          <p:cNvPr id="11" name="Imagen 10">
            <a:extLst>
              <a:ext uri="{FF2B5EF4-FFF2-40B4-BE49-F238E27FC236}">
                <a16:creationId xmlns:a16="http://schemas.microsoft.com/office/drawing/2014/main" id="{48C455B0-33E5-6C4B-8CAB-819B5DF202A3}"/>
              </a:ext>
            </a:extLst>
          </p:cNvPr>
          <p:cNvPicPr>
            <a:picLocks noChangeAspect="1"/>
          </p:cNvPicPr>
          <p:nvPr/>
        </p:nvPicPr>
        <p:blipFill>
          <a:blip r:embed="rId5"/>
          <a:stretch>
            <a:fillRect/>
          </a:stretch>
        </p:blipFill>
        <p:spPr>
          <a:xfrm>
            <a:off x="8154448" y="1442997"/>
            <a:ext cx="3456139" cy="4870621"/>
          </a:xfrm>
          <a:prstGeom prst="rect">
            <a:avLst/>
          </a:prstGeom>
        </p:spPr>
      </p:pic>
      <p:sp>
        <p:nvSpPr>
          <p:cNvPr id="12" name="CuadroTexto 11">
            <a:extLst>
              <a:ext uri="{FF2B5EF4-FFF2-40B4-BE49-F238E27FC236}">
                <a16:creationId xmlns:a16="http://schemas.microsoft.com/office/drawing/2014/main" id="{878931FD-82B2-21C5-BE28-1E52737C89D3}"/>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hlinkClick r:id="rId6"/>
              </a:rPr>
              <a:t>https://dof.gob.mx/nota_detalle.php?codigo=5769306&amp;fecha=06/10/2025#gsc.tab=0</a:t>
            </a:r>
            <a:r>
              <a:rPr lang="es-MX" sz="1050" dirty="0">
                <a:latin typeface="Raleway" pitchFamily="2" charset="0"/>
              </a:rPr>
              <a:t> </a:t>
            </a:r>
          </a:p>
        </p:txBody>
      </p:sp>
    </p:spTree>
    <p:extLst>
      <p:ext uri="{BB962C8B-B14F-4D97-AF65-F5344CB8AC3E}">
        <p14:creationId xmlns:p14="http://schemas.microsoft.com/office/powerpoint/2010/main" val="4208463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D00A1-8583-ECEE-DB5B-227DE4CEB7E3}"/>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B48E1A6B-70E8-F5B9-56EB-BD5716D445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84E1CEE8-82F2-05DE-6DEB-796A31CCA883}"/>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Catálogo de marcas</a:t>
            </a:r>
            <a:endParaRPr lang="es-MX" sz="2400" b="1" dirty="0">
              <a:latin typeface="Raleway" pitchFamily="2" charset="0"/>
            </a:endParaRPr>
          </a:p>
        </p:txBody>
      </p:sp>
      <p:sp>
        <p:nvSpPr>
          <p:cNvPr id="7" name="CuadroTexto 6">
            <a:extLst>
              <a:ext uri="{FF2B5EF4-FFF2-40B4-BE49-F238E27FC236}">
                <a16:creationId xmlns:a16="http://schemas.microsoft.com/office/drawing/2014/main" id="{CF189BF2-1C98-B893-4179-CC8689072350}"/>
              </a:ext>
            </a:extLst>
          </p:cNvPr>
          <p:cNvSpPr txBox="1"/>
          <p:nvPr/>
        </p:nvSpPr>
        <p:spPr>
          <a:xfrm>
            <a:off x="581413" y="1823843"/>
            <a:ext cx="10255045" cy="1938992"/>
          </a:xfrm>
          <a:prstGeom prst="rect">
            <a:avLst/>
          </a:prstGeom>
          <a:noFill/>
        </p:spPr>
        <p:txBody>
          <a:bodyPr wrap="square">
            <a:spAutoFit/>
          </a:bodyPr>
          <a:lstStyle/>
          <a:p>
            <a:r>
              <a:rPr lang="es-ES" sz="2000" b="1" dirty="0">
                <a:latin typeface="Raleway" pitchFamily="2" charset="0"/>
              </a:rPr>
              <a:t>Catálogo de marcas</a:t>
            </a:r>
            <a:r>
              <a:rPr lang="es-ES" sz="2000" dirty="0">
                <a:latin typeface="Raleway" pitchFamily="2" charset="0"/>
              </a:rPr>
              <a:t> para la solicitud de actualización de permiso de expendio al público en estaciones de servicio, disponible en la página de la CNE.</a:t>
            </a:r>
          </a:p>
          <a:p>
            <a:endParaRPr lang="es-ES" sz="2000" dirty="0">
              <a:latin typeface="Raleway" pitchFamily="2" charset="0"/>
            </a:endParaRPr>
          </a:p>
          <a:p>
            <a:r>
              <a:rPr lang="es-ES" sz="2000" dirty="0">
                <a:latin typeface="Raleway" pitchFamily="2" charset="0"/>
              </a:rPr>
              <a:t>Fecha de actualización: 25 de febrero del 2025.</a:t>
            </a:r>
          </a:p>
          <a:p>
            <a:endParaRPr lang="es-ES" sz="2000" dirty="0">
              <a:latin typeface="Raleway" pitchFamily="2" charset="0"/>
            </a:endParaRPr>
          </a:p>
          <a:p>
            <a:r>
              <a:rPr lang="es-ES" sz="2000" b="1" u="sng" dirty="0">
                <a:latin typeface="Raleway" pitchFamily="2" charset="0"/>
              </a:rPr>
              <a:t>No considera la clasificación “</a:t>
            </a:r>
            <a:r>
              <a:rPr lang="es-ES" sz="2000" b="1" i="1" u="sng" dirty="0">
                <a:latin typeface="Raleway" pitchFamily="2" charset="0"/>
              </a:rPr>
              <a:t>sin</a:t>
            </a:r>
            <a:r>
              <a:rPr lang="es-ES" sz="2000" b="1" u="sng" dirty="0">
                <a:latin typeface="Raleway" pitchFamily="2" charset="0"/>
              </a:rPr>
              <a:t> </a:t>
            </a:r>
            <a:r>
              <a:rPr lang="es-ES" sz="2000" b="1" i="1" u="sng" dirty="0">
                <a:latin typeface="Raleway" pitchFamily="2" charset="0"/>
              </a:rPr>
              <a:t>marca</a:t>
            </a:r>
            <a:r>
              <a:rPr lang="es-ES" sz="2000" b="1" u="sng" dirty="0">
                <a:latin typeface="Raleway" pitchFamily="2" charset="0"/>
              </a:rPr>
              <a:t>”.</a:t>
            </a:r>
            <a:endParaRPr lang="es-MX" sz="2000" dirty="0">
              <a:latin typeface="Raleway" pitchFamily="2" charset="0"/>
            </a:endParaRPr>
          </a:p>
        </p:txBody>
      </p:sp>
      <p:sp>
        <p:nvSpPr>
          <p:cNvPr id="3" name="CuadroTexto 2">
            <a:extLst>
              <a:ext uri="{FF2B5EF4-FFF2-40B4-BE49-F238E27FC236}">
                <a16:creationId xmlns:a16="http://schemas.microsoft.com/office/drawing/2014/main" id="{D0823388-6D88-B4A9-0A11-A4035CE6E192}"/>
              </a:ext>
            </a:extLst>
          </p:cNvPr>
          <p:cNvSpPr txBox="1"/>
          <p:nvPr/>
        </p:nvSpPr>
        <p:spPr>
          <a:xfrm>
            <a:off x="219280" y="6504004"/>
            <a:ext cx="10753520" cy="253916"/>
          </a:xfrm>
          <a:prstGeom prst="rect">
            <a:avLst/>
          </a:prstGeom>
          <a:noFill/>
        </p:spPr>
        <p:txBody>
          <a:bodyPr wrap="square">
            <a:spAutoFit/>
          </a:bodyPr>
          <a:lstStyle/>
          <a:p>
            <a:r>
              <a:rPr lang="es-MX" sz="1050" dirty="0">
                <a:latin typeface="Raleway" pitchFamily="2" charset="0"/>
              </a:rPr>
              <a:t>https://www.gob.mx/cre/documentos/catalogo-de-marcas-para-la-solicitud-de-actualizacion-de-permiso-de-expendio-al-publico-en-estaciones-de-servicio</a:t>
            </a:r>
          </a:p>
        </p:txBody>
      </p:sp>
    </p:spTree>
    <p:extLst>
      <p:ext uri="{BB962C8B-B14F-4D97-AF65-F5344CB8AC3E}">
        <p14:creationId xmlns:p14="http://schemas.microsoft.com/office/powerpoint/2010/main" val="2454126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DA887-02BF-DDB0-48A0-6BF90C8416D4}"/>
            </a:ext>
          </a:extLst>
        </p:cNvPr>
        <p:cNvGrpSpPr/>
        <p:nvPr/>
      </p:nvGrpSpPr>
      <p:grpSpPr>
        <a:xfrm>
          <a:off x="0" y="0"/>
          <a:ext cx="0" cy="0"/>
          <a:chOff x="0" y="0"/>
          <a:chExt cx="0" cy="0"/>
        </a:xfrm>
      </p:grpSpPr>
      <p:pic>
        <p:nvPicPr>
          <p:cNvPr id="5" name="Imagen 4" descr="Interfaz de usuario gráfica&#10;&#10;El contenido generado por IA puede ser incorrecto.">
            <a:extLst>
              <a:ext uri="{FF2B5EF4-FFF2-40B4-BE49-F238E27FC236}">
                <a16:creationId xmlns:a16="http://schemas.microsoft.com/office/drawing/2014/main" id="{D0785D72-6150-0DA8-50A6-3EA3D849D1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7" name="CuadroTexto 6">
            <a:extLst>
              <a:ext uri="{FF2B5EF4-FFF2-40B4-BE49-F238E27FC236}">
                <a16:creationId xmlns:a16="http://schemas.microsoft.com/office/drawing/2014/main" id="{0CC8900F-0A02-698F-FC42-DE39E0F9FC58}"/>
              </a:ext>
            </a:extLst>
          </p:cNvPr>
          <p:cNvSpPr txBox="1"/>
          <p:nvPr/>
        </p:nvSpPr>
        <p:spPr>
          <a:xfrm>
            <a:off x="657708" y="3167390"/>
            <a:ext cx="4651711" cy="523220"/>
          </a:xfrm>
          <a:prstGeom prst="rect">
            <a:avLst/>
          </a:prstGeom>
          <a:noFill/>
        </p:spPr>
        <p:txBody>
          <a:bodyPr wrap="square" rtlCol="0">
            <a:spAutoFit/>
          </a:bodyPr>
          <a:lstStyle/>
          <a:p>
            <a:r>
              <a:rPr lang="es-MX" sz="2800" b="1" dirty="0">
                <a:latin typeface="Raleway" pitchFamily="2" charset="0"/>
              </a:rPr>
              <a:t>Implicaciones prácticas</a:t>
            </a:r>
          </a:p>
        </p:txBody>
      </p:sp>
    </p:spTree>
    <p:extLst>
      <p:ext uri="{BB962C8B-B14F-4D97-AF65-F5344CB8AC3E}">
        <p14:creationId xmlns:p14="http://schemas.microsoft.com/office/powerpoint/2010/main" val="1955852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21927-7339-FE6D-0F59-B82C37B9BA01}"/>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B9071B20-5C34-D688-FCB2-97300F5C5B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79F010E3-DCA3-9498-9539-0C7BEE23A7DF}"/>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Adiós al mercado </a:t>
            </a:r>
            <a:r>
              <a:rPr lang="es-ES" sz="2400" b="1" i="1" dirty="0">
                <a:latin typeface="Raleway" pitchFamily="2" charset="0"/>
              </a:rPr>
              <a:t>spot</a:t>
            </a:r>
            <a:endParaRPr lang="es-MX" sz="2400" b="1" i="1" dirty="0">
              <a:latin typeface="Raleway" pitchFamily="2" charset="0"/>
            </a:endParaRPr>
          </a:p>
        </p:txBody>
      </p:sp>
      <p:sp>
        <p:nvSpPr>
          <p:cNvPr id="7" name="CuadroTexto 6">
            <a:extLst>
              <a:ext uri="{FF2B5EF4-FFF2-40B4-BE49-F238E27FC236}">
                <a16:creationId xmlns:a16="http://schemas.microsoft.com/office/drawing/2014/main" id="{58B82339-6E5E-10D2-31B9-F7A65235BE59}"/>
              </a:ext>
            </a:extLst>
          </p:cNvPr>
          <p:cNvSpPr txBox="1"/>
          <p:nvPr/>
        </p:nvSpPr>
        <p:spPr>
          <a:xfrm>
            <a:off x="583199" y="2923348"/>
            <a:ext cx="10596077" cy="1200329"/>
          </a:xfrm>
          <a:prstGeom prst="rect">
            <a:avLst/>
          </a:prstGeom>
          <a:noFill/>
        </p:spPr>
        <p:txBody>
          <a:bodyPr wrap="square">
            <a:spAutoFit/>
          </a:bodyPr>
          <a:lstStyle/>
          <a:p>
            <a:pPr algn="just"/>
            <a:r>
              <a:rPr lang="en-US" dirty="0">
                <a:latin typeface="Raleway" pitchFamily="2" charset="0"/>
              </a:rPr>
              <a:t>Al </a:t>
            </a:r>
            <a:r>
              <a:rPr lang="en-US" dirty="0" err="1">
                <a:latin typeface="Raleway" pitchFamily="2" charset="0"/>
              </a:rPr>
              <a:t>restringir</a:t>
            </a:r>
            <a:r>
              <a:rPr lang="en-US" dirty="0">
                <a:latin typeface="Raleway" pitchFamily="2" charset="0"/>
              </a:rPr>
              <a:t> </a:t>
            </a:r>
            <a:r>
              <a:rPr lang="en-US" dirty="0" err="1">
                <a:latin typeface="Raleway" pitchFamily="2" charset="0"/>
              </a:rPr>
              <a:t>el</a:t>
            </a:r>
            <a:r>
              <a:rPr lang="en-US" dirty="0">
                <a:latin typeface="Raleway" pitchFamily="2" charset="0"/>
              </a:rPr>
              <a:t> </a:t>
            </a:r>
            <a:r>
              <a:rPr lang="en-US" dirty="0" err="1">
                <a:latin typeface="Raleway" pitchFamily="2" charset="0"/>
              </a:rPr>
              <a:t>Reglamento</a:t>
            </a:r>
            <a:r>
              <a:rPr lang="en-US" dirty="0">
                <a:latin typeface="Raleway" pitchFamily="2" charset="0"/>
              </a:rPr>
              <a:t> </a:t>
            </a:r>
            <a:r>
              <a:rPr lang="en-US" dirty="0" err="1">
                <a:latin typeface="Raleway" pitchFamily="2" charset="0"/>
              </a:rPr>
              <a:t>que</a:t>
            </a:r>
            <a:r>
              <a:rPr lang="en-US" dirty="0">
                <a:latin typeface="Raleway" pitchFamily="2" charset="0"/>
              </a:rPr>
              <a:t> las </a:t>
            </a:r>
            <a:r>
              <a:rPr lang="en-US" dirty="0" err="1">
                <a:latin typeface="Raleway" pitchFamily="2" charset="0"/>
              </a:rPr>
              <a:t>transacciones</a:t>
            </a:r>
            <a:r>
              <a:rPr lang="en-US" dirty="0">
                <a:latin typeface="Raleway" pitchFamily="2" charset="0"/>
              </a:rPr>
              <a:t> de </a:t>
            </a:r>
            <a:r>
              <a:rPr lang="en-US" dirty="0" err="1">
                <a:latin typeface="Raleway" pitchFamily="2" charset="0"/>
              </a:rPr>
              <a:t>los</a:t>
            </a:r>
            <a:r>
              <a:rPr lang="en-US" dirty="0">
                <a:latin typeface="Raleway" pitchFamily="2" charset="0"/>
              </a:rPr>
              <a:t> </a:t>
            </a:r>
            <a:r>
              <a:rPr lang="en-US" dirty="0" err="1">
                <a:latin typeface="Raleway" pitchFamily="2" charset="0"/>
              </a:rPr>
              <a:t>comercializadores</a:t>
            </a:r>
            <a:r>
              <a:rPr lang="en-US" dirty="0">
                <a:latin typeface="Raleway" pitchFamily="2" charset="0"/>
              </a:rPr>
              <a:t> y </a:t>
            </a:r>
            <a:r>
              <a:rPr lang="en-US" dirty="0" err="1">
                <a:latin typeface="Raleway" pitchFamily="2" charset="0"/>
              </a:rPr>
              <a:t>expendedores</a:t>
            </a:r>
            <a:r>
              <a:rPr lang="en-US" dirty="0">
                <a:latin typeface="Raleway" pitchFamily="2" charset="0"/>
              </a:rPr>
              <a:t> se </a:t>
            </a:r>
            <a:r>
              <a:rPr lang="en-US" dirty="0" err="1">
                <a:latin typeface="Raleway" pitchFamily="2" charset="0"/>
              </a:rPr>
              <a:t>lleven</a:t>
            </a:r>
            <a:r>
              <a:rPr lang="en-US" dirty="0">
                <a:latin typeface="Raleway" pitchFamily="2" charset="0"/>
              </a:rPr>
              <a:t> a </a:t>
            </a:r>
            <a:r>
              <a:rPr lang="en-US" dirty="0" err="1">
                <a:latin typeface="Raleway" pitchFamily="2" charset="0"/>
              </a:rPr>
              <a:t>cabo</a:t>
            </a:r>
            <a:r>
              <a:rPr lang="en-US" dirty="0">
                <a:latin typeface="Raleway" pitchFamily="2" charset="0"/>
              </a:rPr>
              <a:t> con </a:t>
            </a:r>
            <a:r>
              <a:rPr lang="en-US" dirty="0" err="1">
                <a:latin typeface="Raleway" pitchFamily="2" charset="0"/>
              </a:rPr>
              <a:t>marcas</a:t>
            </a:r>
            <a:r>
              <a:rPr lang="en-US" dirty="0">
                <a:latin typeface="Raleway" pitchFamily="2" charset="0"/>
              </a:rPr>
              <a:t> </a:t>
            </a:r>
            <a:r>
              <a:rPr lang="en-US" dirty="0" err="1">
                <a:latin typeface="Raleway" pitchFamily="2" charset="0"/>
              </a:rPr>
              <a:t>comerciales</a:t>
            </a:r>
            <a:r>
              <a:rPr lang="en-US" dirty="0">
                <a:latin typeface="Raleway" pitchFamily="2" charset="0"/>
              </a:rPr>
              <a:t> </a:t>
            </a:r>
            <a:r>
              <a:rPr lang="en-US" dirty="0" err="1">
                <a:latin typeface="Raleway" pitchFamily="2" charset="0"/>
              </a:rPr>
              <a:t>registradas</a:t>
            </a:r>
            <a:r>
              <a:rPr lang="en-US" dirty="0">
                <a:latin typeface="Raleway" pitchFamily="2" charset="0"/>
              </a:rPr>
              <a:t>, </a:t>
            </a:r>
            <a:r>
              <a:rPr lang="en-US" b="1" dirty="0">
                <a:latin typeface="Raleway" pitchFamily="2" charset="0"/>
              </a:rPr>
              <a:t>la </a:t>
            </a:r>
            <a:r>
              <a:rPr lang="en-US" b="1" dirty="0" err="1">
                <a:latin typeface="Raleway" pitchFamily="2" charset="0"/>
              </a:rPr>
              <a:t>compraventa</a:t>
            </a:r>
            <a:r>
              <a:rPr lang="en-US" b="1" dirty="0">
                <a:latin typeface="Raleway" pitchFamily="2" charset="0"/>
              </a:rPr>
              <a:t> y </a:t>
            </a:r>
            <a:r>
              <a:rPr lang="en-US" b="1" dirty="0" err="1">
                <a:latin typeface="Raleway" pitchFamily="2" charset="0"/>
              </a:rPr>
              <a:t>expendio</a:t>
            </a:r>
            <a:r>
              <a:rPr lang="en-US" b="1" dirty="0">
                <a:latin typeface="Raleway" pitchFamily="2" charset="0"/>
              </a:rPr>
              <a:t> de combustible “</a:t>
            </a:r>
            <a:r>
              <a:rPr lang="en-US" b="1" i="1" dirty="0">
                <a:latin typeface="Raleway" pitchFamily="2" charset="0"/>
              </a:rPr>
              <a:t>unbranded</a:t>
            </a:r>
            <a:r>
              <a:rPr lang="en-US" b="1" dirty="0">
                <a:latin typeface="Raleway" pitchFamily="2" charset="0"/>
              </a:rPr>
              <a:t>” se </a:t>
            </a:r>
            <a:r>
              <a:rPr lang="en-US" b="1" dirty="0" err="1">
                <a:latin typeface="Raleway" pitchFamily="2" charset="0"/>
              </a:rPr>
              <a:t>elimina</a:t>
            </a:r>
            <a:r>
              <a:rPr lang="en-US" b="1" dirty="0">
                <a:latin typeface="Raleway" pitchFamily="2" charset="0"/>
              </a:rPr>
              <a:t> del mercado</a:t>
            </a:r>
            <a:r>
              <a:rPr lang="en-US" dirty="0">
                <a:latin typeface="Raleway" pitchFamily="2" charset="0"/>
              </a:rPr>
              <a:t>, </a:t>
            </a:r>
            <a:r>
              <a:rPr lang="en-US" dirty="0" err="1">
                <a:latin typeface="Raleway" pitchFamily="2" charset="0"/>
              </a:rPr>
              <a:t>en</a:t>
            </a:r>
            <a:r>
              <a:rPr lang="en-US" dirty="0">
                <a:latin typeface="Raleway" pitchFamily="2" charset="0"/>
              </a:rPr>
              <a:t> </a:t>
            </a:r>
            <a:r>
              <a:rPr lang="en-US" dirty="0" err="1">
                <a:latin typeface="Raleway" pitchFamily="2" charset="0"/>
              </a:rPr>
              <a:t>detrimiento</a:t>
            </a:r>
            <a:r>
              <a:rPr lang="en-US" dirty="0">
                <a:latin typeface="Raleway" pitchFamily="2" charset="0"/>
              </a:rPr>
              <a:t> del mercado </a:t>
            </a:r>
            <a:r>
              <a:rPr lang="en-US" i="1" dirty="0">
                <a:latin typeface="Raleway" pitchFamily="2" charset="0"/>
              </a:rPr>
              <a:t>spot</a:t>
            </a:r>
            <a:r>
              <a:rPr lang="en-US" dirty="0">
                <a:latin typeface="Raleway" pitchFamily="2" charset="0"/>
              </a:rPr>
              <a:t> (</a:t>
            </a:r>
            <a:r>
              <a:rPr lang="en-US" dirty="0" err="1">
                <a:latin typeface="Raleway" pitchFamily="2" charset="0"/>
              </a:rPr>
              <a:t>compra</a:t>
            </a:r>
            <a:r>
              <a:rPr lang="en-US" dirty="0">
                <a:latin typeface="Raleway" pitchFamily="2" charset="0"/>
              </a:rPr>
              <a:t> de combustible de </a:t>
            </a:r>
            <a:r>
              <a:rPr lang="en-US" dirty="0" err="1">
                <a:latin typeface="Raleway" pitchFamily="2" charset="0"/>
              </a:rPr>
              <a:t>corto</a:t>
            </a:r>
            <a:r>
              <a:rPr lang="en-US" dirty="0">
                <a:latin typeface="Raleway" pitchFamily="2" charset="0"/>
              </a:rPr>
              <a:t> </a:t>
            </a:r>
            <a:r>
              <a:rPr lang="en-US" dirty="0" err="1">
                <a:latin typeface="Raleway" pitchFamily="2" charset="0"/>
              </a:rPr>
              <a:t>plazo</a:t>
            </a:r>
            <a:r>
              <a:rPr lang="en-US" dirty="0">
                <a:latin typeface="Raleway" pitchFamily="2" charset="0"/>
              </a:rPr>
              <a:t> sin </a:t>
            </a:r>
            <a:r>
              <a:rPr lang="en-US" dirty="0" err="1">
                <a:latin typeface="Raleway" pitchFamily="2" charset="0"/>
              </a:rPr>
              <a:t>necesidad</a:t>
            </a:r>
            <a:r>
              <a:rPr lang="en-US" dirty="0">
                <a:latin typeface="Raleway" pitchFamily="2" charset="0"/>
              </a:rPr>
              <a:t> de </a:t>
            </a:r>
            <a:r>
              <a:rPr lang="en-US" dirty="0" err="1">
                <a:latin typeface="Raleway" pitchFamily="2" charset="0"/>
              </a:rPr>
              <a:t>contratos</a:t>
            </a:r>
            <a:r>
              <a:rPr lang="en-US" dirty="0">
                <a:latin typeface="Raleway" pitchFamily="2" charset="0"/>
              </a:rPr>
              <a:t>).  </a:t>
            </a:r>
            <a:endParaRPr lang="es-ES" dirty="0">
              <a:latin typeface="Raleway" pitchFamily="2" charset="0"/>
            </a:endParaRPr>
          </a:p>
        </p:txBody>
      </p:sp>
      <p:sp>
        <p:nvSpPr>
          <p:cNvPr id="3" name="CuadroTexto 2">
            <a:extLst>
              <a:ext uri="{FF2B5EF4-FFF2-40B4-BE49-F238E27FC236}">
                <a16:creationId xmlns:a16="http://schemas.microsoft.com/office/drawing/2014/main" id="{AB71D347-92ED-A9FA-16EB-AB9E03AD3A9B}"/>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https://petrointelligence.com/files/fotografias_del_sector_gasolinero_en_mexico/septiembre_2025.pdf</a:t>
            </a:r>
          </a:p>
        </p:txBody>
      </p:sp>
    </p:spTree>
    <p:extLst>
      <p:ext uri="{BB962C8B-B14F-4D97-AF65-F5344CB8AC3E}">
        <p14:creationId xmlns:p14="http://schemas.microsoft.com/office/powerpoint/2010/main" val="4990436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A4AE6-3EF7-7105-9946-A117FE80223D}"/>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7DE91E7D-ABC5-77DB-EB07-7F30161190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127DEB9D-7303-95BE-237B-6E52E4410E50}"/>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Reconfiguración de rutas de suministro</a:t>
            </a:r>
            <a:endParaRPr lang="es-MX" sz="2400" b="1" i="1" dirty="0">
              <a:latin typeface="Raleway" pitchFamily="2" charset="0"/>
            </a:endParaRPr>
          </a:p>
        </p:txBody>
      </p:sp>
      <p:sp>
        <p:nvSpPr>
          <p:cNvPr id="7" name="CuadroTexto 6">
            <a:extLst>
              <a:ext uri="{FF2B5EF4-FFF2-40B4-BE49-F238E27FC236}">
                <a16:creationId xmlns:a16="http://schemas.microsoft.com/office/drawing/2014/main" id="{22C74E23-5129-0FB8-07CA-8B0851834D46}"/>
              </a:ext>
            </a:extLst>
          </p:cNvPr>
          <p:cNvSpPr txBox="1"/>
          <p:nvPr/>
        </p:nvSpPr>
        <p:spPr>
          <a:xfrm>
            <a:off x="583199" y="2923348"/>
            <a:ext cx="10596077" cy="1754326"/>
          </a:xfrm>
          <a:prstGeom prst="rect">
            <a:avLst/>
          </a:prstGeom>
          <a:noFill/>
        </p:spPr>
        <p:txBody>
          <a:bodyPr wrap="square">
            <a:spAutoFit/>
          </a:bodyPr>
          <a:lstStyle/>
          <a:p>
            <a:pPr algn="just"/>
            <a:r>
              <a:rPr lang="en-US" dirty="0">
                <a:latin typeface="Raleway" pitchFamily="2" charset="0"/>
              </a:rPr>
              <a:t>Al </a:t>
            </a:r>
            <a:r>
              <a:rPr lang="en-US" b="1" dirty="0" err="1">
                <a:latin typeface="Raleway" pitchFamily="2" charset="0"/>
              </a:rPr>
              <a:t>prohibir</a:t>
            </a:r>
            <a:r>
              <a:rPr lang="en-US" dirty="0">
                <a:latin typeface="Raleway" pitchFamily="2" charset="0"/>
              </a:rPr>
              <a:t> </a:t>
            </a:r>
            <a:r>
              <a:rPr lang="en-US" dirty="0" err="1">
                <a:latin typeface="Raleway" pitchFamily="2" charset="0"/>
              </a:rPr>
              <a:t>el</a:t>
            </a:r>
            <a:r>
              <a:rPr lang="en-US" dirty="0">
                <a:latin typeface="Raleway" pitchFamily="2" charset="0"/>
              </a:rPr>
              <a:t> </a:t>
            </a:r>
            <a:r>
              <a:rPr lang="en-US" dirty="0" err="1">
                <a:latin typeface="Raleway" pitchFamily="2" charset="0"/>
              </a:rPr>
              <a:t>Reglamento</a:t>
            </a:r>
            <a:r>
              <a:rPr lang="en-US" dirty="0">
                <a:latin typeface="Raleway" pitchFamily="2" charset="0"/>
              </a:rPr>
              <a:t> </a:t>
            </a:r>
            <a:r>
              <a:rPr lang="en-US" dirty="0" err="1">
                <a:latin typeface="Raleway" pitchFamily="2" charset="0"/>
              </a:rPr>
              <a:t>el</a:t>
            </a:r>
            <a:r>
              <a:rPr lang="en-US" dirty="0">
                <a:latin typeface="Raleway" pitchFamily="2" charset="0"/>
              </a:rPr>
              <a:t> </a:t>
            </a:r>
            <a:r>
              <a:rPr lang="en-US" b="1" dirty="0" err="1">
                <a:latin typeface="Raleway" pitchFamily="2" charset="0"/>
              </a:rPr>
              <a:t>transvase</a:t>
            </a:r>
            <a:r>
              <a:rPr lang="en-US" dirty="0">
                <a:latin typeface="Raleway" pitchFamily="2" charset="0"/>
              </a:rPr>
              <a:t> entre </a:t>
            </a:r>
            <a:r>
              <a:rPr lang="en-US" dirty="0" err="1">
                <a:latin typeface="Raleway" pitchFamily="2" charset="0"/>
              </a:rPr>
              <a:t>medios</a:t>
            </a:r>
            <a:r>
              <a:rPr lang="en-US" dirty="0">
                <a:latin typeface="Raleway" pitchFamily="2" charset="0"/>
              </a:rPr>
              <a:t> de </a:t>
            </a:r>
            <a:r>
              <a:rPr lang="en-US" dirty="0" err="1">
                <a:latin typeface="Raleway" pitchFamily="2" charset="0"/>
              </a:rPr>
              <a:t>transporte</a:t>
            </a:r>
            <a:r>
              <a:rPr lang="en-US" dirty="0">
                <a:latin typeface="Raleway" pitchFamily="2" charset="0"/>
              </a:rPr>
              <a:t> .y/o </a:t>
            </a:r>
            <a:r>
              <a:rPr lang="en-US" dirty="0" err="1">
                <a:latin typeface="Raleway" pitchFamily="2" charset="0"/>
              </a:rPr>
              <a:t>distribución</a:t>
            </a:r>
            <a:r>
              <a:rPr lang="en-US" dirty="0">
                <a:latin typeface="Raleway" pitchFamily="2" charset="0"/>
              </a:rPr>
              <a:t> </a:t>
            </a:r>
            <a:r>
              <a:rPr lang="en-US" dirty="0" err="1">
                <a:latin typeface="Raleway" pitchFamily="2" charset="0"/>
              </a:rPr>
              <a:t>por</a:t>
            </a:r>
            <a:r>
              <a:rPr lang="en-US" dirty="0">
                <a:latin typeface="Raleway" pitchFamily="2" charset="0"/>
              </a:rPr>
              <a:t> </a:t>
            </a:r>
            <a:r>
              <a:rPr lang="en-US" dirty="0" err="1">
                <a:latin typeface="Raleway" pitchFamily="2" charset="0"/>
              </a:rPr>
              <a:t>medios</a:t>
            </a:r>
            <a:r>
              <a:rPr lang="en-US" dirty="0">
                <a:latin typeface="Raleway" pitchFamily="2" charset="0"/>
              </a:rPr>
              <a:t> </a:t>
            </a:r>
            <a:r>
              <a:rPr lang="en-US" dirty="0" err="1">
                <a:latin typeface="Raleway" pitchFamily="2" charset="0"/>
              </a:rPr>
              <a:t>distintos</a:t>
            </a:r>
            <a:r>
              <a:rPr lang="en-US" dirty="0">
                <a:latin typeface="Raleway" pitchFamily="2" charset="0"/>
              </a:rPr>
              <a:t> a </a:t>
            </a:r>
            <a:r>
              <a:rPr lang="en-US" dirty="0" err="1">
                <a:latin typeface="Raleway" pitchFamily="2" charset="0"/>
              </a:rPr>
              <a:t>ductos</a:t>
            </a:r>
            <a:r>
              <a:rPr lang="en-US" dirty="0">
                <a:latin typeface="Raleway" pitchFamily="2" charset="0"/>
              </a:rPr>
              <a:t>, </a:t>
            </a:r>
            <a:r>
              <a:rPr lang="en-US" b="1" dirty="0" err="1">
                <a:latin typeface="Raleway" pitchFamily="2" charset="0"/>
              </a:rPr>
              <a:t>diversos</a:t>
            </a:r>
            <a:r>
              <a:rPr lang="en-US" b="1" dirty="0">
                <a:latin typeface="Raleway" pitchFamily="2" charset="0"/>
              </a:rPr>
              <a:t> puntos de </a:t>
            </a:r>
            <a:r>
              <a:rPr lang="en-US" b="1" dirty="0" err="1">
                <a:latin typeface="Raleway" pitchFamily="2" charset="0"/>
              </a:rPr>
              <a:t>entrega</a:t>
            </a:r>
            <a:r>
              <a:rPr lang="en-US" b="1" dirty="0">
                <a:latin typeface="Raleway" pitchFamily="2" charset="0"/>
              </a:rPr>
              <a:t> </a:t>
            </a:r>
            <a:r>
              <a:rPr lang="en-US" b="1" dirty="0" err="1">
                <a:latin typeface="Raleway" pitchFamily="2" charset="0"/>
              </a:rPr>
              <a:t>han</a:t>
            </a:r>
            <a:r>
              <a:rPr lang="en-US" b="1" dirty="0">
                <a:latin typeface="Raleway" pitchFamily="2" charset="0"/>
              </a:rPr>
              <a:t> </a:t>
            </a:r>
            <a:r>
              <a:rPr lang="en-US" b="1" dirty="0" err="1">
                <a:latin typeface="Raleway" pitchFamily="2" charset="0"/>
              </a:rPr>
              <a:t>sido</a:t>
            </a:r>
            <a:r>
              <a:rPr lang="en-US" b="1" dirty="0">
                <a:latin typeface="Raleway" pitchFamily="2" charset="0"/>
              </a:rPr>
              <a:t> </a:t>
            </a:r>
            <a:r>
              <a:rPr lang="en-US" b="1" dirty="0" err="1">
                <a:latin typeface="Raleway" pitchFamily="2" charset="0"/>
              </a:rPr>
              <a:t>deshabilitados</a:t>
            </a:r>
            <a:r>
              <a:rPr lang="en-US" b="1" dirty="0">
                <a:latin typeface="Raleway" pitchFamily="2" charset="0"/>
              </a:rPr>
              <a:t>, </a:t>
            </a:r>
            <a:r>
              <a:rPr lang="en-US" b="1" dirty="0" err="1">
                <a:latin typeface="Raleway" pitchFamily="2" charset="0"/>
              </a:rPr>
              <a:t>causando</a:t>
            </a:r>
            <a:r>
              <a:rPr lang="en-US" b="1" dirty="0">
                <a:latin typeface="Raleway" pitchFamily="2" charset="0"/>
              </a:rPr>
              <a:t> </a:t>
            </a:r>
            <a:r>
              <a:rPr lang="en-US" b="1" dirty="0" err="1">
                <a:latin typeface="Raleway" pitchFamily="2" charset="0"/>
              </a:rPr>
              <a:t>una</a:t>
            </a:r>
            <a:r>
              <a:rPr lang="en-US" b="1" dirty="0">
                <a:latin typeface="Raleway" pitchFamily="2" charset="0"/>
              </a:rPr>
              <a:t> </a:t>
            </a:r>
            <a:r>
              <a:rPr lang="en-US" b="1" dirty="0" err="1">
                <a:latin typeface="Raleway" pitchFamily="2" charset="0"/>
              </a:rPr>
              <a:t>reconfiguración</a:t>
            </a:r>
            <a:r>
              <a:rPr lang="en-US" b="1" dirty="0">
                <a:latin typeface="Raleway" pitchFamily="2" charset="0"/>
              </a:rPr>
              <a:t> </a:t>
            </a:r>
            <a:r>
              <a:rPr lang="en-US" b="1" dirty="0" err="1">
                <a:latin typeface="Raleway" pitchFamily="2" charset="0"/>
              </a:rPr>
              <a:t>en</a:t>
            </a:r>
            <a:r>
              <a:rPr lang="en-US" b="1" dirty="0">
                <a:latin typeface="Raleway" pitchFamily="2" charset="0"/>
              </a:rPr>
              <a:t> las </a:t>
            </a:r>
            <a:r>
              <a:rPr lang="en-US" b="1" dirty="0" err="1">
                <a:latin typeface="Raleway" pitchFamily="2" charset="0"/>
              </a:rPr>
              <a:t>rutas</a:t>
            </a:r>
            <a:r>
              <a:rPr lang="en-US" b="1" dirty="0">
                <a:latin typeface="Raleway" pitchFamily="2" charset="0"/>
              </a:rPr>
              <a:t> de </a:t>
            </a:r>
            <a:r>
              <a:rPr lang="en-US" b="1" dirty="0" err="1">
                <a:latin typeface="Raleway" pitchFamily="2" charset="0"/>
              </a:rPr>
              <a:t>suministro</a:t>
            </a:r>
            <a:r>
              <a:rPr lang="en-US" dirty="0">
                <a:latin typeface="Raleway" pitchFamily="2" charset="0"/>
              </a:rPr>
              <a:t>. Por </a:t>
            </a:r>
            <a:r>
              <a:rPr lang="en-US" dirty="0" err="1">
                <a:latin typeface="Raleway" pitchFamily="2" charset="0"/>
              </a:rPr>
              <a:t>ejemplo</a:t>
            </a:r>
            <a:r>
              <a:rPr lang="en-US" dirty="0">
                <a:latin typeface="Raleway" pitchFamily="2" charset="0"/>
              </a:rPr>
              <a:t>, Mexicali y Guadalajara.</a:t>
            </a:r>
          </a:p>
          <a:p>
            <a:pPr algn="just"/>
            <a:endParaRPr lang="en-US" dirty="0">
              <a:latin typeface="Raleway" pitchFamily="2" charset="0"/>
            </a:endParaRPr>
          </a:p>
          <a:p>
            <a:pPr algn="just"/>
            <a:r>
              <a:rPr lang="en-US" dirty="0">
                <a:latin typeface="Raleway" pitchFamily="2" charset="0"/>
              </a:rPr>
              <a:t>No se </a:t>
            </a:r>
            <a:r>
              <a:rPr lang="en-US" dirty="0" err="1">
                <a:latin typeface="Raleway" pitchFamily="2" charset="0"/>
              </a:rPr>
              <a:t>considera</a:t>
            </a:r>
            <a:r>
              <a:rPr lang="en-US" dirty="0">
                <a:latin typeface="Raleway" pitchFamily="2" charset="0"/>
              </a:rPr>
              <a:t> </a:t>
            </a:r>
            <a:r>
              <a:rPr lang="en-US" dirty="0" err="1">
                <a:latin typeface="Raleway" pitchFamily="2" charset="0"/>
              </a:rPr>
              <a:t>en</a:t>
            </a:r>
            <a:r>
              <a:rPr lang="en-US" dirty="0">
                <a:latin typeface="Raleway" pitchFamily="2" charset="0"/>
              </a:rPr>
              <a:t> </a:t>
            </a:r>
            <a:r>
              <a:rPr lang="en-US" dirty="0" err="1">
                <a:latin typeface="Raleway" pitchFamily="2" charset="0"/>
              </a:rPr>
              <a:t>el</a:t>
            </a:r>
            <a:r>
              <a:rPr lang="en-US" dirty="0">
                <a:latin typeface="Raleway" pitchFamily="2" charset="0"/>
              </a:rPr>
              <a:t> </a:t>
            </a:r>
            <a:r>
              <a:rPr lang="en-US" dirty="0" err="1">
                <a:latin typeface="Raleway" pitchFamily="2" charset="0"/>
              </a:rPr>
              <a:t>Reglamento</a:t>
            </a:r>
            <a:r>
              <a:rPr lang="en-US" dirty="0">
                <a:latin typeface="Raleway" pitchFamily="2" charset="0"/>
              </a:rPr>
              <a:t>, </a:t>
            </a:r>
            <a:r>
              <a:rPr lang="en-US" dirty="0" err="1">
                <a:latin typeface="Raleway" pitchFamily="2" charset="0"/>
              </a:rPr>
              <a:t>el</a:t>
            </a:r>
            <a:r>
              <a:rPr lang="en-US" dirty="0">
                <a:latin typeface="Raleway" pitchFamily="2" charset="0"/>
              </a:rPr>
              <a:t> </a:t>
            </a:r>
            <a:r>
              <a:rPr lang="en-US" dirty="0" err="1">
                <a:latin typeface="Raleway" pitchFamily="2" charset="0"/>
              </a:rPr>
              <a:t>transvase</a:t>
            </a:r>
            <a:r>
              <a:rPr lang="en-US" dirty="0">
                <a:latin typeface="Raleway" pitchFamily="2" charset="0"/>
              </a:rPr>
              <a:t> entre </a:t>
            </a:r>
            <a:r>
              <a:rPr lang="en-US" dirty="0" err="1">
                <a:latin typeface="Raleway" pitchFamily="2" charset="0"/>
              </a:rPr>
              <a:t>buque-tanques</a:t>
            </a:r>
            <a:r>
              <a:rPr lang="en-US" dirty="0">
                <a:latin typeface="Raleway" pitchFamily="2" charset="0"/>
              </a:rPr>
              <a:t>, lo </a:t>
            </a:r>
            <a:r>
              <a:rPr lang="en-US" dirty="0" err="1">
                <a:latin typeface="Raleway" pitchFamily="2" charset="0"/>
              </a:rPr>
              <a:t>cual</a:t>
            </a:r>
            <a:r>
              <a:rPr lang="en-US" dirty="0">
                <a:latin typeface="Raleway" pitchFamily="2" charset="0"/>
              </a:rPr>
              <a:t> </a:t>
            </a:r>
            <a:r>
              <a:rPr lang="en-US" dirty="0" err="1">
                <a:latin typeface="Raleway" pitchFamily="2" charset="0"/>
              </a:rPr>
              <a:t>sí</a:t>
            </a:r>
            <a:r>
              <a:rPr lang="en-US" dirty="0">
                <a:latin typeface="Raleway" pitchFamily="2" charset="0"/>
              </a:rPr>
              <a:t> se </a:t>
            </a:r>
            <a:r>
              <a:rPr lang="en-US" dirty="0" err="1">
                <a:latin typeface="Raleway" pitchFamily="2" charset="0"/>
              </a:rPr>
              <a:t>realiza</a:t>
            </a:r>
            <a:r>
              <a:rPr lang="en-US" dirty="0">
                <a:latin typeface="Raleway" pitchFamily="2" charset="0"/>
              </a:rPr>
              <a:t> </a:t>
            </a:r>
            <a:r>
              <a:rPr lang="en-US" dirty="0" err="1">
                <a:latin typeface="Raleway" pitchFamily="2" charset="0"/>
              </a:rPr>
              <a:t>en</a:t>
            </a:r>
            <a:r>
              <a:rPr lang="en-US" dirty="0">
                <a:latin typeface="Raleway" pitchFamily="2" charset="0"/>
              </a:rPr>
              <a:t> la </a:t>
            </a:r>
            <a:r>
              <a:rPr lang="en-US" dirty="0" err="1">
                <a:latin typeface="Raleway" pitchFamily="2" charset="0"/>
              </a:rPr>
              <a:t>práctica</a:t>
            </a:r>
            <a:r>
              <a:rPr lang="en-US" dirty="0">
                <a:latin typeface="Raleway" pitchFamily="2" charset="0"/>
              </a:rPr>
              <a:t>.</a:t>
            </a:r>
          </a:p>
        </p:txBody>
      </p:sp>
      <p:sp>
        <p:nvSpPr>
          <p:cNvPr id="3" name="CuadroTexto 2">
            <a:extLst>
              <a:ext uri="{FF2B5EF4-FFF2-40B4-BE49-F238E27FC236}">
                <a16:creationId xmlns:a16="http://schemas.microsoft.com/office/drawing/2014/main" id="{740A1E26-78AD-6BEA-9032-6A22DF33EA03}"/>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https://petrointelligence.com/files/fotografias_del_sector_gasolinero_en_mexico/septiembre_2025.pdf</a:t>
            </a:r>
          </a:p>
        </p:txBody>
      </p:sp>
    </p:spTree>
    <p:extLst>
      <p:ext uri="{BB962C8B-B14F-4D97-AF65-F5344CB8AC3E}">
        <p14:creationId xmlns:p14="http://schemas.microsoft.com/office/powerpoint/2010/main" val="34521167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C6613-8CE2-97DA-627F-81B0C1450D24}"/>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CC848CE4-AE3A-39FE-3A88-9961B6E03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946E3692-A73C-FFBA-50B1-26B5C6AF04F4}"/>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Marcas que no se encuentran en el catálogo</a:t>
            </a:r>
            <a:endParaRPr lang="es-MX" sz="2400" b="1" dirty="0">
              <a:latin typeface="Raleway" pitchFamily="2" charset="0"/>
            </a:endParaRPr>
          </a:p>
        </p:txBody>
      </p:sp>
      <p:sp>
        <p:nvSpPr>
          <p:cNvPr id="7" name="CuadroTexto 6">
            <a:extLst>
              <a:ext uri="{FF2B5EF4-FFF2-40B4-BE49-F238E27FC236}">
                <a16:creationId xmlns:a16="http://schemas.microsoft.com/office/drawing/2014/main" id="{DBA00F96-057E-87C6-D77D-0B1DF9B75270}"/>
              </a:ext>
            </a:extLst>
          </p:cNvPr>
          <p:cNvSpPr txBox="1"/>
          <p:nvPr/>
        </p:nvSpPr>
        <p:spPr>
          <a:xfrm>
            <a:off x="583199" y="2306658"/>
            <a:ext cx="10596077" cy="2585323"/>
          </a:xfrm>
          <a:prstGeom prst="rect">
            <a:avLst/>
          </a:prstGeom>
          <a:noFill/>
        </p:spPr>
        <p:txBody>
          <a:bodyPr wrap="square">
            <a:spAutoFit/>
          </a:bodyPr>
          <a:lstStyle/>
          <a:p>
            <a:pPr algn="just"/>
            <a:r>
              <a:rPr lang="es-ES" dirty="0">
                <a:latin typeface="Raleway" pitchFamily="2" charset="0"/>
              </a:rPr>
              <a:t>El nuevo Reglamento de la Ley del Sector Hidrocarburos exige que toda Estación de Servicio opere con una marca comercial registrada. Esta medida busca fortalecer la trazabilidad y la supervisión del producto.</a:t>
            </a:r>
          </a:p>
          <a:p>
            <a:pPr algn="just"/>
            <a:endParaRPr lang="es-ES" dirty="0">
              <a:latin typeface="Raleway" pitchFamily="2" charset="0"/>
            </a:endParaRPr>
          </a:p>
          <a:p>
            <a:pPr algn="just"/>
            <a:r>
              <a:rPr lang="es-MX" b="1" dirty="0">
                <a:latin typeface="Raleway" pitchFamily="2" charset="0"/>
              </a:rPr>
              <a:t>Existen 98 marcas registradas en el Catálogo de marcas de la Comisión.</a:t>
            </a:r>
          </a:p>
          <a:p>
            <a:pPr algn="just"/>
            <a:endParaRPr lang="es-MX" b="1" dirty="0">
              <a:latin typeface="Raleway" pitchFamily="2" charset="0"/>
            </a:endParaRPr>
          </a:p>
          <a:p>
            <a:pPr algn="just"/>
            <a:r>
              <a:rPr lang="es-MX" dirty="0">
                <a:latin typeface="Raleway" pitchFamily="2" charset="0"/>
              </a:rPr>
              <a:t>Por otro lado, se estima que existen </a:t>
            </a:r>
            <a:r>
              <a:rPr lang="es-MX" b="1" dirty="0">
                <a:latin typeface="Raleway" pitchFamily="2" charset="0"/>
              </a:rPr>
              <a:t>292 marcas fuera del catálogo de la Comisión</a:t>
            </a:r>
            <a:r>
              <a:rPr lang="es-MX" dirty="0">
                <a:latin typeface="Raleway" pitchFamily="2" charset="0"/>
              </a:rPr>
              <a:t>, ya que de acuerdo con la </a:t>
            </a:r>
            <a:r>
              <a:rPr lang="es-MX" b="1" dirty="0">
                <a:latin typeface="Raleway" pitchFamily="2" charset="0"/>
              </a:rPr>
              <a:t>“</a:t>
            </a:r>
            <a:r>
              <a:rPr lang="es-ES" b="1" dirty="0">
                <a:latin typeface="Raleway" pitchFamily="2" charset="0"/>
              </a:rPr>
              <a:t>Fotografía del sector gasolinero en México"</a:t>
            </a:r>
            <a:r>
              <a:rPr lang="es-ES" dirty="0">
                <a:latin typeface="Raleway" pitchFamily="2" charset="0"/>
              </a:rPr>
              <a:t> existen 390 marcas de combustibles al corte de septiembre de 2025.</a:t>
            </a:r>
          </a:p>
        </p:txBody>
      </p:sp>
      <p:sp>
        <p:nvSpPr>
          <p:cNvPr id="3" name="CuadroTexto 2">
            <a:extLst>
              <a:ext uri="{FF2B5EF4-FFF2-40B4-BE49-F238E27FC236}">
                <a16:creationId xmlns:a16="http://schemas.microsoft.com/office/drawing/2014/main" id="{6D19A090-CD0C-1180-7462-95E6F5B4DA0D}"/>
              </a:ext>
            </a:extLst>
          </p:cNvPr>
          <p:cNvSpPr txBox="1"/>
          <p:nvPr/>
        </p:nvSpPr>
        <p:spPr>
          <a:xfrm>
            <a:off x="219280" y="6504004"/>
            <a:ext cx="8562587" cy="253916"/>
          </a:xfrm>
          <a:prstGeom prst="rect">
            <a:avLst/>
          </a:prstGeom>
          <a:noFill/>
        </p:spPr>
        <p:txBody>
          <a:bodyPr wrap="square">
            <a:spAutoFit/>
          </a:bodyPr>
          <a:lstStyle/>
          <a:p>
            <a:r>
              <a:rPr lang="es-MX" sz="1050" dirty="0">
                <a:latin typeface="Raleway" pitchFamily="2" charset="0"/>
              </a:rPr>
              <a:t>https://petrointelligence.com/files/fotografias_del_sector_gasolinero_en_mexico/septiembre_2025.pdf</a:t>
            </a:r>
          </a:p>
        </p:txBody>
      </p:sp>
    </p:spTree>
    <p:extLst>
      <p:ext uri="{BB962C8B-B14F-4D97-AF65-F5344CB8AC3E}">
        <p14:creationId xmlns:p14="http://schemas.microsoft.com/office/powerpoint/2010/main" val="31927844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2EECD-4620-50E0-C7DB-D03FFA243E03}"/>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98EB8854-A470-7798-CBFE-1DB728A7D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0540DFF1-7021-1F2E-F038-8C8C8909D7AB}"/>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Heterogeneidad en permisos</a:t>
            </a:r>
            <a:endParaRPr lang="es-MX" sz="2400" b="1" dirty="0">
              <a:latin typeface="Raleway" pitchFamily="2" charset="0"/>
            </a:endParaRPr>
          </a:p>
        </p:txBody>
      </p:sp>
      <p:sp>
        <p:nvSpPr>
          <p:cNvPr id="7" name="CuadroTexto 6">
            <a:extLst>
              <a:ext uri="{FF2B5EF4-FFF2-40B4-BE49-F238E27FC236}">
                <a16:creationId xmlns:a16="http://schemas.microsoft.com/office/drawing/2014/main" id="{C71C9CE7-001C-6C1E-85FE-882C541B8E63}"/>
              </a:ext>
            </a:extLst>
          </p:cNvPr>
          <p:cNvSpPr txBox="1"/>
          <p:nvPr/>
        </p:nvSpPr>
        <p:spPr>
          <a:xfrm>
            <a:off x="581414" y="1557911"/>
            <a:ext cx="9368832" cy="707886"/>
          </a:xfrm>
          <a:prstGeom prst="rect">
            <a:avLst/>
          </a:prstGeom>
          <a:noFill/>
        </p:spPr>
        <p:txBody>
          <a:bodyPr wrap="square">
            <a:spAutoFit/>
          </a:bodyPr>
          <a:lstStyle/>
          <a:p>
            <a:pPr algn="just"/>
            <a:r>
              <a:rPr lang="es-ES" sz="2000" dirty="0">
                <a:latin typeface="Raleway" pitchFamily="2" charset="0"/>
              </a:rPr>
              <a:t>El constante cambio de criterios ha generado una falta de homologación en los términos de los permisos de expendio:</a:t>
            </a:r>
            <a:endParaRPr lang="es-MX" sz="2000" dirty="0">
              <a:latin typeface="Raleway" pitchFamily="2" charset="0"/>
            </a:endParaRPr>
          </a:p>
        </p:txBody>
      </p:sp>
      <p:pic>
        <p:nvPicPr>
          <p:cNvPr id="8" name="Imagen 7">
            <a:extLst>
              <a:ext uri="{FF2B5EF4-FFF2-40B4-BE49-F238E27FC236}">
                <a16:creationId xmlns:a16="http://schemas.microsoft.com/office/drawing/2014/main" id="{0F17B25F-23E6-EF3B-E2C5-1A7D08586460}"/>
              </a:ext>
            </a:extLst>
          </p:cNvPr>
          <p:cNvPicPr>
            <a:picLocks noChangeAspect="1"/>
          </p:cNvPicPr>
          <p:nvPr/>
        </p:nvPicPr>
        <p:blipFill>
          <a:blip r:embed="rId3"/>
          <a:stretch>
            <a:fillRect/>
          </a:stretch>
        </p:blipFill>
        <p:spPr>
          <a:xfrm>
            <a:off x="4094496" y="2445675"/>
            <a:ext cx="3163889" cy="1176537"/>
          </a:xfrm>
          <a:prstGeom prst="rect">
            <a:avLst/>
          </a:prstGeom>
        </p:spPr>
      </p:pic>
      <p:sp>
        <p:nvSpPr>
          <p:cNvPr id="9" name="CuadroTexto 8">
            <a:extLst>
              <a:ext uri="{FF2B5EF4-FFF2-40B4-BE49-F238E27FC236}">
                <a16:creationId xmlns:a16="http://schemas.microsoft.com/office/drawing/2014/main" id="{06C662B8-3950-894F-DAA2-99FC584520C9}"/>
              </a:ext>
            </a:extLst>
          </p:cNvPr>
          <p:cNvSpPr txBox="1"/>
          <p:nvPr/>
        </p:nvSpPr>
        <p:spPr>
          <a:xfrm>
            <a:off x="3621292" y="3626949"/>
            <a:ext cx="3979044" cy="461665"/>
          </a:xfrm>
          <a:prstGeom prst="rect">
            <a:avLst/>
          </a:prstGeom>
          <a:noFill/>
        </p:spPr>
        <p:txBody>
          <a:bodyPr wrap="square" rtlCol="0">
            <a:spAutoFit/>
          </a:bodyPr>
          <a:lstStyle/>
          <a:p>
            <a:pPr algn="ctr"/>
            <a:r>
              <a:rPr lang="es-MX" sz="1200" b="1" dirty="0">
                <a:latin typeface="Raleway" pitchFamily="2" charset="0"/>
              </a:rPr>
              <a:t>Captura de la OPE de subproductos Sin Marca para realizar los reportes estadísticos</a:t>
            </a:r>
          </a:p>
        </p:txBody>
      </p:sp>
      <p:pic>
        <p:nvPicPr>
          <p:cNvPr id="10" name="Imagen 9">
            <a:extLst>
              <a:ext uri="{FF2B5EF4-FFF2-40B4-BE49-F238E27FC236}">
                <a16:creationId xmlns:a16="http://schemas.microsoft.com/office/drawing/2014/main" id="{6904C92B-56ED-89ED-F12A-65340C180D61}"/>
              </a:ext>
            </a:extLst>
          </p:cNvPr>
          <p:cNvPicPr>
            <a:picLocks noChangeAspect="1"/>
          </p:cNvPicPr>
          <p:nvPr/>
        </p:nvPicPr>
        <p:blipFill>
          <a:blip r:embed="rId4"/>
          <a:stretch>
            <a:fillRect/>
          </a:stretch>
        </p:blipFill>
        <p:spPr>
          <a:xfrm>
            <a:off x="1438397" y="4173688"/>
            <a:ext cx="3363296" cy="2038477"/>
          </a:xfrm>
          <a:prstGeom prst="rect">
            <a:avLst/>
          </a:prstGeom>
        </p:spPr>
      </p:pic>
      <p:pic>
        <p:nvPicPr>
          <p:cNvPr id="11" name="Imagen 10">
            <a:extLst>
              <a:ext uri="{FF2B5EF4-FFF2-40B4-BE49-F238E27FC236}">
                <a16:creationId xmlns:a16="http://schemas.microsoft.com/office/drawing/2014/main" id="{3EA00CC5-75B4-AF59-E506-5B3D7446954D}"/>
              </a:ext>
            </a:extLst>
          </p:cNvPr>
          <p:cNvPicPr>
            <a:picLocks noChangeAspect="1"/>
          </p:cNvPicPr>
          <p:nvPr/>
        </p:nvPicPr>
        <p:blipFill>
          <a:blip r:embed="rId5"/>
          <a:srcRect l="-1275" r="4975"/>
          <a:stretch>
            <a:fillRect/>
          </a:stretch>
        </p:blipFill>
        <p:spPr>
          <a:xfrm>
            <a:off x="6646604" y="4241881"/>
            <a:ext cx="3688459" cy="1662994"/>
          </a:xfrm>
          <a:prstGeom prst="rect">
            <a:avLst/>
          </a:prstGeom>
        </p:spPr>
      </p:pic>
      <p:sp>
        <p:nvSpPr>
          <p:cNvPr id="12" name="CuadroTexto 11">
            <a:extLst>
              <a:ext uri="{FF2B5EF4-FFF2-40B4-BE49-F238E27FC236}">
                <a16:creationId xmlns:a16="http://schemas.microsoft.com/office/drawing/2014/main" id="{834F5F6A-AE26-25EA-9465-8AA19645A425}"/>
              </a:ext>
            </a:extLst>
          </p:cNvPr>
          <p:cNvSpPr txBox="1"/>
          <p:nvPr/>
        </p:nvSpPr>
        <p:spPr>
          <a:xfrm>
            <a:off x="1048688" y="6299122"/>
            <a:ext cx="3958358" cy="461665"/>
          </a:xfrm>
          <a:prstGeom prst="rect">
            <a:avLst/>
          </a:prstGeom>
          <a:noFill/>
        </p:spPr>
        <p:txBody>
          <a:bodyPr wrap="square" rtlCol="0">
            <a:spAutoFit/>
          </a:bodyPr>
          <a:lstStyle/>
          <a:p>
            <a:pPr algn="ctr"/>
            <a:r>
              <a:rPr lang="es-MX" sz="1200" b="1" dirty="0">
                <a:latin typeface="Raleway" pitchFamily="2" charset="0"/>
              </a:rPr>
              <a:t>Actualización de permiso a SIN MARCA otorgada por juicio</a:t>
            </a:r>
          </a:p>
        </p:txBody>
      </p:sp>
      <p:sp>
        <p:nvSpPr>
          <p:cNvPr id="13" name="CuadroTexto 12">
            <a:extLst>
              <a:ext uri="{FF2B5EF4-FFF2-40B4-BE49-F238E27FC236}">
                <a16:creationId xmlns:a16="http://schemas.microsoft.com/office/drawing/2014/main" id="{B7D6F987-4D7A-425D-0CDF-F0907B637A4A}"/>
              </a:ext>
            </a:extLst>
          </p:cNvPr>
          <p:cNvSpPr txBox="1"/>
          <p:nvPr/>
        </p:nvSpPr>
        <p:spPr>
          <a:xfrm>
            <a:off x="6501311" y="5967571"/>
            <a:ext cx="3979044" cy="461665"/>
          </a:xfrm>
          <a:prstGeom prst="rect">
            <a:avLst/>
          </a:prstGeom>
          <a:noFill/>
        </p:spPr>
        <p:txBody>
          <a:bodyPr wrap="square" rtlCol="0">
            <a:spAutoFit/>
          </a:bodyPr>
          <a:lstStyle/>
          <a:p>
            <a:pPr algn="ctr"/>
            <a:r>
              <a:rPr lang="es-MX" sz="1200" b="1" dirty="0">
                <a:latin typeface="Raleway" pitchFamily="2" charset="0"/>
              </a:rPr>
              <a:t>Oficio de actualización de permiso a productos SIN MARCA</a:t>
            </a:r>
          </a:p>
        </p:txBody>
      </p:sp>
    </p:spTree>
    <p:extLst>
      <p:ext uri="{BB962C8B-B14F-4D97-AF65-F5344CB8AC3E}">
        <p14:creationId xmlns:p14="http://schemas.microsoft.com/office/powerpoint/2010/main" val="22328271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37324-2708-D61C-30AC-65CC1DF36174}"/>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9B26818E-4BED-A9C4-8B79-3D0FC6A2AC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D67B9EA6-B735-963B-0516-AF9EA76B43DD}"/>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Heterogeneidad en permisos</a:t>
            </a:r>
            <a:endParaRPr lang="es-MX" sz="2400" b="1" dirty="0">
              <a:latin typeface="Raleway" pitchFamily="2" charset="0"/>
            </a:endParaRPr>
          </a:p>
        </p:txBody>
      </p:sp>
      <p:pic>
        <p:nvPicPr>
          <p:cNvPr id="3" name="Imagen 2">
            <a:extLst>
              <a:ext uri="{FF2B5EF4-FFF2-40B4-BE49-F238E27FC236}">
                <a16:creationId xmlns:a16="http://schemas.microsoft.com/office/drawing/2014/main" id="{23721BA5-895F-7BB0-BF90-E1F98BDD1368}"/>
              </a:ext>
            </a:extLst>
          </p:cNvPr>
          <p:cNvPicPr>
            <a:picLocks noChangeAspect="1"/>
          </p:cNvPicPr>
          <p:nvPr/>
        </p:nvPicPr>
        <p:blipFill>
          <a:blip r:embed="rId3"/>
          <a:srcRect t="2047" b="1617"/>
          <a:stretch>
            <a:fillRect/>
          </a:stretch>
        </p:blipFill>
        <p:spPr>
          <a:xfrm>
            <a:off x="2219967" y="2322244"/>
            <a:ext cx="2787359" cy="3105860"/>
          </a:xfrm>
          <a:prstGeom prst="rect">
            <a:avLst/>
          </a:prstGeom>
        </p:spPr>
      </p:pic>
      <p:sp>
        <p:nvSpPr>
          <p:cNvPr id="4" name="CuadroTexto 3">
            <a:extLst>
              <a:ext uri="{FF2B5EF4-FFF2-40B4-BE49-F238E27FC236}">
                <a16:creationId xmlns:a16="http://schemas.microsoft.com/office/drawing/2014/main" id="{965F3480-FF86-C173-BD8D-B4B96E6AA355}"/>
              </a:ext>
            </a:extLst>
          </p:cNvPr>
          <p:cNvSpPr txBox="1"/>
          <p:nvPr/>
        </p:nvSpPr>
        <p:spPr>
          <a:xfrm>
            <a:off x="1458673" y="5504017"/>
            <a:ext cx="4000173" cy="461665"/>
          </a:xfrm>
          <a:prstGeom prst="rect">
            <a:avLst/>
          </a:prstGeom>
          <a:noFill/>
        </p:spPr>
        <p:txBody>
          <a:bodyPr wrap="square" rtlCol="0">
            <a:spAutoFit/>
          </a:bodyPr>
          <a:lstStyle/>
          <a:p>
            <a:pPr algn="ctr"/>
            <a:r>
              <a:rPr lang="es-MX" sz="1200" b="1" dirty="0">
                <a:latin typeface="Raleway" pitchFamily="2" charset="0"/>
              </a:rPr>
              <a:t>Extracto Título de permiso emitido por la CNE, en el cual no se aprecia la marca autorizada</a:t>
            </a:r>
          </a:p>
        </p:txBody>
      </p:sp>
      <p:sp>
        <p:nvSpPr>
          <p:cNvPr id="6" name="CuadroTexto 5">
            <a:extLst>
              <a:ext uri="{FF2B5EF4-FFF2-40B4-BE49-F238E27FC236}">
                <a16:creationId xmlns:a16="http://schemas.microsoft.com/office/drawing/2014/main" id="{47D55DC1-E78F-F241-987D-DBD3D4788839}"/>
              </a:ext>
            </a:extLst>
          </p:cNvPr>
          <p:cNvSpPr txBox="1"/>
          <p:nvPr/>
        </p:nvSpPr>
        <p:spPr>
          <a:xfrm>
            <a:off x="6196697" y="5565689"/>
            <a:ext cx="3922641" cy="461665"/>
          </a:xfrm>
          <a:prstGeom prst="rect">
            <a:avLst/>
          </a:prstGeom>
          <a:noFill/>
        </p:spPr>
        <p:txBody>
          <a:bodyPr wrap="square" rtlCol="0">
            <a:spAutoFit/>
          </a:bodyPr>
          <a:lstStyle/>
          <a:p>
            <a:pPr algn="ctr"/>
            <a:r>
              <a:rPr lang="es-MX" sz="1200" b="1" dirty="0">
                <a:latin typeface="Raleway" pitchFamily="2" charset="0"/>
              </a:rPr>
              <a:t>Extracto Título de permiso emitido por la CRE, en el cual no se aprecia la marca autorizada</a:t>
            </a:r>
          </a:p>
        </p:txBody>
      </p:sp>
      <p:pic>
        <p:nvPicPr>
          <p:cNvPr id="14" name="Imagen 13">
            <a:extLst>
              <a:ext uri="{FF2B5EF4-FFF2-40B4-BE49-F238E27FC236}">
                <a16:creationId xmlns:a16="http://schemas.microsoft.com/office/drawing/2014/main" id="{AAEA2D9E-C937-EB26-D4D7-3F3732570ACD}"/>
              </a:ext>
            </a:extLst>
          </p:cNvPr>
          <p:cNvPicPr>
            <a:picLocks noChangeAspect="1"/>
          </p:cNvPicPr>
          <p:nvPr/>
        </p:nvPicPr>
        <p:blipFill>
          <a:blip r:embed="rId4"/>
          <a:stretch>
            <a:fillRect/>
          </a:stretch>
        </p:blipFill>
        <p:spPr>
          <a:xfrm>
            <a:off x="6383082" y="2323209"/>
            <a:ext cx="3922640" cy="3180808"/>
          </a:xfrm>
          <a:prstGeom prst="rect">
            <a:avLst/>
          </a:prstGeom>
        </p:spPr>
      </p:pic>
    </p:spTree>
    <p:extLst>
      <p:ext uri="{BB962C8B-B14F-4D97-AF65-F5344CB8AC3E}">
        <p14:creationId xmlns:p14="http://schemas.microsoft.com/office/powerpoint/2010/main" val="3540824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55620-7C3F-218C-34B3-70D37139976E}"/>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B1F9795C-9DDC-28D0-83BA-0884448785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29C4AF44-D3D0-951D-657D-8D4DE2ED2547}"/>
              </a:ext>
            </a:extLst>
          </p:cNvPr>
          <p:cNvSpPr txBox="1"/>
          <p:nvPr/>
        </p:nvSpPr>
        <p:spPr>
          <a:xfrm>
            <a:off x="581413" y="306000"/>
            <a:ext cx="7221467" cy="830997"/>
          </a:xfrm>
          <a:prstGeom prst="rect">
            <a:avLst/>
          </a:prstGeom>
          <a:noFill/>
        </p:spPr>
        <p:txBody>
          <a:bodyPr wrap="square" rtlCol="0">
            <a:spAutoFit/>
          </a:bodyPr>
          <a:lstStyle/>
          <a:p>
            <a:r>
              <a:rPr lang="es-ES" sz="2400" b="1" dirty="0">
                <a:latin typeface="Raleway" pitchFamily="2" charset="0"/>
              </a:rPr>
              <a:t>Competencia de las marcas: ¿Innovar o expandir marcas internacionales?</a:t>
            </a:r>
            <a:endParaRPr lang="es-MX" sz="2400" b="1" dirty="0">
              <a:latin typeface="Raleway" pitchFamily="2" charset="0"/>
            </a:endParaRPr>
          </a:p>
        </p:txBody>
      </p:sp>
      <p:sp>
        <p:nvSpPr>
          <p:cNvPr id="9" name="Elipse 8">
            <a:extLst>
              <a:ext uri="{FF2B5EF4-FFF2-40B4-BE49-F238E27FC236}">
                <a16:creationId xmlns:a16="http://schemas.microsoft.com/office/drawing/2014/main" id="{050E4EF8-A83F-3559-EDA1-93574D3E7724}"/>
              </a:ext>
            </a:extLst>
          </p:cNvPr>
          <p:cNvSpPr/>
          <p:nvPr/>
        </p:nvSpPr>
        <p:spPr>
          <a:xfrm>
            <a:off x="2432588" y="1974099"/>
            <a:ext cx="2340000" cy="2160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500" dirty="0">
                <a:solidFill>
                  <a:schemeClr val="tx1"/>
                </a:solidFill>
                <a:latin typeface="Raleway" pitchFamily="2" charset="0"/>
              </a:rPr>
              <a:t>Consolidar la innovación de las marcas de combustible diseñadas por el sector gasolinero mexicano</a:t>
            </a:r>
          </a:p>
        </p:txBody>
      </p:sp>
      <p:sp>
        <p:nvSpPr>
          <p:cNvPr id="10" name="Elipse 9">
            <a:extLst>
              <a:ext uri="{FF2B5EF4-FFF2-40B4-BE49-F238E27FC236}">
                <a16:creationId xmlns:a16="http://schemas.microsoft.com/office/drawing/2014/main" id="{8DE0C567-732D-EBEA-70EC-C5B5A1946960}"/>
              </a:ext>
            </a:extLst>
          </p:cNvPr>
          <p:cNvSpPr/>
          <p:nvPr/>
        </p:nvSpPr>
        <p:spPr>
          <a:xfrm>
            <a:off x="6998834" y="1974099"/>
            <a:ext cx="2340000" cy="2160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500" dirty="0">
                <a:solidFill>
                  <a:schemeClr val="tx1"/>
                </a:solidFill>
                <a:latin typeface="Raleway" pitchFamily="2" charset="0"/>
              </a:rPr>
              <a:t>Apoyar la expansión de las franquicias internacionales,  aquéllas que tienen permiso de importación</a:t>
            </a:r>
          </a:p>
        </p:txBody>
      </p:sp>
      <p:pic>
        <p:nvPicPr>
          <p:cNvPr id="19" name="Imagen 18" descr="Ilustración de Escalas En Equilibrio Y Desequilibrio Icono De Libra Plana  Con Cuencos De Oro En Igualdad De Condiciones y más Vectores Libres de  Derechos de Báscula - iStock">
            <a:extLst>
              <a:ext uri="{FF2B5EF4-FFF2-40B4-BE49-F238E27FC236}">
                <a16:creationId xmlns:a16="http://schemas.microsoft.com/office/drawing/2014/main" id="{1E60DE15-6A9B-9F2D-9BC6-DF442547FF4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524" b="89524" l="7680" r="91503">
                        <a14:foregroundMark x1="7843" y1="27619" x2="10294" y2="33968"/>
                        <a14:foregroundMark x1="62582" y1="27302" x2="70098" y2="37143"/>
                        <a14:foregroundMark x1="70098" y1="37143" x2="82843" y2="38413"/>
                        <a14:foregroundMark x1="82843" y1="38413" x2="91503" y2="33651"/>
                        <a14:foregroundMark x1="91503" y1="33651" x2="80229" y2="27937"/>
                        <a14:foregroundMark x1="80229" y1="27937" x2="62418" y2="28254"/>
                      </a14:backgroundRemoval>
                    </a14:imgEffect>
                  </a14:imgLayer>
                </a14:imgProps>
              </a:ext>
              <a:ext uri="{28A0092B-C50C-407E-A947-70E740481C1C}">
                <a14:useLocalDpi xmlns:a14="http://schemas.microsoft.com/office/drawing/2010/main" val="0"/>
              </a:ext>
            </a:extLst>
          </a:blip>
          <a:srcRect b="17736"/>
          <a:stretch>
            <a:fillRect/>
          </a:stretch>
        </p:blipFill>
        <p:spPr bwMode="auto">
          <a:xfrm>
            <a:off x="1865562" y="2943978"/>
            <a:ext cx="8240964" cy="3491668"/>
          </a:xfrm>
          <a:prstGeom prst="rect">
            <a:avLst/>
          </a:prstGeom>
          <a:noFill/>
          <a:ln>
            <a:noFill/>
          </a:ln>
        </p:spPr>
      </p:pic>
    </p:spTree>
    <p:extLst>
      <p:ext uri="{BB962C8B-B14F-4D97-AF65-F5344CB8AC3E}">
        <p14:creationId xmlns:p14="http://schemas.microsoft.com/office/powerpoint/2010/main" val="6858677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5D4CD-2E09-A733-76C2-C8B2113638EE}"/>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7AAE6C2A-87A3-CADB-EC10-8D898CD0EA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8558D8A1-41BF-3F62-0118-FDBDE3AFB711}"/>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Códigos QR no actualizados </a:t>
            </a:r>
            <a:endParaRPr lang="es-MX" sz="2400" b="1" dirty="0">
              <a:latin typeface="Raleway" pitchFamily="2" charset="0"/>
            </a:endParaRPr>
          </a:p>
        </p:txBody>
      </p:sp>
      <p:sp>
        <p:nvSpPr>
          <p:cNvPr id="7" name="CuadroTexto 6">
            <a:extLst>
              <a:ext uri="{FF2B5EF4-FFF2-40B4-BE49-F238E27FC236}">
                <a16:creationId xmlns:a16="http://schemas.microsoft.com/office/drawing/2014/main" id="{36FAA3CF-2EFF-7E21-8858-323A7C03108E}"/>
              </a:ext>
            </a:extLst>
          </p:cNvPr>
          <p:cNvSpPr txBox="1"/>
          <p:nvPr/>
        </p:nvSpPr>
        <p:spPr>
          <a:xfrm>
            <a:off x="581413" y="1823843"/>
            <a:ext cx="10255045" cy="3416320"/>
          </a:xfrm>
          <a:prstGeom prst="rect">
            <a:avLst/>
          </a:prstGeom>
          <a:noFill/>
        </p:spPr>
        <p:txBody>
          <a:bodyPr wrap="square">
            <a:spAutoFit/>
          </a:bodyPr>
          <a:lstStyle/>
          <a:p>
            <a:pPr algn="just"/>
            <a:r>
              <a:rPr lang="es-ES" dirty="0">
                <a:latin typeface="Raleway" pitchFamily="2" charset="0"/>
              </a:rPr>
              <a:t>Se ha observado que los </a:t>
            </a:r>
            <a:r>
              <a:rPr lang="es-ES" b="1" dirty="0">
                <a:latin typeface="Raleway" pitchFamily="2" charset="0"/>
              </a:rPr>
              <a:t>códigos QR </a:t>
            </a:r>
            <a:r>
              <a:rPr lang="es-ES" dirty="0">
                <a:latin typeface="Raleway" pitchFamily="2" charset="0"/>
              </a:rPr>
              <a:t>notificados por la Comisión </a:t>
            </a:r>
            <a:r>
              <a:rPr lang="es-ES" b="1" dirty="0">
                <a:latin typeface="Raleway" pitchFamily="2" charset="0"/>
              </a:rPr>
              <a:t>no están actualizados</a:t>
            </a:r>
            <a:r>
              <a:rPr lang="es-ES" dirty="0">
                <a:latin typeface="Raleway" pitchFamily="2" charset="0"/>
              </a:rPr>
              <a:t>.</a:t>
            </a:r>
          </a:p>
          <a:p>
            <a:pPr algn="just"/>
            <a:endParaRPr lang="es-ES" dirty="0">
              <a:latin typeface="Raleway" pitchFamily="2" charset="0"/>
            </a:endParaRPr>
          </a:p>
          <a:p>
            <a:pPr algn="just"/>
            <a:r>
              <a:rPr lang="es-ES" dirty="0">
                <a:latin typeface="Raleway" pitchFamily="2" charset="0"/>
              </a:rPr>
              <a:t>Estas variaciones se deben a que los permisionarios no realizaron la actualización del parque vehicular autorizado por la Comisión o por trámites de cesión pendientes.</a:t>
            </a:r>
          </a:p>
          <a:p>
            <a:pPr algn="just"/>
            <a:endParaRPr lang="es-ES" dirty="0">
              <a:latin typeface="Raleway" pitchFamily="2" charset="0"/>
            </a:endParaRPr>
          </a:p>
          <a:p>
            <a:pPr algn="just"/>
            <a:r>
              <a:rPr lang="es-ES" dirty="0">
                <a:latin typeface="Raleway" pitchFamily="2" charset="0"/>
              </a:rPr>
              <a:t>Las discrepancias observadas han consistido en:</a:t>
            </a:r>
          </a:p>
          <a:p>
            <a:pPr algn="just"/>
            <a:endParaRPr lang="es-ES" dirty="0">
              <a:latin typeface="Raleway" pitchFamily="2" charset="0"/>
            </a:endParaRPr>
          </a:p>
          <a:p>
            <a:pPr marL="285750" indent="-285750" algn="just">
              <a:buFont typeface="Arial" panose="020B0604020202020204" pitchFamily="34" charset="0"/>
              <a:buChar char="•"/>
            </a:pPr>
            <a:r>
              <a:rPr lang="es-ES" b="1" dirty="0">
                <a:latin typeface="Raleway" pitchFamily="2" charset="0"/>
              </a:rPr>
              <a:t>Diferencia</a:t>
            </a:r>
            <a:r>
              <a:rPr lang="es-ES" dirty="0">
                <a:latin typeface="Raleway" pitchFamily="2" charset="0"/>
              </a:rPr>
              <a:t> en las </a:t>
            </a:r>
            <a:r>
              <a:rPr lang="es-ES" b="1" dirty="0">
                <a:latin typeface="Raleway" pitchFamily="2" charset="0"/>
              </a:rPr>
              <a:t>placas</a:t>
            </a:r>
            <a:r>
              <a:rPr lang="es-ES" dirty="0">
                <a:latin typeface="Raleway" pitchFamily="2" charset="0"/>
              </a:rPr>
              <a:t> de las unidades.</a:t>
            </a:r>
          </a:p>
          <a:p>
            <a:pPr marL="285750" indent="-285750" algn="just">
              <a:buFont typeface="Arial" panose="020B0604020202020204" pitchFamily="34" charset="0"/>
              <a:buChar char="•"/>
            </a:pPr>
            <a:r>
              <a:rPr lang="es-ES" b="1" dirty="0">
                <a:latin typeface="Raleway" pitchFamily="2" charset="0"/>
              </a:rPr>
              <a:t>Diferencia</a:t>
            </a:r>
            <a:r>
              <a:rPr lang="es-ES" dirty="0">
                <a:latin typeface="Raleway" pitchFamily="2" charset="0"/>
              </a:rPr>
              <a:t> en las </a:t>
            </a:r>
            <a:r>
              <a:rPr lang="es-ES" b="1" dirty="0">
                <a:latin typeface="Raleway" pitchFamily="2" charset="0"/>
              </a:rPr>
              <a:t>unidades</a:t>
            </a:r>
            <a:r>
              <a:rPr lang="es-ES" dirty="0">
                <a:latin typeface="Raleway" pitchFamily="2" charset="0"/>
              </a:rPr>
              <a:t> autorizadas.</a:t>
            </a:r>
          </a:p>
          <a:p>
            <a:pPr marL="285750" indent="-285750" algn="just">
              <a:buFont typeface="Arial" panose="020B0604020202020204" pitchFamily="34" charset="0"/>
              <a:buChar char="•"/>
            </a:pPr>
            <a:r>
              <a:rPr lang="es-ES" b="1" dirty="0">
                <a:latin typeface="Raleway" pitchFamily="2" charset="0"/>
              </a:rPr>
              <a:t>Razón social distinta.</a:t>
            </a:r>
          </a:p>
          <a:p>
            <a:pPr algn="just"/>
            <a:endParaRPr lang="es-ES" dirty="0">
              <a:latin typeface="Raleway" pitchFamily="2" charset="0"/>
            </a:endParaRPr>
          </a:p>
          <a:p>
            <a:pPr algn="just"/>
            <a:endParaRPr lang="es-MX" dirty="0">
              <a:latin typeface="Raleway" pitchFamily="2" charset="0"/>
            </a:endParaRPr>
          </a:p>
        </p:txBody>
      </p:sp>
    </p:spTree>
    <p:extLst>
      <p:ext uri="{BB962C8B-B14F-4D97-AF65-F5344CB8AC3E}">
        <p14:creationId xmlns:p14="http://schemas.microsoft.com/office/powerpoint/2010/main" val="21713614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DDB4B-8587-F2E3-AA85-7C453C824AB8}"/>
            </a:ext>
          </a:extLst>
        </p:cNvPr>
        <p:cNvGrpSpPr/>
        <p:nvPr/>
      </p:nvGrpSpPr>
      <p:grpSpPr>
        <a:xfrm>
          <a:off x="0" y="0"/>
          <a:ext cx="0" cy="0"/>
          <a:chOff x="0" y="0"/>
          <a:chExt cx="0" cy="0"/>
        </a:xfrm>
      </p:grpSpPr>
      <p:pic>
        <p:nvPicPr>
          <p:cNvPr id="5" name="Imagen 4" descr="Interfaz de usuario gráfica&#10;&#10;El contenido generado por IA puede ser incorrecto.">
            <a:extLst>
              <a:ext uri="{FF2B5EF4-FFF2-40B4-BE49-F238E27FC236}">
                <a16:creationId xmlns:a16="http://schemas.microsoft.com/office/drawing/2014/main" id="{B7F0CE04-9296-3657-EA7A-EC21ECC56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7" name="CuadroTexto 6">
            <a:extLst>
              <a:ext uri="{FF2B5EF4-FFF2-40B4-BE49-F238E27FC236}">
                <a16:creationId xmlns:a16="http://schemas.microsoft.com/office/drawing/2014/main" id="{D670190C-C6D1-1D2B-58DB-EDCF4E8667BB}"/>
              </a:ext>
            </a:extLst>
          </p:cNvPr>
          <p:cNvSpPr txBox="1"/>
          <p:nvPr/>
        </p:nvSpPr>
        <p:spPr>
          <a:xfrm>
            <a:off x="657708" y="3167390"/>
            <a:ext cx="4651711" cy="523220"/>
          </a:xfrm>
          <a:prstGeom prst="rect">
            <a:avLst/>
          </a:prstGeom>
          <a:noFill/>
        </p:spPr>
        <p:txBody>
          <a:bodyPr wrap="square" rtlCol="0">
            <a:spAutoFit/>
          </a:bodyPr>
          <a:lstStyle/>
          <a:p>
            <a:r>
              <a:rPr lang="es-MX" sz="2800" b="1" dirty="0">
                <a:latin typeface="Raleway" pitchFamily="2" charset="0"/>
              </a:rPr>
              <a:t>Caminos de acción</a:t>
            </a:r>
          </a:p>
        </p:txBody>
      </p:sp>
    </p:spTree>
    <p:extLst>
      <p:ext uri="{BB962C8B-B14F-4D97-AF65-F5344CB8AC3E}">
        <p14:creationId xmlns:p14="http://schemas.microsoft.com/office/powerpoint/2010/main" val="3664120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185BD-5515-8488-A577-7BE1C7C79270}"/>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C181A5A6-E7D7-D77A-B412-07791ABB91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1780DC87-F00E-A9FA-85A2-D02E5B53889E}"/>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Caminos de acción</a:t>
            </a:r>
            <a:endParaRPr lang="es-MX" sz="2400" b="1" dirty="0">
              <a:latin typeface="Raleway" pitchFamily="2" charset="0"/>
            </a:endParaRPr>
          </a:p>
        </p:txBody>
      </p:sp>
      <p:sp>
        <p:nvSpPr>
          <p:cNvPr id="7" name="CuadroTexto 6">
            <a:extLst>
              <a:ext uri="{FF2B5EF4-FFF2-40B4-BE49-F238E27FC236}">
                <a16:creationId xmlns:a16="http://schemas.microsoft.com/office/drawing/2014/main" id="{A0CA6552-02C9-D0E3-FB98-B96EA8387EFF}"/>
              </a:ext>
            </a:extLst>
          </p:cNvPr>
          <p:cNvSpPr txBox="1"/>
          <p:nvPr/>
        </p:nvSpPr>
        <p:spPr>
          <a:xfrm>
            <a:off x="581413" y="1787025"/>
            <a:ext cx="10255045" cy="4708981"/>
          </a:xfrm>
          <a:prstGeom prst="rect">
            <a:avLst/>
          </a:prstGeom>
          <a:noFill/>
        </p:spPr>
        <p:txBody>
          <a:bodyPr wrap="square">
            <a:spAutoFit/>
          </a:bodyPr>
          <a:lstStyle/>
          <a:p>
            <a:pPr algn="just"/>
            <a:r>
              <a:rPr lang="es-ES" sz="2000" b="1" dirty="0">
                <a:latin typeface="Raleway" pitchFamily="2" charset="0"/>
              </a:rPr>
              <a:t>1.- Actualizar la marca del permiso: </a:t>
            </a:r>
            <a:r>
              <a:rPr lang="es-ES" sz="2000" dirty="0">
                <a:latin typeface="Raleway" pitchFamily="2" charset="0"/>
              </a:rPr>
              <a:t>migrar a una franquicia  con marca registrada ante la CNE</a:t>
            </a:r>
            <a:r>
              <a:rPr lang="es-ES" sz="2000" i="1" dirty="0">
                <a:latin typeface="Raleway" pitchFamily="2" charset="0"/>
              </a:rPr>
              <a:t>.</a:t>
            </a:r>
          </a:p>
          <a:p>
            <a:pPr algn="just"/>
            <a:endParaRPr lang="es-ES" sz="2000" i="1" dirty="0">
              <a:latin typeface="Raleway" pitchFamily="2" charset="0"/>
            </a:endParaRPr>
          </a:p>
          <a:p>
            <a:pPr algn="just"/>
            <a:r>
              <a:rPr lang="es-ES" sz="2000" b="1" dirty="0">
                <a:latin typeface="Raleway" pitchFamily="2" charset="0"/>
              </a:rPr>
              <a:t>2.- Consolidar marca: </a:t>
            </a:r>
          </a:p>
          <a:p>
            <a:pPr algn="just"/>
            <a:endParaRPr lang="es-ES" sz="2000" b="1" dirty="0">
              <a:latin typeface="Raleway" pitchFamily="2" charset="0"/>
            </a:endParaRPr>
          </a:p>
          <a:p>
            <a:r>
              <a:rPr lang="es-ES" sz="2000" b="1" dirty="0">
                <a:latin typeface="Raleway" pitchFamily="2" charset="0"/>
              </a:rPr>
              <a:t> 	2.1.- Registrar marca existente: </a:t>
            </a:r>
            <a:r>
              <a:rPr lang="es-ES" sz="2000" dirty="0">
                <a:latin typeface="Raleway" pitchFamily="2" charset="0"/>
              </a:rPr>
              <a:t>comenzar con el proceso de registro de 	marca ante el IMPI y en el catálogo de la CNE.</a:t>
            </a:r>
          </a:p>
          <a:p>
            <a:pPr marL="342900" indent="-342900" algn="just">
              <a:buFont typeface="Arial" panose="020B0604020202020204" pitchFamily="34" charset="0"/>
              <a:buChar char="•"/>
            </a:pPr>
            <a:endParaRPr lang="es-ES" sz="2000" dirty="0">
              <a:latin typeface="Raleway" pitchFamily="2" charset="0"/>
            </a:endParaRPr>
          </a:p>
          <a:p>
            <a:r>
              <a:rPr lang="es-ES" sz="2000" b="1" dirty="0">
                <a:latin typeface="Raleway" pitchFamily="2" charset="0"/>
              </a:rPr>
              <a:t>	2.2.- Obtener licencia de marca o gestionar factura del mayorista con 	marca correcta</a:t>
            </a:r>
            <a:r>
              <a:rPr lang="es-ES" sz="2000" dirty="0">
                <a:latin typeface="Raleway" pitchFamily="2" charset="0"/>
              </a:rPr>
              <a:t>:  acordar mecanismo para garantizar 	trazabilidad entre 	comercializador y estación.</a:t>
            </a:r>
          </a:p>
          <a:p>
            <a:pPr marL="342900" indent="-342900" algn="just">
              <a:buFont typeface="Arial" panose="020B0604020202020204" pitchFamily="34" charset="0"/>
              <a:buChar char="•"/>
            </a:pPr>
            <a:endParaRPr lang="es-ES" sz="2000" dirty="0">
              <a:latin typeface="Raleway" pitchFamily="2" charset="0"/>
            </a:endParaRPr>
          </a:p>
          <a:p>
            <a:pPr algn="just"/>
            <a:r>
              <a:rPr lang="es-ES" sz="2000" b="1" dirty="0">
                <a:latin typeface="Raleway" pitchFamily="2" charset="0"/>
              </a:rPr>
              <a:t>3.- Realizar consulta regulatoria a la CNE</a:t>
            </a:r>
            <a:r>
              <a:rPr lang="es-ES" sz="2000" dirty="0">
                <a:latin typeface="Raleway" pitchFamily="2" charset="0"/>
              </a:rPr>
              <a:t>: exponer situación ante la CNE respecto a: i) combustible autorizado sin marca; </a:t>
            </a:r>
            <a:r>
              <a:rPr lang="es-ES" sz="2000" dirty="0" err="1">
                <a:latin typeface="Raleway" pitchFamily="2" charset="0"/>
              </a:rPr>
              <a:t>ii</a:t>
            </a:r>
            <a:r>
              <a:rPr lang="es-ES" sz="2000" dirty="0">
                <a:latin typeface="Raleway" pitchFamily="2" charset="0"/>
              </a:rPr>
              <a:t>) facturación del comercializador; </a:t>
            </a:r>
            <a:r>
              <a:rPr lang="es-ES" sz="2000" dirty="0" err="1">
                <a:latin typeface="Raleway" pitchFamily="2" charset="0"/>
              </a:rPr>
              <a:t>iii</a:t>
            </a:r>
            <a:r>
              <a:rPr lang="es-ES" sz="2000" dirty="0">
                <a:latin typeface="Raleway" pitchFamily="2" charset="0"/>
              </a:rPr>
              <a:t>) plazo de migración, y </a:t>
            </a:r>
            <a:r>
              <a:rPr lang="es-ES" sz="2000" dirty="0" err="1">
                <a:latin typeface="Raleway" pitchFamily="2" charset="0"/>
              </a:rPr>
              <a:t>iv</a:t>
            </a:r>
            <a:r>
              <a:rPr lang="es-ES" sz="2000" dirty="0">
                <a:latin typeface="Raleway" pitchFamily="2" charset="0"/>
              </a:rPr>
              <a:t>) universo de catálogo de marcas registradas. </a:t>
            </a:r>
          </a:p>
        </p:txBody>
      </p:sp>
    </p:spTree>
    <p:extLst>
      <p:ext uri="{BB962C8B-B14F-4D97-AF65-F5344CB8AC3E}">
        <p14:creationId xmlns:p14="http://schemas.microsoft.com/office/powerpoint/2010/main" val="19453617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91036-0868-D5F8-F689-46F8798D04E6}"/>
            </a:ext>
          </a:extLst>
        </p:cNvPr>
        <p:cNvGrpSpPr/>
        <p:nvPr/>
      </p:nvGrpSpPr>
      <p:grpSpPr>
        <a:xfrm>
          <a:off x="0" y="0"/>
          <a:ext cx="0" cy="0"/>
          <a:chOff x="0" y="0"/>
          <a:chExt cx="0" cy="0"/>
        </a:xfrm>
      </p:grpSpPr>
      <p:pic>
        <p:nvPicPr>
          <p:cNvPr id="5" name="Imagen 4" descr="Interfaz de usuario gráfica&#10;&#10;El contenido generado por IA puede ser incorrecto.">
            <a:extLst>
              <a:ext uri="{FF2B5EF4-FFF2-40B4-BE49-F238E27FC236}">
                <a16:creationId xmlns:a16="http://schemas.microsoft.com/office/drawing/2014/main" id="{E4B1E09B-DD4F-E141-E5C0-3CA1D96506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7" name="CuadroTexto 6">
            <a:extLst>
              <a:ext uri="{FF2B5EF4-FFF2-40B4-BE49-F238E27FC236}">
                <a16:creationId xmlns:a16="http://schemas.microsoft.com/office/drawing/2014/main" id="{4B9B38C0-B627-E761-2151-7D5AA05BC47F}"/>
              </a:ext>
            </a:extLst>
          </p:cNvPr>
          <p:cNvSpPr txBox="1"/>
          <p:nvPr/>
        </p:nvSpPr>
        <p:spPr>
          <a:xfrm>
            <a:off x="1278194" y="3167390"/>
            <a:ext cx="3795252" cy="523220"/>
          </a:xfrm>
          <a:prstGeom prst="rect">
            <a:avLst/>
          </a:prstGeom>
          <a:noFill/>
        </p:spPr>
        <p:txBody>
          <a:bodyPr wrap="square" rtlCol="0">
            <a:spAutoFit/>
          </a:bodyPr>
          <a:lstStyle/>
          <a:p>
            <a:r>
              <a:rPr lang="es-MX" sz="2800" b="1" dirty="0">
                <a:latin typeface="Raleway" pitchFamily="2" charset="0"/>
              </a:rPr>
              <a:t>Retos regulatorios</a:t>
            </a:r>
          </a:p>
        </p:txBody>
      </p:sp>
    </p:spTree>
    <p:extLst>
      <p:ext uri="{BB962C8B-B14F-4D97-AF65-F5344CB8AC3E}">
        <p14:creationId xmlns:p14="http://schemas.microsoft.com/office/powerpoint/2010/main" val="37170289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C773B-FEA5-D88B-B56A-E8F7FA219583}"/>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5E5CCD4E-BE2D-28BA-9A51-3EEDE47BC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0A055D9C-133F-5B73-94CC-1E16A7432A82}"/>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Retos regulatorios</a:t>
            </a:r>
            <a:endParaRPr lang="es-MX" sz="2400" b="1" dirty="0">
              <a:latin typeface="Raleway" pitchFamily="2" charset="0"/>
            </a:endParaRPr>
          </a:p>
        </p:txBody>
      </p:sp>
      <p:sp>
        <p:nvSpPr>
          <p:cNvPr id="7" name="CuadroTexto 6">
            <a:extLst>
              <a:ext uri="{FF2B5EF4-FFF2-40B4-BE49-F238E27FC236}">
                <a16:creationId xmlns:a16="http://schemas.microsoft.com/office/drawing/2014/main" id="{51250CE2-6102-3AA5-80B7-8ED5FA9F93E2}"/>
              </a:ext>
            </a:extLst>
          </p:cNvPr>
          <p:cNvSpPr txBox="1"/>
          <p:nvPr/>
        </p:nvSpPr>
        <p:spPr>
          <a:xfrm>
            <a:off x="581413" y="1802112"/>
            <a:ext cx="10255045" cy="4016484"/>
          </a:xfrm>
          <a:prstGeom prst="rect">
            <a:avLst/>
          </a:prstGeom>
          <a:noFill/>
        </p:spPr>
        <p:txBody>
          <a:bodyPr wrap="square">
            <a:spAutoFit/>
          </a:bodyPr>
          <a:lstStyle/>
          <a:p>
            <a:pPr algn="just"/>
            <a:r>
              <a:rPr lang="es-ES" sz="1500" b="1" dirty="0">
                <a:latin typeface="Raleway" pitchFamily="2" charset="0"/>
              </a:rPr>
              <a:t>1.- Cuellos de botella</a:t>
            </a:r>
            <a:r>
              <a:rPr lang="es-ES" sz="1500" dirty="0">
                <a:latin typeface="Raleway" pitchFamily="2" charset="0"/>
              </a:rPr>
              <a:t>: gran número de actualizaciones de marca y de transporte, y aprobaciones de TCPS.</a:t>
            </a:r>
          </a:p>
          <a:p>
            <a:pPr algn="just"/>
            <a:endParaRPr lang="es-ES" sz="1500" dirty="0">
              <a:latin typeface="Raleway" pitchFamily="2" charset="0"/>
            </a:endParaRPr>
          </a:p>
          <a:p>
            <a:pPr algn="just"/>
            <a:r>
              <a:rPr lang="es-ES" sz="1500" b="1" dirty="0">
                <a:latin typeface="Raleway" pitchFamily="2" charset="0"/>
              </a:rPr>
              <a:t>2.- Actualización para homologar títulos de permiso de expendio:</a:t>
            </a:r>
            <a:r>
              <a:rPr lang="es-ES" sz="1500" dirty="0">
                <a:latin typeface="Raleway" pitchFamily="2" charset="0"/>
              </a:rPr>
              <a:t> piso parejo y claridad en trazabilidad.</a:t>
            </a:r>
          </a:p>
          <a:p>
            <a:pPr algn="just"/>
            <a:endParaRPr lang="es-ES" sz="1500" dirty="0">
              <a:latin typeface="Raleway" pitchFamily="2" charset="0"/>
            </a:endParaRPr>
          </a:p>
          <a:p>
            <a:pPr algn="just"/>
            <a:r>
              <a:rPr lang="es-ES" sz="1500" b="1" dirty="0">
                <a:latin typeface="Raleway" pitchFamily="2" charset="0"/>
              </a:rPr>
              <a:t>3.- Periodo de transición para migración de “sin marca”: </a:t>
            </a:r>
            <a:r>
              <a:rPr lang="es-ES" sz="1500" dirty="0">
                <a:latin typeface="Raleway" pitchFamily="2" charset="0"/>
              </a:rPr>
              <a:t>la migración está sujeta a la valuación comercial de franquicias o la innovación en la creación de una nueva marca. </a:t>
            </a:r>
          </a:p>
          <a:p>
            <a:pPr algn="just"/>
            <a:endParaRPr lang="es-ES" sz="1500" dirty="0">
              <a:latin typeface="Raleway" pitchFamily="2" charset="0"/>
            </a:endParaRPr>
          </a:p>
          <a:p>
            <a:pPr algn="just"/>
            <a:r>
              <a:rPr lang="es-ES" sz="1500" b="1" dirty="0">
                <a:latin typeface="Raleway" pitchFamily="2" charset="0"/>
              </a:rPr>
              <a:t>4.- Separación </a:t>
            </a:r>
            <a:r>
              <a:rPr lang="es-ES" sz="1500" b="1" u="sng" dirty="0">
                <a:latin typeface="Raleway" pitchFamily="2" charset="0"/>
              </a:rPr>
              <a:t>regulatoria</a:t>
            </a:r>
            <a:r>
              <a:rPr lang="es-ES" sz="1500" b="1" dirty="0">
                <a:latin typeface="Raleway" pitchFamily="2" charset="0"/>
              </a:rPr>
              <a:t> del negocio de franquicia vs. marca de combustible para IP, no sólo PEMEX: </a:t>
            </a:r>
            <a:r>
              <a:rPr lang="es-ES" sz="1500" dirty="0">
                <a:latin typeface="Raleway" pitchFamily="2" charset="0"/>
              </a:rPr>
              <a:t>en caso contrario, se fomentará a un retroceso en la innovación realizada a la fecha en las diversas imágenes comerciales de las estaciones de servicio. </a:t>
            </a:r>
          </a:p>
          <a:p>
            <a:pPr algn="just"/>
            <a:endParaRPr lang="es-ES" sz="1500" dirty="0">
              <a:latin typeface="Raleway" pitchFamily="2" charset="0"/>
            </a:endParaRPr>
          </a:p>
          <a:p>
            <a:pPr algn="just"/>
            <a:r>
              <a:rPr lang="es-ES" sz="1500" b="1" dirty="0">
                <a:latin typeface="Raleway" pitchFamily="2" charset="0"/>
              </a:rPr>
              <a:t>5.- Existencia </a:t>
            </a:r>
            <a:r>
              <a:rPr lang="es-ES" sz="1500" b="1" u="sng" dirty="0">
                <a:latin typeface="Raleway" pitchFamily="2" charset="0"/>
              </a:rPr>
              <a:t>regulatoria</a:t>
            </a:r>
            <a:r>
              <a:rPr lang="es-ES" sz="1500" b="1" dirty="0">
                <a:latin typeface="Raleway" pitchFamily="2" charset="0"/>
              </a:rPr>
              <a:t> de licencia de uso:</a:t>
            </a:r>
            <a:r>
              <a:rPr lang="es-ES" sz="1500" dirty="0">
                <a:latin typeface="Raleway" pitchFamily="2" charset="0"/>
              </a:rPr>
              <a:t> sin el reconocimiento y fomento formal del mercado de regalías y licencias de uso de marcas, no se podrá completar la trazabilidad en el mercado al existir una gran cantidad de marcas de combustible.  Un diseño ágil permitirá el rescate al mercado </a:t>
            </a:r>
            <a:r>
              <a:rPr lang="es-ES" sz="1500" i="1" dirty="0">
                <a:latin typeface="Raleway" pitchFamily="2" charset="0"/>
              </a:rPr>
              <a:t>spot</a:t>
            </a:r>
            <a:r>
              <a:rPr lang="es-ES" sz="1500" dirty="0">
                <a:latin typeface="Raleway" pitchFamily="2" charset="0"/>
              </a:rPr>
              <a:t>.</a:t>
            </a:r>
          </a:p>
          <a:p>
            <a:pPr algn="just"/>
            <a:endParaRPr lang="es-ES" sz="1500" dirty="0">
              <a:latin typeface="Raleway" pitchFamily="2" charset="0"/>
            </a:endParaRPr>
          </a:p>
          <a:p>
            <a:pPr algn="just"/>
            <a:r>
              <a:rPr lang="es-ES" sz="1500" b="1" dirty="0">
                <a:latin typeface="Raleway" pitchFamily="2" charset="0"/>
              </a:rPr>
              <a:t>6.- Adecuación de pedimentos en materia de marcas:</a:t>
            </a:r>
            <a:r>
              <a:rPr lang="es-ES" sz="1500" dirty="0">
                <a:latin typeface="Raleway" pitchFamily="2" charset="0"/>
              </a:rPr>
              <a:t> sin la posibilidad de declarar la marca al internar el producto en el país, se debilita la trazabilidad.</a:t>
            </a:r>
          </a:p>
        </p:txBody>
      </p:sp>
    </p:spTree>
    <p:extLst>
      <p:ext uri="{BB962C8B-B14F-4D97-AF65-F5344CB8AC3E}">
        <p14:creationId xmlns:p14="http://schemas.microsoft.com/office/powerpoint/2010/main" val="42027287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D8D73-BB1E-1140-A2EF-DA160B2DAC6B}"/>
            </a:ext>
          </a:extLst>
        </p:cNvPr>
        <p:cNvGrpSpPr/>
        <p:nvPr/>
      </p:nvGrpSpPr>
      <p:grpSpPr>
        <a:xfrm>
          <a:off x="0" y="0"/>
          <a:ext cx="0" cy="0"/>
          <a:chOff x="0" y="0"/>
          <a:chExt cx="0" cy="0"/>
        </a:xfrm>
      </p:grpSpPr>
      <p:pic>
        <p:nvPicPr>
          <p:cNvPr id="5" name="Imagen 4" descr="Interfaz de usuario gráfica, Aplicación">
            <a:extLst>
              <a:ext uri="{FF2B5EF4-FFF2-40B4-BE49-F238E27FC236}">
                <a16:creationId xmlns:a16="http://schemas.microsoft.com/office/drawing/2014/main" id="{149C3A25-7525-D6A5-A50B-DB96E80C65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2" name="CuadroTexto 1">
            <a:extLst>
              <a:ext uri="{FF2B5EF4-FFF2-40B4-BE49-F238E27FC236}">
                <a16:creationId xmlns:a16="http://schemas.microsoft.com/office/drawing/2014/main" id="{522DB85E-0EFF-8EDC-1586-60D6A8FCD1A2}"/>
              </a:ext>
            </a:extLst>
          </p:cNvPr>
          <p:cNvSpPr txBox="1"/>
          <p:nvPr/>
        </p:nvSpPr>
        <p:spPr>
          <a:xfrm>
            <a:off x="581413" y="422355"/>
            <a:ext cx="7221467" cy="461665"/>
          </a:xfrm>
          <a:prstGeom prst="rect">
            <a:avLst/>
          </a:prstGeom>
          <a:noFill/>
        </p:spPr>
        <p:txBody>
          <a:bodyPr wrap="square" rtlCol="0">
            <a:spAutoFit/>
          </a:bodyPr>
          <a:lstStyle/>
          <a:p>
            <a:r>
              <a:rPr lang="es-ES" sz="2400" b="1" dirty="0">
                <a:latin typeface="Raleway" pitchFamily="2" charset="0"/>
              </a:rPr>
              <a:t>Retos regulatorios</a:t>
            </a:r>
            <a:endParaRPr lang="es-MX" sz="2400" b="1" dirty="0">
              <a:latin typeface="Raleway" pitchFamily="2" charset="0"/>
            </a:endParaRPr>
          </a:p>
        </p:txBody>
      </p:sp>
      <p:sp>
        <p:nvSpPr>
          <p:cNvPr id="7" name="CuadroTexto 6">
            <a:extLst>
              <a:ext uri="{FF2B5EF4-FFF2-40B4-BE49-F238E27FC236}">
                <a16:creationId xmlns:a16="http://schemas.microsoft.com/office/drawing/2014/main" id="{098E913A-67C8-1DC4-D832-41DCBD8837E5}"/>
              </a:ext>
            </a:extLst>
          </p:cNvPr>
          <p:cNvSpPr txBox="1"/>
          <p:nvPr/>
        </p:nvSpPr>
        <p:spPr>
          <a:xfrm>
            <a:off x="581413" y="2006653"/>
            <a:ext cx="10255045" cy="3093154"/>
          </a:xfrm>
          <a:prstGeom prst="rect">
            <a:avLst/>
          </a:prstGeom>
          <a:noFill/>
        </p:spPr>
        <p:txBody>
          <a:bodyPr wrap="square">
            <a:spAutoFit/>
          </a:bodyPr>
          <a:lstStyle/>
          <a:p>
            <a:pPr algn="just"/>
            <a:r>
              <a:rPr lang="es-ES" sz="1500" b="1" dirty="0">
                <a:latin typeface="Raleway" pitchFamily="2" charset="0"/>
              </a:rPr>
              <a:t>7.- Definición de eslabón de nacimiento de la marca:</a:t>
            </a:r>
            <a:r>
              <a:rPr lang="es-ES" sz="1500" dirty="0">
                <a:latin typeface="Raleway" pitchFamily="2" charset="0"/>
              </a:rPr>
              <a:t> importación y/o en terminal al </a:t>
            </a:r>
            <a:r>
              <a:rPr lang="es-ES" sz="1500" dirty="0" err="1">
                <a:latin typeface="Raleway" pitchFamily="2" charset="0"/>
              </a:rPr>
              <a:t>aditivarse</a:t>
            </a:r>
            <a:r>
              <a:rPr lang="es-ES" sz="1500" dirty="0">
                <a:latin typeface="Raleway" pitchFamily="2" charset="0"/>
              </a:rPr>
              <a:t>. ¿Prohibición expresa de en sitio en estación como se hace actualmente?</a:t>
            </a:r>
          </a:p>
          <a:p>
            <a:pPr algn="just"/>
            <a:endParaRPr lang="es-ES" sz="1500" b="1" dirty="0">
              <a:latin typeface="Raleway" pitchFamily="2" charset="0"/>
            </a:endParaRPr>
          </a:p>
          <a:p>
            <a:pPr algn="just"/>
            <a:r>
              <a:rPr lang="es-ES" sz="1500" b="1" dirty="0">
                <a:latin typeface="Raleway" pitchFamily="2" charset="0"/>
              </a:rPr>
              <a:t>8.- Publicación formal de catálogo de marcas en el DOF y mecanismo ágil de registro ante el IMPI.</a:t>
            </a:r>
          </a:p>
          <a:p>
            <a:pPr algn="just"/>
            <a:endParaRPr lang="es-ES" sz="1500" b="1" dirty="0">
              <a:latin typeface="Raleway" pitchFamily="2" charset="0"/>
            </a:endParaRPr>
          </a:p>
          <a:p>
            <a:pPr algn="just"/>
            <a:r>
              <a:rPr lang="es-ES" sz="1500" b="1" dirty="0">
                <a:latin typeface="Raleway" pitchFamily="2" charset="0"/>
              </a:rPr>
              <a:t>9.- Flexibilidad regulatoria para transvase.</a:t>
            </a:r>
          </a:p>
          <a:p>
            <a:pPr algn="just"/>
            <a:endParaRPr lang="es-ES" sz="1500" b="1" dirty="0">
              <a:latin typeface="Raleway" pitchFamily="2" charset="0"/>
            </a:endParaRPr>
          </a:p>
          <a:p>
            <a:pPr algn="just"/>
            <a:r>
              <a:rPr lang="es-ES" sz="1500" b="1" dirty="0">
                <a:latin typeface="Raleway" pitchFamily="2" charset="0"/>
              </a:rPr>
              <a:t>10. Elaboración de Manual de Trazabilidad.</a:t>
            </a:r>
          </a:p>
          <a:p>
            <a:pPr algn="just"/>
            <a:endParaRPr lang="es-ES" sz="1500" b="1" dirty="0">
              <a:latin typeface="Raleway" pitchFamily="2" charset="0"/>
            </a:endParaRPr>
          </a:p>
          <a:p>
            <a:pPr algn="just"/>
            <a:r>
              <a:rPr lang="es-ES" sz="1500" b="1" dirty="0">
                <a:latin typeface="Raleway" pitchFamily="2" charset="0"/>
              </a:rPr>
              <a:t>11. Ajustes de facturación por parte del SAT en materia de marcas de combustibles.</a:t>
            </a:r>
          </a:p>
          <a:p>
            <a:pPr algn="just"/>
            <a:endParaRPr lang="es-ES" sz="1500" b="1" dirty="0">
              <a:latin typeface="Raleway" pitchFamily="2" charset="0"/>
            </a:endParaRPr>
          </a:p>
          <a:p>
            <a:pPr algn="just"/>
            <a:r>
              <a:rPr lang="es-ES" sz="1500" b="1" dirty="0">
                <a:latin typeface="Raleway" pitchFamily="2" charset="0"/>
              </a:rPr>
              <a:t>12. Implementación de sistema de trazabilidad por parte de los importadores (convergencia con otras medidas en tema de trazabilidad).</a:t>
            </a:r>
          </a:p>
        </p:txBody>
      </p:sp>
    </p:spTree>
    <p:extLst>
      <p:ext uri="{BB962C8B-B14F-4D97-AF65-F5344CB8AC3E}">
        <p14:creationId xmlns:p14="http://schemas.microsoft.com/office/powerpoint/2010/main" val="38503785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10;&#10;El contenido generado por IA puede ser incorrecto.">
            <a:extLst>
              <a:ext uri="{FF2B5EF4-FFF2-40B4-BE49-F238E27FC236}">
                <a16:creationId xmlns:a16="http://schemas.microsoft.com/office/drawing/2014/main" id="{48CA2442-58DE-DC99-5AF1-7920D0B19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Tree>
    <p:extLst>
      <p:ext uri="{BB962C8B-B14F-4D97-AF65-F5344CB8AC3E}">
        <p14:creationId xmlns:p14="http://schemas.microsoft.com/office/powerpoint/2010/main" val="58980940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1471</TotalTime>
  <Words>3127</Words>
  <Application>Microsoft Office PowerPoint</Application>
  <PresentationFormat>Panorámica</PresentationFormat>
  <Paragraphs>217</Paragraphs>
  <Slides>53</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53</vt:i4>
      </vt:variant>
    </vt:vector>
  </HeadingPairs>
  <TitlesOfParts>
    <vt:vector size="58" baseType="lpstr">
      <vt:lpstr>Aptos</vt:lpstr>
      <vt:lpstr>Aptos Display</vt:lpstr>
      <vt:lpstr>Arial</vt:lpstr>
      <vt:lpstr>Raleway</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Gabriela Peralta Morales</dc:creator>
  <cp:lastModifiedBy>Gabriela Peralta Morales</cp:lastModifiedBy>
  <cp:revision>20</cp:revision>
  <dcterms:created xsi:type="dcterms:W3CDTF">2025-10-23T00:16:49Z</dcterms:created>
  <dcterms:modified xsi:type="dcterms:W3CDTF">2025-10-24T21:03:14Z</dcterms:modified>
</cp:coreProperties>
</file>