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x="6858000" cy="9144000"/>
  <p:embeddedFontLst>
    <p:embeddedFont>
      <p:font typeface="Roboto"/>
      <p:regular r:id="rId40"/>
      <p:bold r:id="rId41"/>
      <p:italic r:id="rId42"/>
      <p:boldItalic r:id="rId43"/>
    </p:embeddedFont>
    <p:embeddedFont>
      <p:font typeface="Nunito"/>
      <p:regular r:id="rId44"/>
      <p:bold r:id="rId45"/>
      <p:italic r:id="rId46"/>
      <p:boldItalic r:id="rId47"/>
    </p:embeddedFont>
    <p:embeddedFont>
      <p:font typeface="Maven Pro"/>
      <p:regular r:id="rId48"/>
      <p:bold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regular.fntdata"/><Relationship Id="rId42" Type="http://schemas.openxmlformats.org/officeDocument/2006/relationships/font" Target="fonts/Roboto-italic.fntdata"/><Relationship Id="rId41" Type="http://schemas.openxmlformats.org/officeDocument/2006/relationships/font" Target="fonts/Roboto-bold.fntdata"/><Relationship Id="rId44" Type="http://schemas.openxmlformats.org/officeDocument/2006/relationships/font" Target="fonts/Nunito-regular.fntdata"/><Relationship Id="rId43" Type="http://schemas.openxmlformats.org/officeDocument/2006/relationships/font" Target="fonts/Roboto-boldItalic.fntdata"/><Relationship Id="rId46" Type="http://schemas.openxmlformats.org/officeDocument/2006/relationships/font" Target="fonts/Nunito-italic.fntdata"/><Relationship Id="rId45" Type="http://schemas.openxmlformats.org/officeDocument/2006/relationships/font" Target="fonts/Nuni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avenPro-regular.fntdata"/><Relationship Id="rId47" Type="http://schemas.openxmlformats.org/officeDocument/2006/relationships/font" Target="fonts/Nunito-boldItalic.fntdata"/><Relationship Id="rId49" Type="http://schemas.openxmlformats.org/officeDocument/2006/relationships/font" Target="fonts/Maven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2a7503a9b_0_5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52a7503a9b_0_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2a7503a9b_0_6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52a7503a9b_0_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784d7ad82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784d7ad82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672812647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67281264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52a7503a9b_0_6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52a7503a9b_0_6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52a7503a9b_0_7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52a7503a9b_0_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52a7503a9b_0_7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52a7503a9b_0_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784d7ad820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784d7ad82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784d7ad820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784d7ad820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535b2310e7_3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3535b2310e7_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535b2310e7_3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535b2310e7_3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52a7503a9b_0_7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52a7503a9b_0_7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535b2310e7_3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535b2310e7_3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535b2310e7_3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535b2310e7_3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535b2310e7_3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535b2310e7_3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535b2310e7_3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535b2310e7_3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35b2310e7_3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35b2310e7_3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535b2310e7_3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535b2310e7_3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535b2310e7_3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535b2310e7_3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52a7503a9b_0_7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52a7503a9b_0_7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535b2310e7_3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535b2310e7_3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535b2310e7_3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535b2310e7_3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8ecc0342f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8ecc0342f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784d7ad820_1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784d7ad820_1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551e40c5c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551e40c5c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551e40c5c4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551e40c5c4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784d7ad820_1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784d7ad820_1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551e40c5c4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551e40c5c4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551e40c5c4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551e40c5c4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551e40c5c4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3551e40c5c4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551e40c5c4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551e40c5c4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52a7503a9b_0_7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352a7503a9b_0_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52a7503a9b_0_7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52a7503a9b_0_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11.png"/><Relationship Id="rId5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jpg"/><Relationship Id="rId4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Relationship Id="rId4" Type="http://schemas.openxmlformats.org/officeDocument/2006/relationships/image" Target="../media/image2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jpg"/><Relationship Id="rId4" Type="http://schemas.openxmlformats.org/officeDocument/2006/relationships/image" Target="../media/image1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jpg"/><Relationship Id="rId4" Type="http://schemas.openxmlformats.org/officeDocument/2006/relationships/image" Target="../media/image19.jpg"/><Relationship Id="rId5" Type="http://schemas.openxmlformats.org/officeDocument/2006/relationships/image" Target="../media/image17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8.png"/><Relationship Id="rId6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/>
          <p:nvPr/>
        </p:nvSpPr>
        <p:spPr>
          <a:xfrm rot="5400000">
            <a:off x="7397250" y="3840000"/>
            <a:ext cx="1711800" cy="895200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5031275" y="3349625"/>
            <a:ext cx="2774400" cy="18099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9" name="Google Shape;279;p13"/>
          <p:cNvSpPr txBox="1"/>
          <p:nvPr>
            <p:ph type="ctrTitle"/>
          </p:nvPr>
        </p:nvSpPr>
        <p:spPr>
          <a:xfrm>
            <a:off x="335500" y="2263721"/>
            <a:ext cx="4255500" cy="139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lang="en" sz="2540">
                <a:latin typeface="Trebuchet MS"/>
                <a:ea typeface="Trebuchet MS"/>
                <a:cs typeface="Trebuchet MS"/>
                <a:sym typeface="Trebuchet MS"/>
              </a:rPr>
              <a:t>ASESORES TÉCNICOS Y MANTENIMIENTO DE ESTACIONES DE SERVICIO, S.A.</a:t>
            </a:r>
            <a:endParaRPr sz="2540"/>
          </a:p>
        </p:txBody>
      </p:sp>
      <p:sp>
        <p:nvSpPr>
          <p:cNvPr id="280" name="Google Shape;280;p13"/>
          <p:cNvSpPr txBox="1"/>
          <p:nvPr>
            <p:ph idx="1" type="subTitle"/>
          </p:nvPr>
        </p:nvSpPr>
        <p:spPr>
          <a:xfrm>
            <a:off x="4972000" y="3203100"/>
            <a:ext cx="3371700" cy="180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" sz="15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Ing. Jose Mauricio Nuñez Martinez</a:t>
            </a:r>
            <a:br>
              <a:rPr b="1" lang="en" sz="14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" sz="15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Director General </a:t>
            </a:r>
            <a:br>
              <a:rPr b="1" lang="en" sz="15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" sz="15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Ing. Roberto Alba Peña.</a:t>
            </a:r>
            <a:br>
              <a:rPr b="1" lang="en" sz="15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" sz="15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Ing. Manuel Flores</a:t>
            </a:r>
            <a:br>
              <a:rPr b="1" lang="en" sz="15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" sz="15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Ing. Armando Wong</a:t>
            </a:r>
            <a:br>
              <a:rPr b="1" lang="en" sz="15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" sz="15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Técnico </a:t>
            </a:r>
            <a:r>
              <a:rPr b="1" lang="en" sz="15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Christian</a:t>
            </a:r>
            <a:r>
              <a:rPr b="1" lang="en" sz="15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 Nuñez</a:t>
            </a:r>
            <a:endParaRPr b="1" sz="1550">
              <a:solidFill>
                <a:srgbClr val="F3F3F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b="1" lang="en" sz="155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Tijuana, B.C.</a:t>
            </a:r>
            <a:endParaRPr b="1" sz="1500">
              <a:solidFill>
                <a:srgbClr val="F3F3F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13" title="Logo ATM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488" y="541776"/>
            <a:ext cx="4358326" cy="140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4"/>
          <p:cNvSpPr/>
          <p:nvPr/>
        </p:nvSpPr>
        <p:spPr>
          <a:xfrm>
            <a:off x="1183575" y="317213"/>
            <a:ext cx="6776850" cy="1115075"/>
          </a:xfrm>
          <a:prstGeom prst="flowChartOffpageConnector">
            <a:avLst/>
          </a:prstGeom>
          <a:solidFill>
            <a:srgbClr val="45818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7" name="Google Shape;287;p14"/>
          <p:cNvSpPr txBox="1"/>
          <p:nvPr>
            <p:ph type="title"/>
          </p:nvPr>
        </p:nvSpPr>
        <p:spPr>
          <a:xfrm>
            <a:off x="1388550" y="319150"/>
            <a:ext cx="6366900" cy="111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Integridad </a:t>
            </a:r>
            <a:r>
              <a:rPr lang="en" sz="3100"/>
              <a:t>Mecánica de Tanques</a:t>
            </a:r>
            <a:br>
              <a:rPr lang="en" sz="3100"/>
            </a:br>
            <a:r>
              <a:rPr lang="en" sz="3100"/>
              <a:t>DACG</a:t>
            </a:r>
            <a:endParaRPr sz="3100"/>
          </a:p>
        </p:txBody>
      </p:sp>
      <p:sp>
        <p:nvSpPr>
          <p:cNvPr id="288" name="Google Shape;288;p14"/>
          <p:cNvSpPr txBox="1"/>
          <p:nvPr>
            <p:ph idx="1" type="body"/>
          </p:nvPr>
        </p:nvSpPr>
        <p:spPr>
          <a:xfrm>
            <a:off x="1109450" y="1736125"/>
            <a:ext cx="7051200" cy="30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La integridad mecánica de los tanques de almacenamiento se refiere a la capacidad del tanque de mantener su integridad estructural y funcional 	durante su vida útil, resistiendo las fuerzas, presiones y condiciones operativas y ambientales a las que está expuesto. Esto implica asegurar que el tanque no tenga defectos como corrosión, daños mecánicos o fugas que puedan comprometer su capacidad de contención.</a:t>
            </a:r>
            <a:endParaRPr sz="17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687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87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"/>
          <p:cNvSpPr/>
          <p:nvPr/>
        </p:nvSpPr>
        <p:spPr>
          <a:xfrm rot="10800000">
            <a:off x="-76200" y="-46650"/>
            <a:ext cx="4821600" cy="1758900"/>
          </a:xfrm>
          <a:prstGeom prst="trapezoid">
            <a:avLst>
              <a:gd fmla="val 25000" name="adj"/>
            </a:avLst>
          </a:prstGeom>
          <a:solidFill>
            <a:srgbClr val="45818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4" name="Google Shape;294;p15"/>
          <p:cNvSpPr txBox="1"/>
          <p:nvPr>
            <p:ph type="title"/>
          </p:nvPr>
        </p:nvSpPr>
        <p:spPr>
          <a:xfrm>
            <a:off x="51975" y="76200"/>
            <a:ext cx="4662300" cy="151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Componentes </a:t>
            </a:r>
            <a:r>
              <a:rPr lang="en" sz="3200"/>
              <a:t>Críticos</a:t>
            </a:r>
            <a:r>
              <a:rPr lang="en" sz="3200"/>
              <a:t> en un Tanque de Almacenamiento.</a:t>
            </a:r>
            <a:endParaRPr sz="3200"/>
          </a:p>
        </p:txBody>
      </p:sp>
      <p:sp>
        <p:nvSpPr>
          <p:cNvPr id="295" name="Google Shape;295;p15"/>
          <p:cNvSpPr txBox="1"/>
          <p:nvPr>
            <p:ph idx="1" type="body"/>
          </p:nvPr>
        </p:nvSpPr>
        <p:spPr>
          <a:xfrm>
            <a:off x="335500" y="2116575"/>
            <a:ext cx="4662300" cy="141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38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760"/>
              <a:buChar char="●"/>
            </a:pPr>
            <a:r>
              <a:rPr lang="en" sz="2760"/>
              <a:t>Paredes.</a:t>
            </a:r>
            <a:endParaRPr sz="2760"/>
          </a:p>
          <a:p>
            <a:pPr indent="-4038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760"/>
              <a:buChar char="●"/>
            </a:pPr>
            <a:r>
              <a:rPr lang="en" sz="2760"/>
              <a:t>Fondo.</a:t>
            </a:r>
            <a:endParaRPr sz="2760"/>
          </a:p>
          <a:p>
            <a:pPr indent="-40386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760"/>
              <a:buChar char="●"/>
            </a:pPr>
            <a:r>
              <a:rPr lang="en" sz="2760"/>
              <a:t>Válvulas</a:t>
            </a:r>
            <a:r>
              <a:rPr lang="en" sz="2760"/>
              <a:t> y Conexiones.</a:t>
            </a:r>
            <a:endParaRPr sz="2760"/>
          </a:p>
        </p:txBody>
      </p:sp>
      <p:pic>
        <p:nvPicPr>
          <p:cNvPr descr="Instalación de Tanques de Almacenamiento" id="296" name="Google Shape;29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2450" y="1070175"/>
            <a:ext cx="3841400" cy="2881050"/>
          </a:xfrm>
          <a:prstGeom prst="rect">
            <a:avLst/>
          </a:prstGeom>
          <a:noFill/>
          <a:ln>
            <a:noFill/>
          </a:ln>
          <a:effectLst>
            <a:reflection blurRad="0" dir="0" dist="0" endA="0" endPos="7000" fadeDir="5400012" kx="0" rotWithShape="0" algn="bl" stA="50000" stPos="0" sy="-100000" ky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2246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4675" y="0"/>
            <a:ext cx="491932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7"/>
          <p:cNvSpPr/>
          <p:nvPr/>
        </p:nvSpPr>
        <p:spPr>
          <a:xfrm>
            <a:off x="612500" y="290550"/>
            <a:ext cx="7692300" cy="918900"/>
          </a:xfrm>
          <a:prstGeom prst="roundRect">
            <a:avLst>
              <a:gd fmla="val 16667" name="adj"/>
            </a:avLst>
          </a:prstGeom>
          <a:solidFill>
            <a:srgbClr val="45818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8" name="Google Shape;308;p17"/>
          <p:cNvSpPr txBox="1"/>
          <p:nvPr>
            <p:ph type="title"/>
          </p:nvPr>
        </p:nvSpPr>
        <p:spPr>
          <a:xfrm>
            <a:off x="524000" y="101775"/>
            <a:ext cx="7799100" cy="120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00"/>
              <a:t>EVALUACIÓN DE LOS COMPONENTES DE UN TANQUE DE ALMACENAMIENTO</a:t>
            </a:r>
            <a:endParaRPr sz="2800"/>
          </a:p>
        </p:txBody>
      </p:sp>
      <p:sp>
        <p:nvSpPr>
          <p:cNvPr id="309" name="Google Shape;309;p17"/>
          <p:cNvSpPr txBox="1"/>
          <p:nvPr>
            <p:ph idx="1" type="body"/>
          </p:nvPr>
        </p:nvSpPr>
        <p:spPr>
          <a:xfrm>
            <a:off x="524000" y="1384325"/>
            <a:ext cx="7692300" cy="7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1"/>
              <a:buNone/>
            </a:pPr>
            <a:r>
              <a:rPr lang="en" sz="6297">
                <a:latin typeface="Arial"/>
                <a:ea typeface="Arial"/>
                <a:cs typeface="Arial"/>
                <a:sym typeface="Arial"/>
              </a:rPr>
              <a:t>La NOM‑EM‑001‑ASEA‑2015 establece que el fabricante del tanque otorgue una garantía mínima de 30 años de vida útil contra corrosión o defectos de fabricación</a:t>
            </a:r>
            <a:endParaRPr sz="6297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ct val="89316"/>
              <a:buNone/>
            </a:pPr>
            <a:br>
              <a:rPr lang="en" sz="585">
                <a:latin typeface="Arial"/>
                <a:ea typeface="Arial"/>
                <a:cs typeface="Arial"/>
                <a:sym typeface="Arial"/>
              </a:rPr>
            </a:br>
            <a:endParaRPr sz="585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131"/>
              <a:buNone/>
            </a:pPr>
            <a:r>
              <a:t/>
            </a:r>
            <a:endParaRPr sz="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7"/>
          <p:cNvSpPr txBox="1"/>
          <p:nvPr/>
        </p:nvSpPr>
        <p:spPr>
          <a:xfrm>
            <a:off x="5143500" y="2541925"/>
            <a:ext cx="3769200" cy="22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Conexiones eléctricas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Existencia de sensores o medidores automáticos de nivel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Válvulas de alivio, anti-derrame y de cierre automático</a:t>
            </a:r>
            <a:endParaRPr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1" name="Google Shape;311;p17"/>
          <p:cNvSpPr txBox="1"/>
          <p:nvPr/>
        </p:nvSpPr>
        <p:spPr>
          <a:xfrm>
            <a:off x="678525" y="2063000"/>
            <a:ext cx="3769200" cy="22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Conexiones y accesorios:</a:t>
            </a:r>
            <a:endParaRPr sz="1600"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Boquillas de llenado y descarga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Tuberías de venteo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Registros de acceso y tapas Pasa Hombre con su Empaque.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Manifold o cabezales</a:t>
            </a:r>
            <a:endParaRPr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8"/>
          <p:cNvSpPr/>
          <p:nvPr/>
        </p:nvSpPr>
        <p:spPr>
          <a:xfrm>
            <a:off x="1641200" y="473475"/>
            <a:ext cx="5949000" cy="80520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45818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7" name="Google Shape;317;p18"/>
          <p:cNvSpPr txBox="1"/>
          <p:nvPr>
            <p:ph type="title"/>
          </p:nvPr>
        </p:nvSpPr>
        <p:spPr>
          <a:xfrm>
            <a:off x="1553700" y="566625"/>
            <a:ext cx="6036600" cy="61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/>
              <a:t>Inspección y Monitoreo</a:t>
            </a:r>
            <a:endParaRPr sz="4000"/>
          </a:p>
        </p:txBody>
      </p:sp>
      <p:sp>
        <p:nvSpPr>
          <p:cNvPr id="318" name="Google Shape;318;p18"/>
          <p:cNvSpPr txBox="1"/>
          <p:nvPr>
            <p:ph idx="1" type="body"/>
          </p:nvPr>
        </p:nvSpPr>
        <p:spPr>
          <a:xfrm>
            <a:off x="1869925" y="1556175"/>
            <a:ext cx="5474700" cy="10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904"/>
              <a:t>Pruebas No Destructivas: </a:t>
            </a:r>
            <a:r>
              <a:rPr lang="en" sz="6904"/>
              <a:t>T</a:t>
            </a:r>
            <a:r>
              <a:rPr lang="en" sz="6904"/>
              <a:t>écnicas utilizadas para evaluar la integridad, las propiedades y las características de un material o componente sin causar daño o alteración a la pieza original.</a:t>
            </a:r>
            <a:endParaRPr sz="6904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8"/>
          <p:cNvSpPr txBox="1"/>
          <p:nvPr/>
        </p:nvSpPr>
        <p:spPr>
          <a:xfrm>
            <a:off x="3178200" y="2852075"/>
            <a:ext cx="2787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Inspección Visual</a:t>
            </a:r>
            <a:endParaRPr sz="16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Líquidos Penetrantes</a:t>
            </a:r>
            <a:endParaRPr sz="16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Ultrasonido Industrial</a:t>
            </a:r>
            <a:endParaRPr sz="16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"/>
          <p:cNvSpPr/>
          <p:nvPr/>
        </p:nvSpPr>
        <p:spPr>
          <a:xfrm>
            <a:off x="851575" y="381675"/>
            <a:ext cx="7422000" cy="6804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5" name="Google Shape;325;p19"/>
          <p:cNvSpPr txBox="1"/>
          <p:nvPr>
            <p:ph type="title"/>
          </p:nvPr>
        </p:nvSpPr>
        <p:spPr>
          <a:xfrm>
            <a:off x="851425" y="357675"/>
            <a:ext cx="7422000" cy="68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220"/>
              <a:t>Beneficios de Mantener la Integridad</a:t>
            </a:r>
            <a:endParaRPr sz="3220"/>
          </a:p>
        </p:txBody>
      </p:sp>
      <p:sp>
        <p:nvSpPr>
          <p:cNvPr id="326" name="Google Shape;326;p19"/>
          <p:cNvSpPr txBox="1"/>
          <p:nvPr>
            <p:ph idx="1" type="body"/>
          </p:nvPr>
        </p:nvSpPr>
        <p:spPr>
          <a:xfrm>
            <a:off x="136150" y="2085800"/>
            <a:ext cx="34290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0202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15"/>
              <a:buChar char="●"/>
            </a:pPr>
            <a:r>
              <a:rPr lang="en" sz="1915"/>
              <a:t>Protección Ambiental</a:t>
            </a:r>
            <a:endParaRPr sz="1915"/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Cumpliento Normativo.</a:t>
            </a:r>
            <a:endParaRPr sz="2000"/>
          </a:p>
        </p:txBody>
      </p:sp>
      <p:pic>
        <p:nvPicPr>
          <p:cNvPr id="327" name="Google Shape;327;p19"/>
          <p:cNvPicPr preferRelativeResize="0"/>
          <p:nvPr/>
        </p:nvPicPr>
        <p:blipFill rotWithShape="1">
          <a:blip r:embed="rId3">
            <a:alphaModFix/>
          </a:blip>
          <a:srcRect b="0" l="4870" r="0" t="9730"/>
          <a:stretch/>
        </p:blipFill>
        <p:spPr>
          <a:xfrm>
            <a:off x="3613450" y="1547600"/>
            <a:ext cx="5300574" cy="260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0"/>
          <p:cNvSpPr/>
          <p:nvPr/>
        </p:nvSpPr>
        <p:spPr>
          <a:xfrm rot="10800000">
            <a:off x="510575" y="132275"/>
            <a:ext cx="8119500" cy="802200"/>
          </a:xfrm>
          <a:prstGeom prst="trapezoid">
            <a:avLst>
              <a:gd fmla="val 25000" name="adj"/>
            </a:avLst>
          </a:prstGeom>
          <a:solidFill>
            <a:srgbClr val="45818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3" name="Google Shape;333;p20"/>
          <p:cNvSpPr txBox="1"/>
          <p:nvPr>
            <p:ph type="title"/>
          </p:nvPr>
        </p:nvSpPr>
        <p:spPr>
          <a:xfrm>
            <a:off x="222250" y="-11025"/>
            <a:ext cx="8424900" cy="9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800"/>
              <a:t>Limpieza de Tanques</a:t>
            </a:r>
            <a:endParaRPr sz="5800"/>
          </a:p>
        </p:txBody>
      </p:sp>
      <p:pic>
        <p:nvPicPr>
          <p:cNvPr id="334" name="Google Shape;33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500" y="1108950"/>
            <a:ext cx="2876425" cy="282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7775" y="1108950"/>
            <a:ext cx="2305475" cy="282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3100" y="1108950"/>
            <a:ext cx="2310550" cy="282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572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2"/>
          <p:cNvSpPr/>
          <p:nvPr/>
        </p:nvSpPr>
        <p:spPr>
          <a:xfrm>
            <a:off x="2340100" y="777425"/>
            <a:ext cx="4460325" cy="683175"/>
          </a:xfrm>
          <a:prstGeom prst="flowChartOffpageConnector">
            <a:avLst/>
          </a:prstGeom>
          <a:solidFill>
            <a:srgbClr val="45818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8" name="Google Shape;348;p22"/>
          <p:cNvSpPr txBox="1"/>
          <p:nvPr>
            <p:ph type="title"/>
          </p:nvPr>
        </p:nvSpPr>
        <p:spPr>
          <a:xfrm>
            <a:off x="1076850" y="612500"/>
            <a:ext cx="6990300" cy="80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Inspección Visual</a:t>
            </a:r>
            <a:endParaRPr/>
          </a:p>
        </p:txBody>
      </p:sp>
      <p:sp>
        <p:nvSpPr>
          <p:cNvPr id="349" name="Google Shape;349;p22"/>
          <p:cNvSpPr txBox="1"/>
          <p:nvPr>
            <p:ph idx="1" type="body"/>
          </p:nvPr>
        </p:nvSpPr>
        <p:spPr>
          <a:xfrm>
            <a:off x="1025250" y="1653750"/>
            <a:ext cx="7093500" cy="19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La inspección visual es el primer paso en una evaluación de integridad. Es una revisión a simple vista o con instrumentos básicos para identificar señales evidentes de daño, desgaste o condiciones irregulares en el tanque y sus componentes sin necesidad de desmontarlo o aplicar pruebas destructivas.</a:t>
            </a:r>
            <a:endParaRPr sz="2000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3"/>
          <p:cNvSpPr txBox="1"/>
          <p:nvPr>
            <p:ph idx="1" type="body"/>
          </p:nvPr>
        </p:nvSpPr>
        <p:spPr>
          <a:xfrm>
            <a:off x="476550" y="973725"/>
            <a:ext cx="7878900" cy="6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Con esta Técnica se puede observar:</a:t>
            </a:r>
            <a:endParaRPr b="1" sz="2000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355" name="Google Shape;355;p23"/>
          <p:cNvSpPr txBox="1"/>
          <p:nvPr/>
        </p:nvSpPr>
        <p:spPr>
          <a:xfrm>
            <a:off x="715600" y="1885475"/>
            <a:ext cx="37545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unito"/>
              <a:buChar char="●"/>
            </a:pPr>
            <a:r>
              <a:rPr b="1" lang="en" sz="1500">
                <a:solidFill>
                  <a:schemeClr val="lt1"/>
                </a:solidFill>
              </a:rPr>
              <a:t>Fugas o filtraciones</a:t>
            </a:r>
            <a:endParaRPr b="1" sz="1500">
              <a:solidFill>
                <a:schemeClr val="lt1"/>
              </a:solidFill>
            </a:endParaRPr>
          </a:p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unito"/>
              <a:buChar char="●"/>
            </a:pPr>
            <a:r>
              <a:rPr b="1" lang="en" sz="1500">
                <a:solidFill>
                  <a:schemeClr val="lt1"/>
                </a:solidFill>
              </a:rPr>
              <a:t>Corrosión visible</a:t>
            </a:r>
            <a:r>
              <a:rPr lang="en" sz="1500">
                <a:solidFill>
                  <a:schemeClr val="lt1"/>
                </a:solidFill>
              </a:rPr>
              <a:t> (óxido, picaduras, desprendimiento de recubrimiento)</a:t>
            </a:r>
            <a:endParaRPr sz="1500">
              <a:solidFill>
                <a:schemeClr val="lt1"/>
              </a:solidFill>
            </a:endParaRPr>
          </a:p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unito"/>
              <a:buChar char="●"/>
            </a:pPr>
            <a:r>
              <a:rPr b="1" lang="en" sz="1500">
                <a:solidFill>
                  <a:schemeClr val="lt1"/>
                </a:solidFill>
              </a:rPr>
              <a:t>Deformaciones o golpes</a:t>
            </a:r>
            <a:endParaRPr b="1" sz="1500">
              <a:solidFill>
                <a:schemeClr val="lt1"/>
              </a:solidFill>
            </a:endParaRPr>
          </a:p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unito"/>
              <a:buChar char="●"/>
            </a:pPr>
            <a:r>
              <a:rPr b="1" lang="en" sz="1500">
                <a:solidFill>
                  <a:schemeClr val="lt1"/>
                </a:solidFill>
              </a:rPr>
              <a:t>Fisuras o grietas</a:t>
            </a:r>
            <a:endParaRPr b="1" sz="1500">
              <a:solidFill>
                <a:schemeClr val="lt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6" name="Google Shape;356;p23"/>
          <p:cNvSpPr txBox="1"/>
          <p:nvPr/>
        </p:nvSpPr>
        <p:spPr>
          <a:xfrm>
            <a:off x="4647525" y="1903325"/>
            <a:ext cx="4197300" cy="17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unito"/>
              <a:buChar char="●"/>
            </a:pPr>
            <a:r>
              <a:rPr b="1" lang="en" sz="1500">
                <a:solidFill>
                  <a:schemeClr val="lt1"/>
                </a:solidFill>
              </a:rPr>
              <a:t>Partes sueltas o mal ajustadas</a:t>
            </a:r>
            <a:endParaRPr b="1" sz="1500">
              <a:solidFill>
                <a:schemeClr val="lt1"/>
              </a:solidFill>
            </a:endParaRPr>
          </a:p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unito"/>
              <a:buChar char="●"/>
            </a:pPr>
            <a:r>
              <a:rPr b="1" lang="en" sz="1500">
                <a:solidFill>
                  <a:schemeClr val="lt1"/>
                </a:solidFill>
              </a:rPr>
              <a:t>Conexiones en mal estado</a:t>
            </a:r>
            <a:endParaRPr b="1" sz="1500">
              <a:solidFill>
                <a:schemeClr val="lt1"/>
              </a:solidFill>
            </a:endParaRPr>
          </a:p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unito"/>
              <a:buChar char="●"/>
            </a:pPr>
            <a:r>
              <a:rPr b="1" lang="en" sz="1500">
                <a:solidFill>
                  <a:schemeClr val="lt1"/>
                </a:solidFill>
              </a:rPr>
              <a:t>Daño en válvulas, tapas o registros</a:t>
            </a:r>
            <a:endParaRPr b="1" sz="1500">
              <a:solidFill>
                <a:schemeClr val="lt1"/>
              </a:solidFill>
            </a:endParaRPr>
          </a:p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unito"/>
              <a:buChar char="●"/>
            </a:pPr>
            <a:r>
              <a:rPr b="1" lang="en" sz="1500">
                <a:solidFill>
                  <a:schemeClr val="lt1"/>
                </a:solidFill>
              </a:rPr>
              <a:t>Presencia de combustible o vapores donde no debería haber</a:t>
            </a:r>
            <a:endParaRPr b="1" sz="1500">
              <a:solidFill>
                <a:schemeClr val="lt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7" name="Google Shape;357;p23"/>
          <p:cNvSpPr/>
          <p:nvPr/>
        </p:nvSpPr>
        <p:spPr>
          <a:xfrm>
            <a:off x="588950" y="1885475"/>
            <a:ext cx="1397700" cy="2002500"/>
          </a:xfrm>
          <a:prstGeom prst="leftBracket">
            <a:avLst>
              <a:gd fmla="val 8333" name="adj"/>
            </a:avLst>
          </a:prstGeom>
          <a:noFill/>
          <a:ln cap="flat" cmpd="sng" w="28575">
            <a:solidFill>
              <a:srgbClr val="4581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8" name="Google Shape;358;p23"/>
          <p:cNvSpPr/>
          <p:nvPr/>
        </p:nvSpPr>
        <p:spPr>
          <a:xfrm rot="10800000">
            <a:off x="7396850" y="1885475"/>
            <a:ext cx="1397700" cy="2002500"/>
          </a:xfrm>
          <a:prstGeom prst="leftBracket">
            <a:avLst>
              <a:gd fmla="val 8333" name="adj"/>
            </a:avLst>
          </a:prstGeom>
          <a:noFill/>
          <a:ln cap="flat" cmpd="sng" w="28575">
            <a:solidFill>
              <a:srgbClr val="4581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4"/>
          <p:cNvSpPr/>
          <p:nvPr/>
        </p:nvSpPr>
        <p:spPr>
          <a:xfrm>
            <a:off x="0" y="1774700"/>
            <a:ext cx="4572000" cy="1405500"/>
          </a:xfrm>
          <a:prstGeom prst="homePlate">
            <a:avLst>
              <a:gd fmla="val 50000" name="adj"/>
            </a:avLst>
          </a:prstGeom>
          <a:solidFill>
            <a:srgbClr val="45818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4" name="Google Shape;364;p24"/>
          <p:cNvSpPr txBox="1"/>
          <p:nvPr>
            <p:ph type="title"/>
          </p:nvPr>
        </p:nvSpPr>
        <p:spPr>
          <a:xfrm>
            <a:off x="234375" y="1774700"/>
            <a:ext cx="3861600" cy="136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Evaluación de la Seguridad Mediante un Equipo de Medición</a:t>
            </a:r>
            <a:endParaRPr sz="2600"/>
          </a:p>
        </p:txBody>
      </p:sp>
      <p:pic>
        <p:nvPicPr>
          <p:cNvPr id="365" name="Google Shape;36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-291224" y="289100"/>
            <a:ext cx="5147748" cy="456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5300" y="-4250"/>
            <a:ext cx="4578701" cy="514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6"/>
          <p:cNvSpPr/>
          <p:nvPr/>
        </p:nvSpPr>
        <p:spPr>
          <a:xfrm rot="-5400000">
            <a:off x="4295425" y="-2027375"/>
            <a:ext cx="675350" cy="6140850"/>
          </a:xfrm>
          <a:prstGeom prst="flowChartDisplay">
            <a:avLst/>
          </a:prstGeom>
          <a:solidFill>
            <a:srgbClr val="45818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7" name="Google Shape;377;p26"/>
          <p:cNvSpPr txBox="1"/>
          <p:nvPr>
            <p:ph type="title"/>
          </p:nvPr>
        </p:nvSpPr>
        <p:spPr>
          <a:xfrm>
            <a:off x="1379850" y="523100"/>
            <a:ext cx="6384300" cy="90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Liquidos Penetrantes</a:t>
            </a:r>
            <a:endParaRPr/>
          </a:p>
        </p:txBody>
      </p:sp>
      <p:sp>
        <p:nvSpPr>
          <p:cNvPr id="378" name="Google Shape;378;p26"/>
          <p:cNvSpPr txBox="1"/>
          <p:nvPr>
            <p:ph idx="1" type="body"/>
          </p:nvPr>
        </p:nvSpPr>
        <p:spPr>
          <a:xfrm>
            <a:off x="974075" y="1683725"/>
            <a:ext cx="7450500" cy="27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La inspección por Líquidos Penetrantes puede ser definida como un procedimiento de ensayo no destructivo diseñado para detectar y exponer discontinuidades superficiales en materiales de ingeniería. En muchas ocasiones, es la segunda prueba no destructiva considerada para la inspección de productos en la industria</a:t>
            </a:r>
            <a:endParaRPr sz="2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7"/>
          <p:cNvSpPr txBox="1"/>
          <p:nvPr>
            <p:ph type="title"/>
          </p:nvPr>
        </p:nvSpPr>
        <p:spPr>
          <a:xfrm>
            <a:off x="1347150" y="-23925"/>
            <a:ext cx="6449700" cy="141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El procedimiento de inspección por penetrantes es bastante sencillo y consiste de seis pasos básicos: </a:t>
            </a:r>
            <a:endParaRPr sz="2400"/>
          </a:p>
        </p:txBody>
      </p:sp>
      <p:pic>
        <p:nvPicPr>
          <p:cNvPr id="384" name="Google Shape;384;p27"/>
          <p:cNvPicPr preferRelativeResize="0"/>
          <p:nvPr/>
        </p:nvPicPr>
        <p:blipFill rotWithShape="1">
          <a:blip r:embed="rId3">
            <a:alphaModFix/>
          </a:blip>
          <a:srcRect b="7335" l="4462" r="58840" t="8729"/>
          <a:stretch/>
        </p:blipFill>
        <p:spPr>
          <a:xfrm>
            <a:off x="1507700" y="2622800"/>
            <a:ext cx="2190900" cy="193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7"/>
          <p:cNvPicPr preferRelativeResize="0"/>
          <p:nvPr/>
        </p:nvPicPr>
        <p:blipFill rotWithShape="1">
          <a:blip r:embed="rId3">
            <a:alphaModFix/>
          </a:blip>
          <a:srcRect b="6487" l="58992" r="7284" t="14391"/>
          <a:stretch/>
        </p:blipFill>
        <p:spPr>
          <a:xfrm>
            <a:off x="5206300" y="2622800"/>
            <a:ext cx="2135950" cy="193265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7"/>
          <p:cNvSpPr txBox="1"/>
          <p:nvPr/>
        </p:nvSpPr>
        <p:spPr>
          <a:xfrm>
            <a:off x="1482000" y="1319600"/>
            <a:ext cx="6180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 1. Preparación, limpieza y secado de las superficies del objeto que será inspeccionado</a:t>
            </a:r>
            <a:endParaRPr sz="2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8"/>
          <p:cNvSpPr txBox="1"/>
          <p:nvPr>
            <p:ph type="title"/>
          </p:nvPr>
        </p:nvSpPr>
        <p:spPr>
          <a:xfrm>
            <a:off x="419375" y="243250"/>
            <a:ext cx="80934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2. Aplicación del líquido penetrante a la superficie que está siendo inspeccionada, permitiendo que se introduzca en las discontinuidades superficiales </a:t>
            </a:r>
            <a:endParaRPr sz="2400"/>
          </a:p>
        </p:txBody>
      </p:sp>
      <p:pic>
        <p:nvPicPr>
          <p:cNvPr id="392" name="Google Shape;392;p28"/>
          <p:cNvPicPr preferRelativeResize="0"/>
          <p:nvPr/>
        </p:nvPicPr>
        <p:blipFill rotWithShape="1">
          <a:blip r:embed="rId3">
            <a:alphaModFix/>
          </a:blip>
          <a:srcRect b="3357" l="3371" r="2987" t="6616"/>
          <a:stretch/>
        </p:blipFill>
        <p:spPr>
          <a:xfrm>
            <a:off x="3101800" y="2183050"/>
            <a:ext cx="2559975" cy="233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9"/>
          <p:cNvSpPr txBox="1"/>
          <p:nvPr>
            <p:ph type="title"/>
          </p:nvPr>
        </p:nvSpPr>
        <p:spPr>
          <a:xfrm>
            <a:off x="280675" y="574350"/>
            <a:ext cx="8698500" cy="99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3. Remoción del exceso del líquido penetrante de la superficie inspeccionada. </a:t>
            </a:r>
            <a:endParaRPr sz="3000"/>
          </a:p>
        </p:txBody>
      </p:sp>
      <p:pic>
        <p:nvPicPr>
          <p:cNvPr id="398" name="Google Shape;398;p29"/>
          <p:cNvPicPr preferRelativeResize="0"/>
          <p:nvPr/>
        </p:nvPicPr>
        <p:blipFill rotWithShape="1">
          <a:blip r:embed="rId3">
            <a:alphaModFix/>
          </a:blip>
          <a:srcRect b="10333" l="6751" r="0" t="10901"/>
          <a:stretch/>
        </p:blipFill>
        <p:spPr>
          <a:xfrm>
            <a:off x="3315175" y="1955325"/>
            <a:ext cx="2513650" cy="201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0"/>
          <p:cNvSpPr txBox="1"/>
          <p:nvPr>
            <p:ph type="title"/>
          </p:nvPr>
        </p:nvSpPr>
        <p:spPr>
          <a:xfrm>
            <a:off x="0" y="612150"/>
            <a:ext cx="8941500" cy="81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4. Aplicación del revelador para producir indicaciones con el penetrante atrapado en las discontinuidades.</a:t>
            </a:r>
            <a:endParaRPr sz="2400"/>
          </a:p>
        </p:txBody>
      </p:sp>
      <p:pic>
        <p:nvPicPr>
          <p:cNvPr id="404" name="Google Shape;404;p30"/>
          <p:cNvPicPr preferRelativeResize="0"/>
          <p:nvPr/>
        </p:nvPicPr>
        <p:blipFill rotWithShape="1">
          <a:blip r:embed="rId3">
            <a:alphaModFix/>
          </a:blip>
          <a:srcRect b="10383" l="7686" r="4261" t="10770"/>
          <a:stretch/>
        </p:blipFill>
        <p:spPr>
          <a:xfrm>
            <a:off x="3339138" y="1680500"/>
            <a:ext cx="2465725" cy="206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1"/>
          <p:cNvSpPr txBox="1"/>
          <p:nvPr>
            <p:ph type="title"/>
          </p:nvPr>
        </p:nvSpPr>
        <p:spPr>
          <a:xfrm>
            <a:off x="159600" y="196175"/>
            <a:ext cx="8824800" cy="189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5. Inspección de la superficie para detectar indicaciones producidas.</a:t>
            </a:r>
            <a:endParaRPr sz="2800"/>
          </a:p>
        </p:txBody>
      </p:sp>
      <p:pic>
        <p:nvPicPr>
          <p:cNvPr id="410" name="Google Shape;410;p31"/>
          <p:cNvPicPr preferRelativeResize="0"/>
          <p:nvPr/>
        </p:nvPicPr>
        <p:blipFill rotWithShape="1">
          <a:blip r:embed="rId3">
            <a:alphaModFix/>
          </a:blip>
          <a:srcRect b="12536" l="7475" r="9550" t="7463"/>
          <a:stretch/>
        </p:blipFill>
        <p:spPr>
          <a:xfrm>
            <a:off x="3437288" y="1900375"/>
            <a:ext cx="2269425" cy="213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2"/>
          <p:cNvSpPr txBox="1"/>
          <p:nvPr>
            <p:ph type="title"/>
          </p:nvPr>
        </p:nvSpPr>
        <p:spPr>
          <a:xfrm>
            <a:off x="406775" y="208750"/>
            <a:ext cx="8635500" cy="135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6. Limpieza posterior para remover los residuos del proceso. (En algunos casos, puede requerirse un tratamiento especial para prevenir la corrosión) </a:t>
            </a:r>
            <a:endParaRPr sz="2400"/>
          </a:p>
        </p:txBody>
      </p:sp>
      <p:pic>
        <p:nvPicPr>
          <p:cNvPr id="416" name="Google Shape;416;p32"/>
          <p:cNvPicPr preferRelativeResize="0"/>
          <p:nvPr/>
        </p:nvPicPr>
        <p:blipFill rotWithShape="1">
          <a:blip r:embed="rId3">
            <a:alphaModFix/>
          </a:blip>
          <a:srcRect b="11843" l="8724" r="7142" t="9878"/>
          <a:stretch/>
        </p:blipFill>
        <p:spPr>
          <a:xfrm>
            <a:off x="3156775" y="1939600"/>
            <a:ext cx="2347950" cy="206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3"/>
          <p:cNvSpPr txBox="1"/>
          <p:nvPr>
            <p:ph type="title"/>
          </p:nvPr>
        </p:nvSpPr>
        <p:spPr>
          <a:xfrm>
            <a:off x="594150" y="-55975"/>
            <a:ext cx="7955700" cy="128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Liquidos Penetrantes</a:t>
            </a:r>
            <a:endParaRPr sz="4900"/>
          </a:p>
        </p:txBody>
      </p:sp>
      <p:pic>
        <p:nvPicPr>
          <p:cNvPr id="422" name="Google Shape;42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300" y="1292225"/>
            <a:ext cx="4120899" cy="357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1750" y="1292225"/>
            <a:ext cx="4014075" cy="3576776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33"/>
          <p:cNvSpPr/>
          <p:nvPr/>
        </p:nvSpPr>
        <p:spPr>
          <a:xfrm>
            <a:off x="1028700" y="172750"/>
            <a:ext cx="6839700" cy="903000"/>
          </a:xfrm>
          <a:prstGeom prst="bracketPair">
            <a:avLst/>
          </a:prstGeom>
          <a:noFill/>
          <a:ln cap="flat" cmpd="sng" w="28575">
            <a:solidFill>
              <a:srgbClr val="4581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4"/>
          <p:cNvSpPr/>
          <p:nvPr/>
        </p:nvSpPr>
        <p:spPr>
          <a:xfrm rot="5400000">
            <a:off x="4150125" y="-1625425"/>
            <a:ext cx="848100" cy="4876500"/>
          </a:xfrm>
          <a:prstGeom prst="homePlate">
            <a:avLst>
              <a:gd fmla="val 50000" name="adj"/>
            </a:avLst>
          </a:prstGeom>
          <a:solidFill>
            <a:srgbClr val="45818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0" name="Google Shape;430;p34"/>
          <p:cNvSpPr txBox="1"/>
          <p:nvPr>
            <p:ph type="title"/>
          </p:nvPr>
        </p:nvSpPr>
        <p:spPr>
          <a:xfrm>
            <a:off x="2125500" y="282550"/>
            <a:ext cx="4893000" cy="73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6756"/>
              <a:buFont typeface="Arial"/>
              <a:buNone/>
            </a:pPr>
            <a:r>
              <a:rPr lang="en" sz="3700"/>
              <a:t>Ultrasonido Industrial</a:t>
            </a:r>
            <a:endParaRPr sz="6000"/>
          </a:p>
        </p:txBody>
      </p:sp>
      <p:sp>
        <p:nvSpPr>
          <p:cNvPr id="431" name="Google Shape;431;p34"/>
          <p:cNvSpPr txBox="1"/>
          <p:nvPr>
            <p:ph idx="1" type="body"/>
          </p:nvPr>
        </p:nvSpPr>
        <p:spPr>
          <a:xfrm>
            <a:off x="899100" y="1449550"/>
            <a:ext cx="7345800" cy="29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 ultrasonido industrial es una técnica de inspección no destructiva que utiliza ondas sonoras de alta frecuencia (1MHz a 20MHz) para detectar defectos en materiales y componentes. Esta técnica se utiliza en una amplia variedad de industrias, incluyendo la automotriz, aeroespacial, alimentaria, farmacéutica y de fabricación en general.</a:t>
            </a:r>
            <a:endParaRPr sz="2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5"/>
          <p:cNvSpPr txBox="1"/>
          <p:nvPr>
            <p:ph type="title"/>
          </p:nvPr>
        </p:nvSpPr>
        <p:spPr>
          <a:xfrm>
            <a:off x="570650" y="1280325"/>
            <a:ext cx="8421300" cy="240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4444"/>
              </a:lnSpc>
              <a:spcBef>
                <a:spcPts val="1500"/>
              </a:spcBef>
              <a:spcAft>
                <a:spcPts val="0"/>
              </a:spcAft>
              <a:buSzPts val="990"/>
              <a:buNone/>
            </a:pPr>
            <a:r>
              <a:rPr b="0" lang="en" sz="1715">
                <a:latin typeface="Arial"/>
                <a:ea typeface="Arial"/>
                <a:cs typeface="Arial"/>
                <a:sym typeface="Arial"/>
              </a:rPr>
              <a:t>El ultrasonido industrial se utiliza en diversas aplicaciones:</a:t>
            </a:r>
            <a:endParaRPr b="0" sz="1715">
              <a:latin typeface="Arial"/>
              <a:ea typeface="Arial"/>
              <a:cs typeface="Arial"/>
              <a:sym typeface="Arial"/>
            </a:endParaRPr>
          </a:p>
          <a:p>
            <a:pPr indent="-328930" lvl="0" marL="457200" rtl="0" algn="l">
              <a:lnSpc>
                <a:spcPct val="1375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80"/>
              <a:buFont typeface="Arial"/>
              <a:buChar char="●"/>
            </a:pPr>
            <a:r>
              <a:rPr lang="en" sz="1580">
                <a:latin typeface="Arial"/>
                <a:ea typeface="Arial"/>
                <a:cs typeface="Arial"/>
                <a:sym typeface="Arial"/>
              </a:rPr>
              <a:t>Detección de defectos:</a:t>
            </a:r>
            <a:r>
              <a:rPr b="0" lang="en" sz="1580">
                <a:latin typeface="Arial"/>
                <a:ea typeface="Arial"/>
                <a:cs typeface="Arial"/>
                <a:sym typeface="Arial"/>
              </a:rPr>
              <a:t> Identificación de grietas, porosidades, inclusiones, etc., en materiales metálicos, plásticos, etc.</a:t>
            </a:r>
            <a:endParaRPr b="0" sz="1580">
              <a:latin typeface="Arial"/>
              <a:ea typeface="Arial"/>
              <a:cs typeface="Arial"/>
              <a:sym typeface="Arial"/>
            </a:endParaRPr>
          </a:p>
          <a:p>
            <a:pPr indent="-328930" lvl="0" marL="45720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80"/>
              <a:buFont typeface="Arial"/>
              <a:buChar char="●"/>
            </a:pPr>
            <a:r>
              <a:rPr lang="en" sz="1580">
                <a:latin typeface="Arial"/>
                <a:ea typeface="Arial"/>
                <a:cs typeface="Arial"/>
                <a:sym typeface="Arial"/>
              </a:rPr>
              <a:t>Medición de espesores:</a:t>
            </a:r>
            <a:r>
              <a:rPr b="0" lang="en" sz="1580">
                <a:latin typeface="Arial"/>
                <a:ea typeface="Arial"/>
                <a:cs typeface="Arial"/>
                <a:sym typeface="Arial"/>
              </a:rPr>
              <a:t> Determinar la longitud de piezas o componentes de manera precisa.</a:t>
            </a:r>
            <a:endParaRPr b="0" sz="1580">
              <a:latin typeface="Arial"/>
              <a:ea typeface="Arial"/>
              <a:cs typeface="Arial"/>
              <a:sym typeface="Arial"/>
            </a:endParaRPr>
          </a:p>
          <a:p>
            <a:pPr indent="-328930" lvl="0" marL="45720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80"/>
              <a:buFont typeface="Arial"/>
              <a:buChar char="●"/>
            </a:pPr>
            <a:r>
              <a:rPr lang="en" sz="1580">
                <a:latin typeface="Arial"/>
                <a:ea typeface="Arial"/>
                <a:cs typeface="Arial"/>
                <a:sym typeface="Arial"/>
              </a:rPr>
              <a:t>Inspección de soldaduras:</a:t>
            </a:r>
            <a:r>
              <a:rPr b="0" lang="en" sz="1580">
                <a:latin typeface="Arial"/>
                <a:ea typeface="Arial"/>
                <a:cs typeface="Arial"/>
                <a:sym typeface="Arial"/>
              </a:rPr>
              <a:t> Evaluar la calidad de las soldaduras, identificando posibles defectos.</a:t>
            </a:r>
            <a:endParaRPr b="0" sz="1580">
              <a:latin typeface="Arial"/>
              <a:ea typeface="Arial"/>
              <a:cs typeface="Arial"/>
              <a:sym typeface="Arial"/>
            </a:endParaRPr>
          </a:p>
          <a:p>
            <a:pPr indent="-328930" lvl="0" marL="45720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80"/>
              <a:buFont typeface="Arial"/>
              <a:buChar char="●"/>
            </a:pPr>
            <a:r>
              <a:rPr lang="en" sz="1580">
                <a:latin typeface="Arial"/>
                <a:ea typeface="Arial"/>
                <a:cs typeface="Arial"/>
                <a:sym typeface="Arial"/>
              </a:rPr>
              <a:t>Mantenimiento predictivo:</a:t>
            </a:r>
            <a:r>
              <a:rPr b="0" lang="en" sz="1580">
                <a:latin typeface="Arial"/>
                <a:ea typeface="Arial"/>
                <a:cs typeface="Arial"/>
                <a:sym typeface="Arial"/>
              </a:rPr>
              <a:t> Identificar problemas en equipos e instalaciones antes de que causen fallas mayores, mejorando la seguridad y reduciendo costos.</a:t>
            </a:r>
            <a:endParaRPr b="0" sz="158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210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62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6"/>
          <p:cNvSpPr/>
          <p:nvPr/>
        </p:nvSpPr>
        <p:spPr>
          <a:xfrm>
            <a:off x="594150" y="1097400"/>
            <a:ext cx="7955700" cy="3768600"/>
          </a:xfrm>
          <a:prstGeom prst="flowChartCollat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42" name="Google Shape;442;p36"/>
          <p:cNvSpPr txBox="1"/>
          <p:nvPr>
            <p:ph type="title"/>
          </p:nvPr>
        </p:nvSpPr>
        <p:spPr>
          <a:xfrm>
            <a:off x="594150" y="-55975"/>
            <a:ext cx="7955700" cy="128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Ultrasonido Industrial</a:t>
            </a:r>
            <a:endParaRPr sz="4900"/>
          </a:p>
        </p:txBody>
      </p:sp>
      <p:sp>
        <p:nvSpPr>
          <p:cNvPr id="443" name="Google Shape;443;p36"/>
          <p:cNvSpPr/>
          <p:nvPr/>
        </p:nvSpPr>
        <p:spPr>
          <a:xfrm>
            <a:off x="1028700" y="172750"/>
            <a:ext cx="6839700" cy="903000"/>
          </a:xfrm>
          <a:prstGeom prst="bracketPair">
            <a:avLst/>
          </a:prstGeom>
          <a:noFill/>
          <a:ln cap="flat" cmpd="sng" w="28575">
            <a:solidFill>
              <a:srgbClr val="4581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44" name="Google Shape;44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5221" y="1223563"/>
            <a:ext cx="2713574" cy="3618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321" y="1226513"/>
            <a:ext cx="2709132" cy="361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83578" y="1175613"/>
            <a:ext cx="2709132" cy="3612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7"/>
          <p:cNvSpPr txBox="1"/>
          <p:nvPr>
            <p:ph type="title"/>
          </p:nvPr>
        </p:nvSpPr>
        <p:spPr>
          <a:xfrm>
            <a:off x="433675" y="142325"/>
            <a:ext cx="8171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LISTADO DE DOCUMENTOS QUE DEBERÁ CONTENER UN EXPEDIENTE DE INTEGRIDAD MECÁNICA</a:t>
            </a:r>
            <a:endParaRPr sz="2500"/>
          </a:p>
        </p:txBody>
      </p:sp>
      <p:sp>
        <p:nvSpPr>
          <p:cNvPr id="452" name="Google Shape;452;p37"/>
          <p:cNvSpPr txBox="1"/>
          <p:nvPr>
            <p:ph idx="1" type="body"/>
          </p:nvPr>
        </p:nvSpPr>
        <p:spPr>
          <a:xfrm>
            <a:off x="526350" y="1211850"/>
            <a:ext cx="8091300" cy="34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600"/>
              <a:t>a.</a:t>
            </a:r>
            <a:r>
              <a:rPr lang="en" sz="7600"/>
              <a:t> El nombre genérico del tanque de almacenamiento, la descripción de su operación y condiciones de operación;</a:t>
            </a:r>
            <a:endParaRPr sz="7600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7600"/>
              <a:t>b.</a:t>
            </a:r>
            <a:r>
              <a:rPr lang="en" sz="7600"/>
              <a:t> El número de serie o de identificación;</a:t>
            </a:r>
            <a:endParaRPr sz="7600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7600"/>
              <a:t>c.</a:t>
            </a:r>
            <a:r>
              <a:rPr lang="en" sz="7600"/>
              <a:t> El número de registro de acuerdo con el código, la clave del equipo o número de identificación (TAG);</a:t>
            </a:r>
            <a:endParaRPr sz="7600"/>
          </a:p>
          <a:p>
            <a:pPr indent="4572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7600"/>
              <a:t>d.</a:t>
            </a:r>
            <a:r>
              <a:rPr lang="en" sz="7600"/>
              <a:t> El año de fabricación;</a:t>
            </a:r>
            <a:endParaRPr sz="7600"/>
          </a:p>
          <a:p>
            <a:pPr indent="4572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7600"/>
              <a:t>e.</a:t>
            </a:r>
            <a:r>
              <a:rPr lang="en" sz="7600"/>
              <a:t> El código o norma de diseño y construcción; </a:t>
            </a:r>
            <a:endParaRPr sz="1300"/>
          </a:p>
          <a:p>
            <a:pPr indent="0" lvl="0" marL="91440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3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8"/>
          <p:cNvSpPr txBox="1"/>
          <p:nvPr>
            <p:ph type="title"/>
          </p:nvPr>
        </p:nvSpPr>
        <p:spPr>
          <a:xfrm>
            <a:off x="433675" y="142325"/>
            <a:ext cx="8171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LISTADO DE DOCUMENTOS QUE </a:t>
            </a:r>
            <a:r>
              <a:rPr lang="en" sz="2500"/>
              <a:t>DEBERÁ</a:t>
            </a:r>
            <a:r>
              <a:rPr lang="en" sz="2500"/>
              <a:t> CONTENER UN EXPEDIENTE DE INTEGRIDAD </a:t>
            </a:r>
            <a:r>
              <a:rPr lang="en" sz="2500"/>
              <a:t>MECÁNICA</a:t>
            </a:r>
            <a:endParaRPr sz="2500"/>
          </a:p>
        </p:txBody>
      </p:sp>
      <p:sp>
        <p:nvSpPr>
          <p:cNvPr id="458" name="Google Shape;458;p38"/>
          <p:cNvSpPr txBox="1"/>
          <p:nvPr>
            <p:ph idx="1" type="body"/>
          </p:nvPr>
        </p:nvSpPr>
        <p:spPr>
          <a:xfrm>
            <a:off x="836550" y="1347450"/>
            <a:ext cx="7597200" cy="239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/>
              <a:t>f.</a:t>
            </a:r>
            <a:r>
              <a:rPr lang="en" sz="1900"/>
              <a:t> El petrolífero almacenado;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/>
              <a:t>g.</a:t>
            </a:r>
            <a:r>
              <a:rPr lang="en" sz="1900"/>
              <a:t> La capacidad volumétrica de los tanques;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/>
              <a:t>h.</a:t>
            </a:r>
            <a:r>
              <a:rPr lang="en" sz="1900"/>
              <a:t> La presión y temperatura de diseño y de operación;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/>
              <a:t>i. </a:t>
            </a:r>
            <a:r>
              <a:rPr lang="en" sz="1900"/>
              <a:t>La presión de prueba hidrostática y certificado o reporte de la misma; </a:t>
            </a:r>
            <a:endParaRPr sz="1900"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9"/>
          <p:cNvSpPr txBox="1"/>
          <p:nvPr>
            <p:ph idx="1" type="body"/>
          </p:nvPr>
        </p:nvSpPr>
        <p:spPr>
          <a:xfrm>
            <a:off x="506850" y="379500"/>
            <a:ext cx="8130300" cy="385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950"/>
              <a:t>j.</a:t>
            </a:r>
            <a:r>
              <a:rPr lang="en" sz="7950"/>
              <a:t> La presión de trabajo máxima permitida, velocidad de corrosión y actualizaciones realizadas en las sucesivas revisiones, fechas de próxima revisión de acuerdo con las metodologías, normas, códigos, estándares y buenas prácticas internacionales, incluyendo como mínimo lo siguiente: </a:t>
            </a:r>
            <a:endParaRPr sz="7950"/>
          </a:p>
          <a:p>
            <a:pPr indent="0" lvl="0" marL="9144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7950"/>
              <a:t>1.</a:t>
            </a:r>
            <a:r>
              <a:rPr lang="en" sz="7950"/>
              <a:t> Cálculo respaldado con firma y número de cédula profesional del personal competente que realiza la revisión. </a:t>
            </a:r>
            <a:endParaRPr sz="7950"/>
          </a:p>
          <a:p>
            <a:pPr indent="0" lvl="0" marL="91440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7950"/>
              <a:t>2.</a:t>
            </a:r>
            <a:r>
              <a:rPr lang="en" sz="7950"/>
              <a:t> Los espesores mínimos requeridos del tanque, en sus partes: tapas (casquetes) y envolvente. </a:t>
            </a:r>
            <a:endParaRPr sz="13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0"/>
          <p:cNvSpPr txBox="1"/>
          <p:nvPr>
            <p:ph idx="1" type="body"/>
          </p:nvPr>
        </p:nvSpPr>
        <p:spPr>
          <a:xfrm>
            <a:off x="341850" y="526125"/>
            <a:ext cx="8460300" cy="35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k. </a:t>
            </a:r>
            <a:r>
              <a:rPr lang="en" sz="1900"/>
              <a:t>Tipo y número de instrumentos, y dispositivos de control y de seguridad;</a:t>
            </a:r>
            <a:endParaRPr sz="1900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/>
              <a:t>l.</a:t>
            </a:r>
            <a:r>
              <a:rPr lang="en" sz="1900"/>
              <a:t> La presión de calibración de los instrumentos, y dispositivos de control y de seguridad; m. El Certificado de fabricación, certificado de conformidad o dictamen de la Unidad de Verificación de la norma de fabricación; </a:t>
            </a:r>
            <a:endParaRPr sz="1900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/>
              <a:t>m.</a:t>
            </a:r>
            <a:r>
              <a:rPr lang="en" sz="1900"/>
              <a:t> El Certificado de fabricación, certificado de conformidad o dictamen de la Unidad de Verificación de la norma de fabricación;</a:t>
            </a:r>
            <a:endParaRPr sz="1900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/>
              <a:t>n.</a:t>
            </a:r>
            <a:r>
              <a:rPr lang="en" sz="1900"/>
              <a:t> El área de ubicación del tanque de almacenamiento (plano de localización); </a:t>
            </a:r>
            <a:endParaRPr sz="1900"/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900"/>
              <a:t>o.</a:t>
            </a:r>
            <a:r>
              <a:rPr lang="en" sz="1900"/>
              <a:t> Las hojas de datos técnicos del tanque de almacenamiento;  </a:t>
            </a:r>
            <a:endParaRPr sz="19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1"/>
          <p:cNvSpPr txBox="1"/>
          <p:nvPr>
            <p:ph idx="1" type="body"/>
          </p:nvPr>
        </p:nvSpPr>
        <p:spPr>
          <a:xfrm>
            <a:off x="505950" y="123800"/>
            <a:ext cx="8132100" cy="444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900"/>
              <a:t>p. Las especificaciones técnicas del tanque de almacenamiento y de los instrumentos y dispositivos de seguridad asociados; </a:t>
            </a:r>
            <a:endParaRPr sz="1900"/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900"/>
              <a:t>q. Registros de pruebas de hermeticidad del tanque de almacenamiento, de los instrumentos y dispositivos de seguridad asociados; </a:t>
            </a:r>
            <a:endParaRPr sz="1900"/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900"/>
              <a:t>r. Los planos de diseño del tanque de almacenamiento deberán contener como mínimo la información siguiente: </a:t>
            </a:r>
            <a:endParaRPr sz="1900"/>
          </a:p>
          <a:p>
            <a:pPr indent="45720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400"/>
              <a:t>1. Los cortes; </a:t>
            </a:r>
            <a:endParaRPr sz="1400"/>
          </a:p>
          <a:p>
            <a:pPr indent="45720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400"/>
              <a:t>2. Las dimensiones; </a:t>
            </a:r>
            <a:endParaRPr sz="1400"/>
          </a:p>
          <a:p>
            <a:pPr indent="45720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400"/>
              <a:t>3. Los detalles relevantes y ubicación de boquillas y accesorios; </a:t>
            </a:r>
            <a:endParaRPr sz="1400"/>
          </a:p>
          <a:p>
            <a:pPr indent="45720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400"/>
              <a:t>4. Ubicación de los instrumentos, dispositivos de control y de seguridad;</a:t>
            </a:r>
            <a:endParaRPr sz="1400"/>
          </a:p>
          <a:p>
            <a:pPr indent="457200" lvl="0" marL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400"/>
              <a:t>5. Arreglo básico de soporte o cimentación, y </a:t>
            </a:r>
            <a:endParaRPr sz="1400"/>
          </a:p>
          <a:p>
            <a:pPr indent="457200" lvl="0" marL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852"/>
              <a:buNone/>
            </a:pPr>
            <a:r>
              <a:rPr lang="en" sz="1400"/>
              <a:t>6. Placa del tanque o recipiente de almacenamiento.</a:t>
            </a:r>
            <a:endParaRPr sz="19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2"/>
          <p:cNvSpPr txBox="1"/>
          <p:nvPr>
            <p:ph idx="1" type="body"/>
          </p:nvPr>
        </p:nvSpPr>
        <p:spPr>
          <a:xfrm>
            <a:off x="607500" y="521700"/>
            <a:ext cx="7929000" cy="395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s. Memorias de cálculo del tanque de almacenamiento; </a:t>
            </a:r>
            <a:endParaRPr sz="1900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/>
              <a:t>t. Información técnica del tanque de almacenamiento (catálogos, manuales, etc.), según aplique;</a:t>
            </a:r>
            <a:endParaRPr sz="1900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/>
              <a:t>u. Instrucciones o procedimientos de Seguridad; </a:t>
            </a:r>
            <a:endParaRPr sz="1900"/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/>
              <a:t>v. Reportes, certificados, registros físicos y/o digitales y evidencia de la ejecución de las revisiones, pruebas, exámenes no destructivos, revisión, mantenimientos y reparaciones realizadas al tanque de almacenamiento realizados por personal competente, calificado, capacitado y certificado, organizados en forma cronológica, y</a:t>
            </a:r>
            <a:endParaRPr sz="19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3"/>
          <p:cNvSpPr txBox="1"/>
          <p:nvPr>
            <p:ph idx="1" type="body"/>
          </p:nvPr>
        </p:nvSpPr>
        <p:spPr>
          <a:xfrm>
            <a:off x="1093350" y="105150"/>
            <a:ext cx="6957300" cy="49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/>
              <a:t>w. Reportes, certificados, registros físicos y/o digitales, y evidencia organizada en forma cronológica de la ejecución de revisiones, pruebas, calibraciones y mantenimiento realizado a los instrumentos y dispositivos de control y seguridad elaborado por personal competente. </a:t>
            </a:r>
            <a:endParaRPr sz="1900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/>
              <a:t>Se </a:t>
            </a:r>
            <a:r>
              <a:rPr lang="en" sz="1900"/>
              <a:t> deberá actualizar el expediente de integridad mecánica de los tanques de almacenamiento, conforme a los programas de mantenimiento de la Estación de Servicio</a:t>
            </a:r>
            <a:endParaRPr sz="19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4"/>
          <p:cNvSpPr/>
          <p:nvPr/>
        </p:nvSpPr>
        <p:spPr>
          <a:xfrm rot="-5400000">
            <a:off x="3858663" y="-2994363"/>
            <a:ext cx="1277175" cy="7585650"/>
          </a:xfrm>
          <a:prstGeom prst="flowChartOnlineStorage">
            <a:avLst/>
          </a:prstGeom>
          <a:solidFill>
            <a:srgbClr val="45818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9" name="Google Shape;489;p44"/>
          <p:cNvSpPr txBox="1"/>
          <p:nvPr>
            <p:ph type="title"/>
          </p:nvPr>
        </p:nvSpPr>
        <p:spPr>
          <a:xfrm>
            <a:off x="609625" y="775275"/>
            <a:ext cx="7768800" cy="77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800"/>
              <a:t>Servicio Realizado por Personal de ATM</a:t>
            </a:r>
            <a:endParaRPr sz="3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800"/>
          </a:p>
        </p:txBody>
      </p:sp>
      <p:sp>
        <p:nvSpPr>
          <p:cNvPr id="490" name="Google Shape;490;p44"/>
          <p:cNvSpPr txBox="1"/>
          <p:nvPr>
            <p:ph idx="1" type="body"/>
          </p:nvPr>
        </p:nvSpPr>
        <p:spPr>
          <a:xfrm>
            <a:off x="975750" y="1788350"/>
            <a:ext cx="7192500" cy="21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Calificados y Certificados Por Las Prácticas Recomendadas SNT-TC-1A Ed. 2020</a:t>
            </a:r>
            <a:endParaRPr sz="3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5"/>
          <p:cNvSpPr/>
          <p:nvPr/>
        </p:nvSpPr>
        <p:spPr>
          <a:xfrm>
            <a:off x="604650" y="190800"/>
            <a:ext cx="7760700" cy="1342800"/>
          </a:xfrm>
          <a:prstGeom prst="bevel">
            <a:avLst>
              <a:gd fmla="val 12500" name="adj"/>
            </a:avLst>
          </a:prstGeom>
          <a:solidFill>
            <a:srgbClr val="45818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6" name="Google Shape;496;p45"/>
          <p:cNvSpPr txBox="1"/>
          <p:nvPr>
            <p:ph type="title"/>
          </p:nvPr>
        </p:nvSpPr>
        <p:spPr>
          <a:xfrm>
            <a:off x="663750" y="338025"/>
            <a:ext cx="7664100" cy="111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00"/>
              <a:t>ATM ofrece el servicio de </a:t>
            </a:r>
            <a:r>
              <a:rPr lang="en" sz="2700"/>
              <a:t>Evaluación</a:t>
            </a:r>
            <a:r>
              <a:rPr lang="en" sz="2700"/>
              <a:t> de Integridad  de Tanques de Almacenamiento.</a:t>
            </a:r>
            <a:endParaRPr sz="2700"/>
          </a:p>
        </p:txBody>
      </p:sp>
      <p:sp>
        <p:nvSpPr>
          <p:cNvPr id="497" name="Google Shape;497;p45"/>
          <p:cNvSpPr txBox="1"/>
          <p:nvPr>
            <p:ph idx="1" type="body"/>
          </p:nvPr>
        </p:nvSpPr>
        <p:spPr>
          <a:xfrm>
            <a:off x="1095875" y="1727575"/>
            <a:ext cx="7078800" cy="258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3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/>
              <a:t>🛠️</a:t>
            </a:r>
            <a:r>
              <a:rPr lang="en" sz="6065"/>
              <a:t> </a:t>
            </a:r>
            <a:r>
              <a:rPr b="1" lang="en" sz="6065"/>
              <a:t>Que incluye Nuestro Servicio?</a:t>
            </a:r>
            <a:endParaRPr b="1" sz="6065"/>
          </a:p>
          <a:p>
            <a:pPr indent="-353774" lvl="0" marL="457200" rtl="0" algn="just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6065"/>
              <a:t>Desgasificacion y Limpieza de Tanques</a:t>
            </a:r>
            <a:endParaRPr sz="6065"/>
          </a:p>
          <a:p>
            <a:pPr indent="-353774" lvl="0" marL="457200" rtl="0" algn="just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6065"/>
              <a:t>Inspección Visual Interna</a:t>
            </a:r>
            <a:endParaRPr sz="6065"/>
          </a:p>
          <a:p>
            <a:pPr indent="-353774" lvl="0" marL="457200" rtl="0" algn="just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6065"/>
              <a:t>(Liquidos Penetrantes, Ultrasonido Industrial)</a:t>
            </a:r>
            <a:endParaRPr sz="6065"/>
          </a:p>
          <a:p>
            <a:pPr indent="-353774" lvl="0" marL="457200" rtl="0" algn="just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6065"/>
              <a:t>Evaluación Estructural y de Corrosión </a:t>
            </a:r>
            <a:endParaRPr sz="6065"/>
          </a:p>
          <a:p>
            <a:pPr indent="-353774" lvl="0" marL="457200" rtl="0" algn="just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6065"/>
              <a:t>Informe Técnico.</a:t>
            </a:r>
            <a:endParaRPr sz="6065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46"/>
          <p:cNvSpPr txBox="1"/>
          <p:nvPr>
            <p:ph type="title"/>
          </p:nvPr>
        </p:nvSpPr>
        <p:spPr>
          <a:xfrm>
            <a:off x="1464950" y="106350"/>
            <a:ext cx="6366900" cy="111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Contacto</a:t>
            </a:r>
            <a:endParaRPr/>
          </a:p>
        </p:txBody>
      </p:sp>
      <p:grpSp>
        <p:nvGrpSpPr>
          <p:cNvPr id="503" name="Google Shape;503;p46"/>
          <p:cNvGrpSpPr/>
          <p:nvPr/>
        </p:nvGrpSpPr>
        <p:grpSpPr>
          <a:xfrm>
            <a:off x="1126227" y="2480181"/>
            <a:ext cx="7044339" cy="1331807"/>
            <a:chOff x="3198" y="1806143"/>
            <a:chExt cx="9611596" cy="1317186"/>
          </a:xfrm>
        </p:grpSpPr>
        <p:sp>
          <p:nvSpPr>
            <p:cNvPr id="504" name="Google Shape;504;p46"/>
            <p:cNvSpPr/>
            <p:nvPr/>
          </p:nvSpPr>
          <p:spPr>
            <a:xfrm>
              <a:off x="3198" y="1806143"/>
              <a:ext cx="2124000" cy="3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46"/>
            <p:cNvSpPr txBox="1"/>
            <p:nvPr/>
          </p:nvSpPr>
          <p:spPr>
            <a:xfrm>
              <a:off x="3198" y="1806143"/>
              <a:ext cx="2124000" cy="3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Trebuchet MS"/>
                <a:buNone/>
              </a:pPr>
              <a:r>
                <a:rPr b="1" lang="en" sz="21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Domicilio:</a:t>
              </a:r>
              <a:endParaRPr sz="21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06" name="Google Shape;506;p46"/>
            <p:cNvSpPr/>
            <p:nvPr/>
          </p:nvSpPr>
          <p:spPr>
            <a:xfrm>
              <a:off x="3198" y="2167829"/>
              <a:ext cx="21240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6"/>
            <p:cNvSpPr txBox="1"/>
            <p:nvPr/>
          </p:nvSpPr>
          <p:spPr>
            <a:xfrm>
              <a:off x="3198" y="2167829"/>
              <a:ext cx="21240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Trebuchet MS"/>
                <a:buNone/>
              </a:pPr>
              <a:r>
                <a:rPr lang="en" sz="16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C. Martínez #13, Fracc. Villa Floresta, C.P. 22127 Tijuana, B.C.</a:t>
              </a:r>
              <a:endParaRPr sz="1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08" name="Google Shape;508;p46"/>
            <p:cNvSpPr/>
            <p:nvPr/>
          </p:nvSpPr>
          <p:spPr>
            <a:xfrm>
              <a:off x="2499063" y="1806143"/>
              <a:ext cx="2124000" cy="3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46"/>
            <p:cNvSpPr txBox="1"/>
            <p:nvPr/>
          </p:nvSpPr>
          <p:spPr>
            <a:xfrm>
              <a:off x="2499063" y="1806143"/>
              <a:ext cx="2124000" cy="3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Trebuchet MS"/>
                <a:buNone/>
              </a:pPr>
              <a:r>
                <a:rPr b="1" lang="en" sz="21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Teléfonos:</a:t>
              </a:r>
              <a:endParaRPr b="1" sz="21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10" name="Google Shape;510;p46"/>
            <p:cNvSpPr/>
            <p:nvPr/>
          </p:nvSpPr>
          <p:spPr>
            <a:xfrm>
              <a:off x="2499063" y="2167829"/>
              <a:ext cx="21240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46"/>
            <p:cNvSpPr txBox="1"/>
            <p:nvPr/>
          </p:nvSpPr>
          <p:spPr>
            <a:xfrm>
              <a:off x="2499063" y="2167829"/>
              <a:ext cx="21240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Trebuchet MS"/>
                <a:buNone/>
              </a:pPr>
              <a:r>
                <a:rPr lang="en" sz="16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(664) 902-7200</a:t>
              </a:r>
              <a:endParaRPr sz="1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Trebuchet MS"/>
                <a:buNone/>
              </a:pPr>
              <a:r>
                <a:rPr lang="en" sz="16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(664) 902-7201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12" name="Google Shape;512;p46"/>
            <p:cNvSpPr/>
            <p:nvPr/>
          </p:nvSpPr>
          <p:spPr>
            <a:xfrm>
              <a:off x="4994928" y="1806143"/>
              <a:ext cx="2124000" cy="3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46"/>
            <p:cNvSpPr txBox="1"/>
            <p:nvPr/>
          </p:nvSpPr>
          <p:spPr>
            <a:xfrm>
              <a:off x="4994928" y="1806143"/>
              <a:ext cx="2124000" cy="3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Trebuchet MS"/>
                <a:buNone/>
              </a:pPr>
              <a:r>
                <a:rPr b="1" lang="en" sz="21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E-mail: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14" name="Google Shape;514;p46"/>
            <p:cNvSpPr/>
            <p:nvPr/>
          </p:nvSpPr>
          <p:spPr>
            <a:xfrm>
              <a:off x="4994928" y="2167829"/>
              <a:ext cx="21240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46"/>
            <p:cNvSpPr txBox="1"/>
            <p:nvPr/>
          </p:nvSpPr>
          <p:spPr>
            <a:xfrm>
              <a:off x="4994928" y="2167829"/>
              <a:ext cx="21240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Trebuchet MS"/>
                <a:buNone/>
              </a:pPr>
              <a:r>
                <a:rPr lang="en" sz="16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atmtijuana@gmail.com</a:t>
              </a:r>
              <a:endParaRPr sz="1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16" name="Google Shape;516;p46"/>
            <p:cNvSpPr/>
            <p:nvPr/>
          </p:nvSpPr>
          <p:spPr>
            <a:xfrm>
              <a:off x="7490794" y="1806143"/>
              <a:ext cx="2124000" cy="3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46"/>
            <p:cNvSpPr txBox="1"/>
            <p:nvPr/>
          </p:nvSpPr>
          <p:spPr>
            <a:xfrm>
              <a:off x="7490794" y="1806143"/>
              <a:ext cx="2124000" cy="3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Trebuchet MS"/>
                <a:buNone/>
              </a:pPr>
              <a:r>
                <a:rPr b="1" lang="en" sz="21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Sitio Web: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18" name="Google Shape;518;p46"/>
            <p:cNvSpPr/>
            <p:nvPr/>
          </p:nvSpPr>
          <p:spPr>
            <a:xfrm>
              <a:off x="7490794" y="2167829"/>
              <a:ext cx="21240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46"/>
            <p:cNvSpPr txBox="1"/>
            <p:nvPr/>
          </p:nvSpPr>
          <p:spPr>
            <a:xfrm>
              <a:off x="7490794" y="2167829"/>
              <a:ext cx="21240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Trebuchet MS"/>
                <a:buNone/>
              </a:pPr>
              <a:r>
                <a:rPr lang="en" sz="16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www.atmsa.com.mx</a:t>
              </a:r>
              <a:endParaRPr>
                <a:solidFill>
                  <a:schemeClr val="lt1"/>
                </a:solidFill>
              </a:endParaRPr>
            </a:p>
          </p:txBody>
        </p:sp>
      </p:grpSp>
      <p:pic>
        <p:nvPicPr>
          <p:cNvPr id="520" name="Google Shape;52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4475" y="1502050"/>
            <a:ext cx="840750" cy="84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46"/>
          <p:cNvPicPr preferRelativeResize="0"/>
          <p:nvPr/>
        </p:nvPicPr>
        <p:blipFill rotWithShape="1">
          <a:blip r:embed="rId4">
            <a:alphaModFix/>
          </a:blip>
          <a:srcRect b="15583" l="0" r="0" t="0"/>
          <a:stretch/>
        </p:blipFill>
        <p:spPr>
          <a:xfrm>
            <a:off x="6923875" y="1181250"/>
            <a:ext cx="1187924" cy="129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3450" y="1502050"/>
            <a:ext cx="980549" cy="980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73021" y="1326400"/>
            <a:ext cx="1331825" cy="133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