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6"/>
  </p:notesMasterIdLst>
  <p:sldIdLst>
    <p:sldId id="382" r:id="rId5"/>
    <p:sldId id="434" r:id="rId6"/>
    <p:sldId id="454" r:id="rId7"/>
    <p:sldId id="435" r:id="rId8"/>
    <p:sldId id="436" r:id="rId9"/>
    <p:sldId id="381" r:id="rId10"/>
    <p:sldId id="329" r:id="rId11"/>
    <p:sldId id="446" r:id="rId12"/>
    <p:sldId id="437" r:id="rId13"/>
    <p:sldId id="438" r:id="rId14"/>
    <p:sldId id="447" r:id="rId15"/>
    <p:sldId id="428" r:id="rId16"/>
    <p:sldId id="429" r:id="rId17"/>
    <p:sldId id="448" r:id="rId18"/>
    <p:sldId id="449" r:id="rId19"/>
    <p:sldId id="450" r:id="rId20"/>
    <p:sldId id="453" r:id="rId21"/>
    <p:sldId id="397" r:id="rId22"/>
    <p:sldId id="362" r:id="rId23"/>
    <p:sldId id="433" r:id="rId24"/>
    <p:sldId id="357" r:id="rId25"/>
    <p:sldId id="399" r:id="rId26"/>
    <p:sldId id="398" r:id="rId27"/>
    <p:sldId id="370" r:id="rId28"/>
    <p:sldId id="401" r:id="rId29"/>
    <p:sldId id="402" r:id="rId30"/>
    <p:sldId id="403" r:id="rId31"/>
    <p:sldId id="444" r:id="rId32"/>
    <p:sldId id="455" r:id="rId33"/>
    <p:sldId id="445" r:id="rId34"/>
    <p:sldId id="404" r:id="rId35"/>
    <p:sldId id="405" r:id="rId36"/>
    <p:sldId id="406" r:id="rId37"/>
    <p:sldId id="407" r:id="rId38"/>
    <p:sldId id="409" r:id="rId39"/>
    <p:sldId id="411" r:id="rId40"/>
    <p:sldId id="413" r:id="rId41"/>
    <p:sldId id="417" r:id="rId42"/>
    <p:sldId id="418" r:id="rId43"/>
    <p:sldId id="423" r:id="rId44"/>
    <p:sldId id="373" r:id="rId45"/>
    <p:sldId id="375" r:id="rId46"/>
    <p:sldId id="317" r:id="rId47"/>
    <p:sldId id="318" r:id="rId48"/>
    <p:sldId id="320" r:id="rId49"/>
    <p:sldId id="430" r:id="rId50"/>
    <p:sldId id="431" r:id="rId51"/>
    <p:sldId id="333" r:id="rId52"/>
    <p:sldId id="334" r:id="rId53"/>
    <p:sldId id="335" r:id="rId54"/>
    <p:sldId id="389" r:id="rId55"/>
    <p:sldId id="336" r:id="rId56"/>
    <p:sldId id="274" r:id="rId57"/>
    <p:sldId id="266" r:id="rId58"/>
    <p:sldId id="396" r:id="rId59"/>
    <p:sldId id="365" r:id="rId60"/>
    <p:sldId id="366" r:id="rId61"/>
    <p:sldId id="388" r:id="rId62"/>
    <p:sldId id="272" r:id="rId63"/>
    <p:sldId id="280" r:id="rId64"/>
    <p:sldId id="281" r:id="rId65"/>
    <p:sldId id="422" r:id="rId66"/>
    <p:sldId id="263" r:id="rId67"/>
    <p:sldId id="283" r:id="rId68"/>
    <p:sldId id="424" r:id="rId69"/>
    <p:sldId id="326" r:id="rId70"/>
    <p:sldId id="285" r:id="rId71"/>
    <p:sldId id="393" r:id="rId72"/>
    <p:sldId id="394" r:id="rId73"/>
    <p:sldId id="395" r:id="rId74"/>
    <p:sldId id="368" r:id="rId75"/>
    <p:sldId id="262" r:id="rId76"/>
    <p:sldId id="369" r:id="rId77"/>
    <p:sldId id="325" r:id="rId78"/>
    <p:sldId id="299" r:id="rId79"/>
    <p:sldId id="296" r:id="rId80"/>
    <p:sldId id="441" r:id="rId81"/>
    <p:sldId id="443" r:id="rId82"/>
    <p:sldId id="298" r:id="rId83"/>
    <p:sldId id="328" r:id="rId84"/>
    <p:sldId id="322" r:id="rId8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3A17"/>
    <a:srgbClr val="223955"/>
    <a:srgbClr val="687373"/>
    <a:srgbClr val="A5A8A8"/>
    <a:srgbClr val="FFFFFF"/>
    <a:srgbClr val="FBA7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CC023E-2BA7-144F-BB3C-650C2972A69B}" v="2" dt="2025-10-10T00:46:23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32"/>
  </p:normalViewPr>
  <p:slideViewPr>
    <p:cSldViewPr snapToGrid="0">
      <p:cViewPr varScale="1">
        <p:scale>
          <a:sx n="97" d="100"/>
          <a:sy n="97" d="100"/>
        </p:scale>
        <p:origin x="1184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microsoft.com/office/2015/10/relationships/revisionInfo" Target="revisionInfo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Atzin" userId="2f5293ce21558599" providerId="LiveId" clId="{6EAD59D0-2B81-53BE-AC77-51233441E275}"/>
    <pc:docChg chg="custSel addSld delSld modSld">
      <pc:chgData name="Javier Atzin" userId="2f5293ce21558599" providerId="LiveId" clId="{6EAD59D0-2B81-53BE-AC77-51233441E275}" dt="2025-10-10T00:46:36.029" v="16" actId="14100"/>
      <pc:docMkLst>
        <pc:docMk/>
      </pc:docMkLst>
      <pc:sldChg chg="addSp delSp modSp mod">
        <pc:chgData name="Javier Atzin" userId="2f5293ce21558599" providerId="LiveId" clId="{6EAD59D0-2B81-53BE-AC77-51233441E275}" dt="2025-10-10T00:16:33.604" v="7" actId="14100"/>
        <pc:sldMkLst>
          <pc:docMk/>
          <pc:sldMk cId="574747749" sldId="434"/>
        </pc:sldMkLst>
        <pc:spChg chg="del mod">
          <ac:chgData name="Javier Atzin" userId="2f5293ce21558599" providerId="LiveId" clId="{6EAD59D0-2B81-53BE-AC77-51233441E275}" dt="2025-10-10T00:14:28.085" v="2" actId="478"/>
          <ac:spMkLst>
            <pc:docMk/>
            <pc:sldMk cId="574747749" sldId="434"/>
            <ac:spMk id="2" creationId="{A440B408-752F-7E21-F2CD-B16834B3C00B}"/>
          </ac:spMkLst>
        </pc:spChg>
        <pc:picChg chg="add mod">
          <ac:chgData name="Javier Atzin" userId="2f5293ce21558599" providerId="LiveId" clId="{6EAD59D0-2B81-53BE-AC77-51233441E275}" dt="2025-10-10T00:16:33.604" v="7" actId="14100"/>
          <ac:picMkLst>
            <pc:docMk/>
            <pc:sldMk cId="574747749" sldId="434"/>
            <ac:picMk id="3" creationId="{E002DBCA-DD5D-C376-7987-947A85059C5C}"/>
          </ac:picMkLst>
        </pc:picChg>
      </pc:sldChg>
      <pc:sldChg chg="del">
        <pc:chgData name="Javier Atzin" userId="2f5293ce21558599" providerId="LiveId" clId="{6EAD59D0-2B81-53BE-AC77-51233441E275}" dt="2025-10-10T00:18:23.892" v="8" actId="2696"/>
        <pc:sldMkLst>
          <pc:docMk/>
          <pc:sldMk cId="68762566" sldId="451"/>
        </pc:sldMkLst>
      </pc:sldChg>
      <pc:sldChg chg="del">
        <pc:chgData name="Javier Atzin" userId="2f5293ce21558599" providerId="LiveId" clId="{6EAD59D0-2B81-53BE-AC77-51233441E275}" dt="2025-10-10T00:20:05.109" v="9" actId="2696"/>
        <pc:sldMkLst>
          <pc:docMk/>
          <pc:sldMk cId="1038448549" sldId="452"/>
        </pc:sldMkLst>
      </pc:sldChg>
      <pc:sldChg chg="add">
        <pc:chgData name="Javier Atzin" userId="2f5293ce21558599" providerId="LiveId" clId="{6EAD59D0-2B81-53BE-AC77-51233441E275}" dt="2025-10-10T00:14:21.059" v="0" actId="2890"/>
        <pc:sldMkLst>
          <pc:docMk/>
          <pc:sldMk cId="4241596209" sldId="454"/>
        </pc:sldMkLst>
      </pc:sldChg>
      <pc:sldChg chg="addSp delSp modSp add mod">
        <pc:chgData name="Javier Atzin" userId="2f5293ce21558599" providerId="LiveId" clId="{6EAD59D0-2B81-53BE-AC77-51233441E275}" dt="2025-10-10T00:46:36.029" v="16" actId="14100"/>
        <pc:sldMkLst>
          <pc:docMk/>
          <pc:sldMk cId="618980667" sldId="455"/>
        </pc:sldMkLst>
        <pc:picChg chg="del">
          <ac:chgData name="Javier Atzin" userId="2f5293ce21558599" providerId="LiveId" clId="{6EAD59D0-2B81-53BE-AC77-51233441E275}" dt="2025-10-10T00:45:56.580" v="11" actId="478"/>
          <ac:picMkLst>
            <pc:docMk/>
            <pc:sldMk cId="618980667" sldId="455"/>
            <ac:picMk id="2" creationId="{E7AA6F52-0869-7DF5-BCCD-5F9B638DB9A4}"/>
          </ac:picMkLst>
        </pc:picChg>
        <pc:picChg chg="add mod">
          <ac:chgData name="Javier Atzin" userId="2f5293ce21558599" providerId="LiveId" clId="{6EAD59D0-2B81-53BE-AC77-51233441E275}" dt="2025-10-10T00:46:36.029" v="16" actId="14100"/>
          <ac:picMkLst>
            <pc:docMk/>
            <pc:sldMk cId="618980667" sldId="455"/>
            <ac:picMk id="5" creationId="{29D8D634-7078-F3C0-9BD7-95E34D3E1D7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4T01:51:00.02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33,'1'1,"-1"0,1 1,0-1,-1 0,1 1,0-1,0 0,-1 0,1 0,0 0,0 0,0 0,1 0,-1 0,0 0,0 0,0-1,1 1,-1 0,0-1,1 1,-1-1,1 1,-1-1,0 0,1 0,-1 1,2-1,49 5,-45-5,575 4,-301-7,-123 5,171-5,-209-11,30-2,114-1,-109 5,208 10,-164 5,3311-3,-3484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4T01:51:06.82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0,'20209'0'0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4T01:51:23.41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36,'61'-24,"-5"18,-1 2,0 3,89 8,-114-5,251 23,201 7,-450-31,59 12,16 0,-71-10,-1 2,58 15,-53-10,68 8,377-12,-262-9,4603 3,-4787 2,1 2,73 18,35 3,36-19,-114-6,136 19,-130-10,-1-3,138-7,-78-2,630 3,-740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4T01:51:30.59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0,'5494'0'0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04T01:51:35.81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91,'0'-1,"1"-1,0 1,-1-1,1 1,0 0,0-1,0 1,0 0,0 0,0-1,0 1,1 0,-1 0,0 0,0 0,1 1,-1-1,1 0,-1 0,1 1,1-1,36-13,-8 7,1 0,0 2,48-1,104 8,-67 0,521-2,-434-14,-31 0,726 10,-462 7,550-3,-948 2,62 11,-58-6,50 1,189 6,69 2,537-17,-863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4T01:52:01.27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0,'15331'0'0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04T01:52:09.43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0,'5199'30'0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81FE3-7A9D-43AF-8A8A-8765ACD4E127}" type="datetimeFigureOut">
              <a:rPr lang="es-MX" smtClean="0"/>
              <a:t>09/10/25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F424F-FA80-4E59-B903-47A75C2EB4A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526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96299-7CCD-BEA4-CD0C-D337A870F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2EBE5-D013-EC26-636D-08FF1D889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42758B-4489-207F-A56B-90F1C41AF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E22EB-203D-BC89-4106-BF003EC4A5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31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37240-5D9F-02C0-44C0-716A765C1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D1C1B-D343-9C0F-57D8-33C742FAD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A0BFA-28DF-D23B-98E7-00CEB073D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FA830-6685-8702-B264-0FBBFFA7D4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58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730BA-581A-5842-D177-658C97958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E7F51-DF1D-8C6C-151F-709BD3FE4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47C50-796A-D4FE-D0C2-29800EA06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7527B-5EC4-7178-604E-15C8F2F7F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212AE-269E-627F-557C-FCC48032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991B5-BD4B-1C49-A484-64223F816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42CAC-8DB4-B9B0-682C-41DD122AD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28647-AF92-3ABA-54C3-1E1DD7949B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67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FFA4E-1325-0DC8-683D-A0B35F6DF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E7A7E1-0A13-17CD-2886-109ECE0BF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0B451A-0144-71E8-AEB9-CA3CB1B4D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EF79C-A306-B908-FE3C-14A58F783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87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3F63-EDBB-6604-9C40-0AA9463C5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8D3D5-B88E-2739-12BC-9900B3371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F1EB8-55F7-BD4D-89F4-C285C4A50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3055B-12AE-534C-49EC-B816854B0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2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88F00-8161-9495-F117-52D91D92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2562E4-1071-F3FE-82FC-1F4AD8D42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80069-A748-8D34-6BA3-6F3CC42640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E987A-78D1-791B-0217-FDB8EBA60D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72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CA44-5325-B2E4-60E9-2F184F64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D8C422-4354-967D-36DE-DE9E596429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A11A1-3146-F324-871F-F490BC16C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217A5-B64F-1110-F88D-CF3503AFA9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46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4DE39-2AF3-2B74-ED8A-FB4D7822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85EBD7-7A88-66EE-C3F0-5E1F64C45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2E3D51-877B-6AC1-4748-EE4FF494C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A8741-B481-734C-50D0-9150BC42F6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9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75187-5867-24EB-855E-BCC78CC1B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92C03-B03C-8613-C4ED-92A55425D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FF77C-5814-88FA-7BE7-E56D16EE7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1AB6A-A073-3EAD-B969-AD5FA4A00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54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D4B21-FE35-FD2B-7053-643E33957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318B7-715A-CB33-0756-2039343C1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09759-20EB-B23A-37FB-49ABE7890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B1BC0-3ACB-9D79-B6C0-7AAA4B0AF7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31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05428-F94A-C32B-3B30-15B01AC5E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BECC9-0E7D-A8A5-F21F-89833A6F4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BB84E-CE3C-7941-DBCF-7DFFA4744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EC706-92F7-69A5-3A24-2FEB928C0D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66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18098-C96A-AC4A-0705-F5DFC40F2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CBA31-4024-5FDF-8792-C5EA29C29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D2AFAF-7A13-CC94-38A5-28AF32E59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952B5-B3FC-B1A9-C453-E6BD16281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6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466D-8D92-6C5A-64FF-25F3D3406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BC096-1666-F97B-5D0E-04E50122D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09A36A-85B3-7079-1947-3BC7C2F93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E3826-FA41-D2F7-E2B4-A4A80F430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99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3F507-DC9D-EE2B-5567-750F790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2B6EB-06E5-3EB6-DF34-95FD620D8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739FF-AFBA-F926-7B3C-51C0FC319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8A5E2-2082-74BE-E909-040B01E418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46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DF982-9140-4994-32DB-0EA689D7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A3D62-C751-0E50-CDCC-7862711BD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14B800-1315-992C-DF02-38C3169A8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55EF2-AAD9-C6B4-D5B7-B0787BD5E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2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5A63C-00CF-EB84-70A9-F450765D4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3BB45-F069-4C03-E308-265AAF80A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50870-66C9-BD76-7652-2C4C73BE8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BA87B-A4BC-2823-F32F-BC7F636D16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75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97E5-E4A3-453D-6C50-6C93FC1B9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7176F6-1104-B353-C363-65BFAB7C3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67330E-0493-BE74-FCDD-7E942BD99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37D9F-F1BA-F9D9-A995-88241D30E2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16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C8832-4D22-F169-A391-C0865F5A1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13AFF-35C6-8A73-85BF-EBA481379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B4E58-F977-2F03-83C6-3A9FA550F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687F1-CC17-82C4-53A5-ADDA58916A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03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AC298-E0F7-C848-E964-55C03CAA5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504F4-33FB-5F7A-4DA4-D7DE4C9EE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24F23-BAF0-72D5-EDC7-FEEFDD9D4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45C03-D9F0-C811-DF0E-D4920BA0E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677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A7DAC-86D6-3107-737C-2B91490BA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0378A-77C9-2138-B160-158FC3423E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CC0FB-3711-B693-1C12-65F0F6BC5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60B39-82A0-4F4E-DFB9-2CF39C929F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5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A283-B20B-F00F-0782-A9E8B6AFE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D81EF-4DC3-668D-EDD0-C83958E66B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392AF-B275-81B0-B919-9608D0247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D36CF-C073-5573-52FA-518BAFE0AD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942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C5BA5-C50D-CCAD-5F41-3172A26DF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51E06-7BC7-5AA8-D752-9C342A03F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0A348-1EED-A297-C623-7BC87F99A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9879D-ECAC-0344-2402-32E0AFC069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964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74E0-4D74-5194-1F02-B59F61D3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54ED8-CED9-D97F-4E19-E6B4D8E05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DDF9C-706C-5078-F5CE-FBFE308F0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A6370-1BCE-2C9C-E670-5DAA834C3B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20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87F7D-7D06-4B74-D094-B9FB5D0C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2ACB34-FD9C-333D-97F1-3A1B2D897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E187C-E33D-183D-D527-706EC1CC0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AF470-E612-9632-A1BC-4108AE98E5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403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BA95E-B105-5258-CFFD-D4315897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4F316-FC4F-CE3B-3DF2-4E3DB7F97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4AC951-A5C3-E4D9-F3EE-B8693E51C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E7A45-F65D-9773-BF1F-2A8368B28C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50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BA04-3AE5-68F7-9BB5-7344001D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477C18-F6AB-2287-9C04-B8132B4ED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40C63-C546-3AB5-7293-B038EBCB9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26D86-830E-F822-B601-9F8D54F61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59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5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023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517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712CF-9643-EF30-A05C-C2537833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7D011-0222-7A32-4E45-DD7BD8071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F5A1DA-54D1-C283-63C7-57E34B72D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6D144-6ECC-9DBB-DF96-7DC01E093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27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E5867-B2D7-6948-1B10-2396F3D7A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2F0F5-94C6-86BC-D146-0FFC7768C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D7035-78AE-261C-2686-25BBFF0B4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F5B27-612B-943E-DB58-F44E1FCA43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743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5E31E-ED60-A9F5-5660-94217375D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809E3-E632-9EFA-A72F-9868088A0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422C3-9601-BE03-4C44-844BE4C86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B1A80-5680-7262-518B-E65B1CF9D3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716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CE4FE-F945-D394-E8CB-8EB6B2E4A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267FD-D7EB-5D35-F0FD-8F67B580B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864847-D3B3-208D-DDD0-04FCCCF89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173F7-830F-D302-428B-2FA3B1CE45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5848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454A5-72A1-982E-A419-1E910FD90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6E235-2071-1CB8-AE04-FA01A154C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142E52-EAA8-95B3-2898-216EFBF75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0DC70-AC44-F4B0-44BC-39939F5A51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5196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364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E0FE-5783-D381-1F13-F150B6130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8BA490-82F3-064E-E21C-6FBD8CABE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0B9C32-8F5B-4653-63CF-832984874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CE7F0-2129-FAC0-9E2C-4621ADA8B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851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634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86B18-1B66-346E-8AC8-860D5CA98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D73AE-1F63-5033-0466-CBE566B0B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D8B78-053B-757E-FFCF-2D803163B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E8EBB-B2BC-E919-AA98-34A68DE5DA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657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05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5F1B-66D7-1AA4-C850-64A1DC501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ABABA-86AD-0541-45F8-AB74ECB63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832C3-7A77-BDA4-F446-8878F2481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AC882-700E-4AFD-D52F-F5576ED56A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014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538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84F89-84B0-38E8-3D5D-F4BC73A69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CBC250-6918-0C9F-6432-675F784AA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8D8AE-D9FF-93F6-08CC-9BCAF87D4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ED485-5FCA-372D-E6BF-798E35544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872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308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0CBC-8B9F-AE94-FF5D-3351287FF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8BE0E-8257-5C8A-C367-09049EDB4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7B1B5-8FB0-7BD9-B531-600F281DF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429F1-58C9-3355-6C62-648F44F547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926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6C8BA-7A8C-23A8-92A7-DBC10731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3F36A7-B556-AA8B-32BB-8C331144C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B5E01-C4D7-3A39-2653-D46FDD989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6BC8A-352E-5050-4DCA-0093A7956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587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53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30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66D4-196A-47F2-B8FB-6A3262D17858}" type="datetimeFigureOut">
              <a:rPr lang="es-ES" smtClean="0"/>
              <a:pPr/>
              <a:t>9/10/25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7D5D2-93EA-4B75-9740-BE56FF412F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87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34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58.xml"/><Relationship Id="rId7" Type="http://schemas.openxmlformats.org/officeDocument/2006/relationships/image" Target="../media/image1.png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slide" Target="slide67.xml"/><Relationship Id="rId10" Type="http://schemas.openxmlformats.org/officeDocument/2006/relationships/image" Target="../media/image15.png"/><Relationship Id="rId4" Type="http://schemas.openxmlformats.org/officeDocument/2006/relationships/slide" Target="slide71.xm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75.xml"/><Relationship Id="rId7" Type="http://schemas.openxmlformats.org/officeDocument/2006/relationships/image" Target="../media/image13.png"/><Relationship Id="rId2" Type="http://schemas.openxmlformats.org/officeDocument/2006/relationships/slide" Target="slide7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image" Target="../media/image15.png"/><Relationship Id="rId5" Type="http://schemas.openxmlformats.org/officeDocument/2006/relationships/image" Target="../media/image1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2.pn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customXml" Target="../ink/ink4.xml"/><Relationship Id="rId18" Type="http://schemas.openxmlformats.org/officeDocument/2006/relationships/image" Target="../media/image43.png"/><Relationship Id="rId3" Type="http://schemas.openxmlformats.org/officeDocument/2006/relationships/image" Target="../media/image2.png"/><Relationship Id="rId21" Type="http://schemas.openxmlformats.org/officeDocument/2006/relationships/image" Target="../media/image1.png"/><Relationship Id="rId7" Type="http://schemas.openxmlformats.org/officeDocument/2006/relationships/customXml" Target="../ink/ink1.xml"/><Relationship Id="rId12" Type="http://schemas.openxmlformats.org/officeDocument/2006/relationships/image" Target="../media/image40.png"/><Relationship Id="rId17" Type="http://schemas.openxmlformats.org/officeDocument/2006/relationships/customXml" Target="../ink/ink6.xml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customXml" Target="../ink/ink3.xml"/><Relationship Id="rId5" Type="http://schemas.openxmlformats.org/officeDocument/2006/relationships/image" Target="../media/image25.svg"/><Relationship Id="rId15" Type="http://schemas.openxmlformats.org/officeDocument/2006/relationships/customXml" Target="../ink/ink5.xml"/><Relationship Id="rId10" Type="http://schemas.openxmlformats.org/officeDocument/2006/relationships/image" Target="../media/image390.png"/><Relationship Id="rId19" Type="http://schemas.openxmlformats.org/officeDocument/2006/relationships/customXml" Target="../ink/ink7.xml"/><Relationship Id="rId4" Type="http://schemas.openxmlformats.org/officeDocument/2006/relationships/image" Target="../media/image24.png"/><Relationship Id="rId9" Type="http://schemas.openxmlformats.org/officeDocument/2006/relationships/customXml" Target="../ink/ink2.xml"/><Relationship Id="rId1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svg"/><Relationship Id="rId11" Type="http://schemas.openxmlformats.org/officeDocument/2006/relationships/image" Target="../media/image2.pn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9.xml"/><Relationship Id="rId4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svg"/><Relationship Id="rId11" Type="http://schemas.openxmlformats.org/officeDocument/2006/relationships/slide" Target="slide9.xml"/><Relationship Id="rId5" Type="http://schemas.openxmlformats.org/officeDocument/2006/relationships/image" Target="../media/image89.png"/><Relationship Id="rId10" Type="http://schemas.openxmlformats.org/officeDocument/2006/relationships/image" Target="../media/image1.png"/><Relationship Id="rId4" Type="http://schemas.openxmlformats.org/officeDocument/2006/relationships/image" Target="../media/image88.svg"/><Relationship Id="rId9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4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/>
          </a:p>
        </p:txBody>
      </p:sp>
      <p:sp>
        <p:nvSpPr>
          <p:cNvPr id="2" name="Object 1">
            <a:extLst>
              <a:ext uri="{FF2B5EF4-FFF2-40B4-BE49-F238E27FC236}">
                <a16:creationId xmlns:a16="http://schemas.microsoft.com/office/drawing/2014/main" id="{5E6352DA-BB52-E440-3051-E68A3F78CD9C}"/>
              </a:ext>
            </a:extLst>
          </p:cNvPr>
          <p:cNvSpPr/>
          <p:nvPr/>
        </p:nvSpPr>
        <p:spPr>
          <a:xfrm>
            <a:off x="6882932" y="863135"/>
            <a:ext cx="4893897" cy="46235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MX" sz="4400" b="1" spc="-300" dirty="0">
                <a:latin typeface="+mj-lt"/>
                <a:ea typeface="+mj-ea"/>
                <a:cs typeface="+mj-cs"/>
              </a:rPr>
              <a:t>Mitos y Realidades de </a:t>
            </a:r>
            <a:r>
              <a:rPr lang="es-MX" sz="4400" b="1" spc="-300">
                <a:latin typeface="+mj-lt"/>
                <a:ea typeface="+mj-ea"/>
                <a:cs typeface="+mj-cs"/>
              </a:rPr>
              <a:t>los </a:t>
            </a:r>
            <a:r>
              <a:rPr lang="es-MX" sz="4400" b="1" spc="-300" dirty="0">
                <a:latin typeface="+mj-lt"/>
                <a:ea typeface="+mj-ea"/>
                <a:cs typeface="+mj-cs"/>
              </a:rPr>
              <a:t>Controles Volumétricos </a:t>
            </a:r>
            <a:endParaRPr lang="es-MX" sz="4400" b="1" i="0" u="none" strike="noStrike" cap="none" spc="-30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4BADCFB8-C965-553F-9D3E-D5A3457DBB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2312" t="-21207" r="-57688" b="-9336"/>
          <a:stretch/>
        </p:blipFill>
        <p:spPr>
          <a:xfrm>
            <a:off x="234846" y="1510910"/>
            <a:ext cx="6544552" cy="1099968"/>
          </a:xfrm>
          <a:prstGeom prst="rect">
            <a:avLst/>
          </a:prstGeom>
        </p:spPr>
      </p:pic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C1D7F08-67B6-8CF1-00AC-1D9436D40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26" y="2307204"/>
            <a:ext cx="4844645" cy="484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53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B1A01-FE34-924E-FCD8-01E2834C1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F153FE4-9F48-0F05-910D-63A71ED27E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392" y="5635629"/>
            <a:ext cx="1566608" cy="1710381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D2814EA4-D408-DC8E-131C-2A8949B19C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0" y="6268687"/>
            <a:ext cx="2643266" cy="44426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002DBCA-DD5D-C376-7987-947A85059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10" y="422910"/>
            <a:ext cx="9516682" cy="601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801FA-3249-F64E-0E2E-8947FB37C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065AC5E4-F6AA-2B83-6FD3-374A10580CE3}"/>
              </a:ext>
            </a:extLst>
          </p:cNvPr>
          <p:cNvSpPr/>
          <p:nvPr/>
        </p:nvSpPr>
        <p:spPr>
          <a:xfrm>
            <a:off x="1283368" y="1097178"/>
            <a:ext cx="9625263" cy="203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s-MX" sz="4000" b="1" i="0" u="none" strike="noStrike" kern="1200" cap="none" spc="0" normalizeH="0" baseline="0" noProof="0">
                <a:ln>
                  <a:noFill/>
                </a:ln>
                <a:solidFill>
                  <a:srgbClr val="933A17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Sujetos obligados a llevar Controles Volumétricos</a:t>
            </a:r>
            <a:endParaRPr kumimoji="0" lang="es-MX" sz="4000" b="0" i="0" u="none" strike="noStrike" kern="1200" cap="none" spc="0" normalizeH="0" baseline="0" noProof="0">
              <a:ln>
                <a:noFill/>
              </a:ln>
              <a:solidFill>
                <a:srgbClr val="933A17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5B92C63-AC21-E860-439A-BBAB7FCC16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392" y="5635629"/>
            <a:ext cx="1566608" cy="1710381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C3EE87C7-5D74-206A-472D-ACD82A9D7E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0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9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B009D-3D54-C299-6187-EB65E779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F92DDEC-49DF-7989-BACB-4E6EA74BF8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30" y="-451138"/>
            <a:ext cx="1305120" cy="1424895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6AB0DAFD-742A-B2AB-7371-777FBFC424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29300" y="33720"/>
            <a:ext cx="2173090" cy="365240"/>
          </a:xfrm>
          <a:prstGeom prst="rect">
            <a:avLst/>
          </a:prstGeom>
        </p:spPr>
      </p:pic>
      <p:pic>
        <p:nvPicPr>
          <p:cNvPr id="14" name="Imagen 13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95A50616-CA13-DD3C-8591-A92984DC79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85" y="1854484"/>
            <a:ext cx="5137995" cy="1863076"/>
          </a:xfrm>
          <a:prstGeom prst="rect">
            <a:avLst/>
          </a:prstGeom>
        </p:spPr>
      </p:pic>
      <p:sp>
        <p:nvSpPr>
          <p:cNvPr id="15" name="Object 9">
            <a:extLst>
              <a:ext uri="{FF2B5EF4-FFF2-40B4-BE49-F238E27FC236}">
                <a16:creationId xmlns:a16="http://schemas.microsoft.com/office/drawing/2014/main" id="{68DA026D-D443-DCD4-5F03-B2B3E7A64A05}"/>
              </a:ext>
            </a:extLst>
          </p:cNvPr>
          <p:cNvSpPr/>
          <p:nvPr/>
        </p:nvSpPr>
        <p:spPr>
          <a:xfrm>
            <a:off x="7981472" y="1760665"/>
            <a:ext cx="2726660" cy="4455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 defTabSz="868680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1400" b="1" kern="1200" noProof="0">
                <a:solidFill>
                  <a:schemeClr val="tx2"/>
                </a:solidFill>
                <a:latin typeface="Montserrat" pitchFamily="34" charset="0"/>
              </a:rPr>
              <a:t>Transporte</a:t>
            </a:r>
          </a:p>
          <a:p>
            <a:pPr algn="ctr" defTabSz="868680">
              <a:lnSpc>
                <a:spcPts val="1723"/>
              </a:lnSpc>
              <a:spcAft>
                <a:spcPts val="600"/>
              </a:spcAft>
            </a:pPr>
            <a:r>
              <a:rPr lang="es-MX" sz="1400" b="1" kern="1200" noProof="0">
                <a:solidFill>
                  <a:srgbClr val="2A2921"/>
                </a:solidFill>
                <a:latin typeface="Montserrat" pitchFamily="34" charset="0"/>
              </a:rPr>
              <a:t> </a:t>
            </a:r>
            <a:endParaRPr lang="es-MX" sz="14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0049359-CFA1-A4E9-07D5-D67658F1A2D3}"/>
              </a:ext>
            </a:extLst>
          </p:cNvPr>
          <p:cNvGrpSpPr/>
          <p:nvPr/>
        </p:nvGrpSpPr>
        <p:grpSpPr>
          <a:xfrm>
            <a:off x="359765" y="932509"/>
            <a:ext cx="6172510" cy="2785051"/>
            <a:chOff x="359765" y="932509"/>
            <a:chExt cx="6172510" cy="2785051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C49C2B73-70A2-8661-8CC0-D8684EE65B6E}"/>
                </a:ext>
              </a:extLst>
            </p:cNvPr>
            <p:cNvGrpSpPr/>
            <p:nvPr/>
          </p:nvGrpSpPr>
          <p:grpSpPr>
            <a:xfrm>
              <a:off x="359765" y="932509"/>
              <a:ext cx="2568984" cy="2785051"/>
              <a:chOff x="60823" y="245161"/>
              <a:chExt cx="2893330" cy="2893330"/>
            </a:xfrm>
          </p:grpSpPr>
          <p:pic>
            <p:nvPicPr>
              <p:cNvPr id="6" name="Imagen 5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9DAECD68-2FFD-770A-A853-223D0EC8A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23" y="245161"/>
                <a:ext cx="2893330" cy="2893330"/>
              </a:xfrm>
              <a:prstGeom prst="rect">
                <a:avLst/>
              </a:prstGeom>
            </p:spPr>
          </p:pic>
          <p:sp>
            <p:nvSpPr>
              <p:cNvPr id="7" name="Object 9">
                <a:extLst>
                  <a:ext uri="{FF2B5EF4-FFF2-40B4-BE49-F238E27FC236}">
                    <a16:creationId xmlns:a16="http://schemas.microsoft.com/office/drawing/2014/main" id="{2F47158A-8DCA-B9FE-7709-0EF2DFA2C443}"/>
                  </a:ext>
                </a:extLst>
              </p:cNvPr>
              <p:cNvSpPr/>
              <p:nvPr/>
            </p:nvSpPr>
            <p:spPr>
              <a:xfrm>
                <a:off x="912023" y="1461826"/>
                <a:ext cx="1183856" cy="35167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 defTabSz="676656">
                  <a:lnSpc>
                    <a:spcPct val="150000"/>
                  </a:lnSpc>
                  <a:spcAft>
                    <a:spcPts val="600"/>
                  </a:spcAft>
                  <a:buClr>
                    <a:srgbClr val="933A17"/>
                  </a:buClr>
                </a:pPr>
                <a:endParaRPr lang="es-MX" sz="1000" b="1" kern="1200" noProof="0">
                  <a:solidFill>
                    <a:schemeClr val="tx2"/>
                  </a:solidFill>
                  <a:latin typeface="Montserrat" pitchFamily="34" charset="0"/>
                  <a:ea typeface="+mn-ea"/>
                  <a:cs typeface="+mn-cs"/>
                </a:endParaRPr>
              </a:p>
              <a:p>
                <a:pPr algn="ctr" defTabSz="676656">
                  <a:lnSpc>
                    <a:spcPts val="1342"/>
                  </a:lnSpc>
                  <a:spcAft>
                    <a:spcPts val="600"/>
                  </a:spcAft>
                </a:pPr>
                <a:r>
                  <a:rPr lang="es-MX" sz="1000" b="1" kern="1200" noProof="0">
                    <a:solidFill>
                      <a:srgbClr val="2A2921"/>
                    </a:solidFill>
                    <a:latin typeface="Montserrat" pitchFamily="34" charset="0"/>
                    <a:ea typeface="+mn-ea"/>
                    <a:cs typeface="+mn-cs"/>
                  </a:rPr>
                  <a:t> </a:t>
                </a:r>
                <a:endParaRPr lang="es-MX" sz="1400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endParaRPr>
              </a:p>
            </p:txBody>
          </p:sp>
        </p:grp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A5A65A35-16C2-101E-AE8F-BADAFEB01593}"/>
                </a:ext>
              </a:extLst>
            </p:cNvPr>
            <p:cNvGrpSpPr/>
            <p:nvPr/>
          </p:nvGrpSpPr>
          <p:grpSpPr>
            <a:xfrm>
              <a:off x="3328313" y="1227541"/>
              <a:ext cx="3203962" cy="2490019"/>
              <a:chOff x="7377314" y="324216"/>
              <a:chExt cx="3526110" cy="3032005"/>
            </a:xfrm>
          </p:grpSpPr>
          <p:pic>
            <p:nvPicPr>
              <p:cNvPr id="4" name="Imagen 3" descr="Dibujo en blanco y negro&#10;&#10;El contenido generado por IA puede ser incorrecto.">
                <a:extLst>
                  <a:ext uri="{FF2B5EF4-FFF2-40B4-BE49-F238E27FC236}">
                    <a16:creationId xmlns:a16="http://schemas.microsoft.com/office/drawing/2014/main" id="{667739B7-5775-9C60-DA15-ED5FE816E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77314" y="324216"/>
                <a:ext cx="3526110" cy="3032005"/>
              </a:xfrm>
              <a:prstGeom prst="rect">
                <a:avLst/>
              </a:prstGeom>
            </p:spPr>
          </p:pic>
          <p:sp>
            <p:nvSpPr>
              <p:cNvPr id="12" name="Object 9">
                <a:extLst>
                  <a:ext uri="{FF2B5EF4-FFF2-40B4-BE49-F238E27FC236}">
                    <a16:creationId xmlns:a16="http://schemas.microsoft.com/office/drawing/2014/main" id="{9742FB5E-0A01-9FA2-0103-94D126F7D0E8}"/>
                  </a:ext>
                </a:extLst>
              </p:cNvPr>
              <p:cNvSpPr/>
              <p:nvPr/>
            </p:nvSpPr>
            <p:spPr>
              <a:xfrm>
                <a:off x="8248260" y="2764559"/>
                <a:ext cx="2110761" cy="453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 defTabSz="905256">
                  <a:lnSpc>
                    <a:spcPct val="150000"/>
                  </a:lnSpc>
                  <a:spcAft>
                    <a:spcPts val="600"/>
                  </a:spcAft>
                  <a:buClr>
                    <a:srgbClr val="933A17"/>
                  </a:buClr>
                </a:pPr>
                <a:endParaRPr lang="es-MX" sz="1386" b="1" kern="1200" noProof="0">
                  <a:solidFill>
                    <a:schemeClr val="tx2"/>
                  </a:solidFill>
                  <a:latin typeface="Montserrat" pitchFamily="34" charset="0"/>
                  <a:ea typeface="+mn-ea"/>
                  <a:cs typeface="+mn-cs"/>
                </a:endParaRPr>
              </a:p>
              <a:p>
                <a:pPr algn="ctr" defTabSz="905256">
                  <a:lnSpc>
                    <a:spcPts val="1796"/>
                  </a:lnSpc>
                  <a:spcAft>
                    <a:spcPts val="600"/>
                  </a:spcAft>
                </a:pPr>
                <a:r>
                  <a:rPr lang="es-MX" sz="1386" b="1" kern="1200" noProof="0">
                    <a:solidFill>
                      <a:srgbClr val="2A2921"/>
                    </a:solidFill>
                    <a:latin typeface="Montserrat" pitchFamily="34" charset="0"/>
                    <a:ea typeface="+mn-ea"/>
                    <a:cs typeface="+mn-cs"/>
                  </a:rPr>
                  <a:t> </a:t>
                </a:r>
                <a:endParaRPr lang="es-MX" sz="1400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endParaRPr>
              </a:p>
            </p:txBody>
          </p:sp>
        </p:grpSp>
      </p:grpSp>
      <p:sp>
        <p:nvSpPr>
          <p:cNvPr id="16" name="Object 9">
            <a:extLst>
              <a:ext uri="{FF2B5EF4-FFF2-40B4-BE49-F238E27FC236}">
                <a16:creationId xmlns:a16="http://schemas.microsoft.com/office/drawing/2014/main" id="{8BE064AA-63C1-303D-5340-456C043A5B79}"/>
              </a:ext>
            </a:extLst>
          </p:cNvPr>
          <p:cNvSpPr/>
          <p:nvPr/>
        </p:nvSpPr>
        <p:spPr>
          <a:xfrm>
            <a:off x="1715934" y="558909"/>
            <a:ext cx="2825195" cy="7638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 defTabSz="868680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1400" b="1" kern="1200" noProof="0">
                <a:solidFill>
                  <a:schemeClr val="tx2"/>
                </a:solidFill>
                <a:latin typeface="Montserrat" pitchFamily="34" charset="0"/>
                <a:ea typeface="+mn-ea"/>
                <a:cs typeface="+mn-cs"/>
              </a:rPr>
              <a:t>Fabricación, Producción y Procesamiento</a:t>
            </a:r>
            <a:r>
              <a:rPr lang="es-MX" sz="1400" b="1" kern="1200" noProof="0">
                <a:solidFill>
                  <a:srgbClr val="2A2921"/>
                </a:solidFill>
                <a:latin typeface="Montserrat" pitchFamily="34" charset="0"/>
                <a:ea typeface="+mn-ea"/>
                <a:cs typeface="+mn-cs"/>
              </a:rPr>
              <a:t> </a:t>
            </a:r>
            <a:endParaRPr lang="es-MX" sz="14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  <p:pic>
        <p:nvPicPr>
          <p:cNvPr id="18" name="Imagen 17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7B098D8F-88E9-C3C3-004B-09F88CD78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6" b="19450"/>
          <a:stretch/>
        </p:blipFill>
        <p:spPr>
          <a:xfrm>
            <a:off x="3302363" y="4870525"/>
            <a:ext cx="5990772" cy="1647695"/>
          </a:xfrm>
          <a:prstGeom prst="rect">
            <a:avLst/>
          </a:prstGeom>
        </p:spPr>
      </p:pic>
      <p:sp>
        <p:nvSpPr>
          <p:cNvPr id="22" name="Object 9">
            <a:extLst>
              <a:ext uri="{FF2B5EF4-FFF2-40B4-BE49-F238E27FC236}">
                <a16:creationId xmlns:a16="http://schemas.microsoft.com/office/drawing/2014/main" id="{8DD4101D-536B-F02C-6BDF-1942D38D7FFB}"/>
              </a:ext>
            </a:extLst>
          </p:cNvPr>
          <p:cNvSpPr/>
          <p:nvPr/>
        </p:nvSpPr>
        <p:spPr>
          <a:xfrm>
            <a:off x="4701287" y="4410086"/>
            <a:ext cx="2910670" cy="5320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 defTabSz="868680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1400" b="1" kern="1200" noProof="0">
                <a:solidFill>
                  <a:schemeClr val="tx2"/>
                </a:solidFill>
                <a:latin typeface="Montserrat" pitchFamily="34" charset="0"/>
              </a:rPr>
              <a:t>Almacenamiento</a:t>
            </a:r>
          </a:p>
          <a:p>
            <a:pPr algn="ctr" defTabSz="868680">
              <a:lnSpc>
                <a:spcPts val="1723"/>
              </a:lnSpc>
              <a:spcAft>
                <a:spcPts val="600"/>
              </a:spcAft>
            </a:pPr>
            <a:r>
              <a:rPr lang="es-MX" sz="1400" b="1" kern="1200" noProof="0">
                <a:solidFill>
                  <a:srgbClr val="2A2921"/>
                </a:solidFill>
                <a:latin typeface="Montserrat" pitchFamily="34" charset="0"/>
              </a:rPr>
              <a:t> </a:t>
            </a:r>
            <a:endParaRPr lang="es-MX" sz="14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90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A3F58-A2E1-FC9F-3BBC-E8180771A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CE49679-9EF8-4B2B-C2C0-A413B0C170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" y="5891059"/>
            <a:ext cx="1246817" cy="1361242"/>
          </a:xfrm>
          <a:prstGeom prst="rect">
            <a:avLst/>
          </a:prstGeom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E16F1CB8-3790-DE7A-3BE6-48891ADF18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10286907" y="6355889"/>
            <a:ext cx="2541508" cy="427161"/>
          </a:xfrm>
          <a:prstGeom prst="rect">
            <a:avLst/>
          </a:prstGeom>
        </p:spPr>
      </p:pic>
      <p:pic>
        <p:nvPicPr>
          <p:cNvPr id="8" name="Imagen 7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8D2A2229-2661-05BB-0AE3-BA2DEB20C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424" y="1161497"/>
            <a:ext cx="5085062" cy="1982559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2456E432-848F-F4AC-0AE9-70B032A3A2D2}"/>
              </a:ext>
            </a:extLst>
          </p:cNvPr>
          <p:cNvSpPr/>
          <p:nvPr/>
        </p:nvSpPr>
        <p:spPr>
          <a:xfrm>
            <a:off x="4476898" y="784476"/>
            <a:ext cx="2391189" cy="5439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 defTabSz="804672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1600" b="1" kern="1200" noProof="0">
                <a:solidFill>
                  <a:schemeClr val="tx2"/>
                </a:solidFill>
                <a:latin typeface="Montserrat"/>
              </a:rPr>
              <a:t>Distribución</a:t>
            </a:r>
          </a:p>
          <a:p>
            <a:pPr algn="ctr" defTabSz="804672">
              <a:lnSpc>
                <a:spcPts val="1596"/>
              </a:lnSpc>
              <a:spcAft>
                <a:spcPts val="600"/>
              </a:spcAft>
            </a:pPr>
            <a:r>
              <a:rPr lang="es-MX" sz="1200" b="1" kern="1200" noProof="0">
                <a:solidFill>
                  <a:srgbClr val="2A2921"/>
                </a:solidFill>
                <a:latin typeface="Montserrat"/>
              </a:rPr>
              <a:t> </a:t>
            </a:r>
            <a:endParaRPr lang="es-MX" sz="1200" b="1" noProof="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</p:txBody>
      </p:sp>
      <p:pic>
        <p:nvPicPr>
          <p:cNvPr id="12" name="Imagen 11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501CC0E9-6E92-0F6F-8C83-99CD38DF85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338" y="4262887"/>
            <a:ext cx="4152102" cy="230632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2297558-C22D-84CD-9AAE-6E7BE89049AA}"/>
              </a:ext>
            </a:extLst>
          </p:cNvPr>
          <p:cNvSpPr txBox="1"/>
          <p:nvPr/>
        </p:nvSpPr>
        <p:spPr>
          <a:xfrm>
            <a:off x="3883502" y="3883491"/>
            <a:ext cx="3338696" cy="4199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804672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1600" b="1" kern="1200" noProof="0">
                <a:solidFill>
                  <a:schemeClr val="tx2"/>
                </a:solidFill>
                <a:latin typeface="Montserrat"/>
              </a:rPr>
              <a:t>Enajenación (expendio)</a:t>
            </a:r>
          </a:p>
        </p:txBody>
      </p:sp>
    </p:spTree>
    <p:extLst>
      <p:ext uri="{BB962C8B-B14F-4D97-AF65-F5344CB8AC3E}">
        <p14:creationId xmlns:p14="http://schemas.microsoft.com/office/powerpoint/2010/main" val="5800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1048D-63A2-8A77-B599-0D88F2AC6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49AAB24D-1CF1-87FE-04B9-25628FE2AE70}"/>
              </a:ext>
            </a:extLst>
          </p:cNvPr>
          <p:cNvSpPr/>
          <p:nvPr/>
        </p:nvSpPr>
        <p:spPr>
          <a:xfrm>
            <a:off x="-96" y="0"/>
            <a:ext cx="12188856" cy="1077487"/>
          </a:xfrm>
          <a:prstGeom prst="rect">
            <a:avLst/>
          </a:prstGeom>
          <a:solidFill>
            <a:srgbClr val="933A17"/>
          </a:solidFill>
        </p:spPr>
        <p:txBody>
          <a:bodyPr/>
          <a:lstStyle/>
          <a:p>
            <a:endParaRPr lang="es-MX" noProof="0">
              <a:solidFill>
                <a:srgbClr val="FBA71A"/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21B81A91-7D2C-EE69-2785-494CF58BDA2B}"/>
              </a:ext>
            </a:extLst>
          </p:cNvPr>
          <p:cNvSpPr/>
          <p:nvPr/>
        </p:nvSpPr>
        <p:spPr>
          <a:xfrm>
            <a:off x="215332" y="1535196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ct val="150000"/>
              </a:lnSpc>
              <a:buClr>
                <a:srgbClr val="933A17"/>
              </a:buClr>
              <a:buFont typeface="+mj-lt"/>
              <a:buAutoNum type="alphaLcParenR"/>
            </a:pP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Contribuyentes que</a:t>
            </a:r>
            <a:r>
              <a:rPr lang="es-MX" sz="2000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cuenten con un permiso </a:t>
            </a:r>
            <a:r>
              <a:rPr lang="es-MX" sz="2000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de la </a:t>
            </a:r>
            <a:r>
              <a:rPr lang="es-MX" sz="20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CRE o SENER</a:t>
            </a:r>
            <a:endParaRPr lang="es-MX" sz="1600" b="1" noProof="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6445C0F4-CDC8-5D98-B6ED-58BB77D519C0}"/>
              </a:ext>
            </a:extLst>
          </p:cNvPr>
          <p:cNvSpPr/>
          <p:nvPr/>
        </p:nvSpPr>
        <p:spPr>
          <a:xfrm>
            <a:off x="2503918" y="4147963"/>
            <a:ext cx="5785501" cy="15022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ct val="150000"/>
              </a:lnSpc>
              <a:buClr>
                <a:srgbClr val="933A17"/>
              </a:buClr>
              <a:buFont typeface="+mj-lt"/>
              <a:buAutoNum type="alphaLcParenR" startAt="2"/>
            </a:pP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permiso,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pero que manejen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volumen mayor o igual a 75,714 litros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mensuales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año de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petrolíferos</a:t>
            </a:r>
            <a:endParaRPr lang="es-MX" sz="16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841A0DC5-436F-D043-EDEE-310DC680F995}"/>
              </a:ext>
            </a:extLst>
          </p:cNvPr>
          <p:cNvSpPr/>
          <p:nvPr/>
        </p:nvSpPr>
        <p:spPr>
          <a:xfrm>
            <a:off x="7297036" y="1401576"/>
            <a:ext cx="4251736" cy="29399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ct val="150000"/>
              </a:lnSpc>
              <a:buClr>
                <a:srgbClr val="933A17"/>
              </a:buClr>
              <a:buFont typeface="+mj-lt"/>
              <a:buAutoNum type="alphaLcParenR" startAt="3"/>
            </a:pP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</a:t>
            </a:r>
            <a:r>
              <a:rPr lang="es-MX" sz="20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permiso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y que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cuenten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instalaciones fijas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gas natural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 su   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consumo anual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sea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superior a 5,000 GJ</a:t>
            </a:r>
            <a:endParaRPr lang="es-MX" sz="16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A9C5625-7126-43F2-6B04-BC28A4C1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" y="5802276"/>
            <a:ext cx="1465966" cy="1465966"/>
          </a:xfrm>
          <a:prstGeom prst="rect">
            <a:avLst/>
          </a:prstGeom>
        </p:spPr>
      </p:pic>
      <p:sp>
        <p:nvSpPr>
          <p:cNvPr id="8" name="Object 1">
            <a:extLst>
              <a:ext uri="{FF2B5EF4-FFF2-40B4-BE49-F238E27FC236}">
                <a16:creationId xmlns:a16="http://schemas.microsoft.com/office/drawing/2014/main" id="{27F00BFB-899D-C733-C750-3629180B82BB}"/>
              </a:ext>
            </a:extLst>
          </p:cNvPr>
          <p:cNvSpPr/>
          <p:nvPr/>
        </p:nvSpPr>
        <p:spPr>
          <a:xfrm>
            <a:off x="0" y="-131022"/>
            <a:ext cx="12471816" cy="11767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MX" sz="2400" b="1">
                <a:solidFill>
                  <a:schemeClr val="bg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RMF para 2025 precisa que el a</a:t>
            </a:r>
            <a:r>
              <a:rPr lang="es-MX" sz="2400" b="1" noProof="0">
                <a:solidFill>
                  <a:schemeClr val="bg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utoconsumo o usos propios son sujetos obligados a llevar Controles Volumétricos: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254080-07A3-77E1-058F-CB41174E412E}"/>
              </a:ext>
            </a:extLst>
          </p:cNvPr>
          <p:cNvSpPr txBox="1"/>
          <p:nvPr/>
        </p:nvSpPr>
        <p:spPr>
          <a:xfrm>
            <a:off x="8859187" y="6230517"/>
            <a:ext cx="3194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4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Regla 2.6.1.2., fracción VI de la RMF para 2025 (DOF 30-12-24)</a:t>
            </a:r>
            <a:endParaRPr lang="es-MX" sz="1400" noProof="0"/>
          </a:p>
        </p:txBody>
      </p:sp>
      <p:pic>
        <p:nvPicPr>
          <p:cNvPr id="10" name="Object 3" descr="preencoded.png">
            <a:extLst>
              <a:ext uri="{FF2B5EF4-FFF2-40B4-BE49-F238E27FC236}">
                <a16:creationId xmlns:a16="http://schemas.microsoft.com/office/drawing/2014/main" id="{B0CEB046-0AC6-1B07-4E2D-55E464A0ED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4584548" y="6309473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0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2A977-BE88-5017-0D4B-C2F5EA71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4834A289-D97E-BBCD-D018-D4EC80B95A4E}"/>
              </a:ext>
            </a:extLst>
          </p:cNvPr>
          <p:cNvSpPr/>
          <p:nvPr/>
        </p:nvSpPr>
        <p:spPr>
          <a:xfrm>
            <a:off x="1064868" y="198562"/>
            <a:ext cx="10392518" cy="9053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2800" b="1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Almacenen o utilicen para usos propios o autoconsumo, petrolíferos o gas natural derivados de su actividad</a:t>
            </a:r>
            <a:endParaRPr lang="es-ES" sz="2800">
              <a:solidFill>
                <a:srgbClr val="933A17"/>
              </a:solidFill>
              <a:ea typeface="+mj-ea"/>
              <a:cs typeface="Arial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8D54507-320B-D7CC-F542-D1B73343DF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759665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A32420A2-0C17-4A3D-497F-2BD4BBAE2E1F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F488781F-5047-C676-D4A0-1475963C14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415118" y="6326196"/>
            <a:ext cx="2643266" cy="444264"/>
          </a:xfrm>
          <a:prstGeom prst="rect">
            <a:avLst/>
          </a:prstGeom>
        </p:spPr>
      </p:pic>
      <p:pic>
        <p:nvPicPr>
          <p:cNvPr id="8" name="Imagen 7" descr="Texto&#10;&#10;El contenido generado por IA puede ser incorrecto.">
            <a:extLst>
              <a:ext uri="{FF2B5EF4-FFF2-40B4-BE49-F238E27FC236}">
                <a16:creationId xmlns:a16="http://schemas.microsoft.com/office/drawing/2014/main" id="{AC36D16E-964A-F5A0-E0AD-CD231EB74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33" y="1968844"/>
            <a:ext cx="4398315" cy="1866275"/>
          </a:xfrm>
          <a:prstGeom prst="rect">
            <a:avLst/>
          </a:prstGeom>
        </p:spPr>
      </p:pic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BA5E9EA8-3AD6-D1CA-58B2-B3DD0E112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61" y="2055023"/>
            <a:ext cx="5011417" cy="1654108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1330D33C-D93D-02DF-D523-03708B4D1FE7}"/>
              </a:ext>
            </a:extLst>
          </p:cNvPr>
          <p:cNvGrpSpPr/>
          <p:nvPr/>
        </p:nvGrpSpPr>
        <p:grpSpPr>
          <a:xfrm>
            <a:off x="4725483" y="3973758"/>
            <a:ext cx="5018893" cy="2105042"/>
            <a:chOff x="4725483" y="3973758"/>
            <a:chExt cx="5018893" cy="2105042"/>
          </a:xfrm>
        </p:grpSpPr>
        <p:pic>
          <p:nvPicPr>
            <p:cNvPr id="10" name="Imagen 9" descr="Un dibujo de una persona&#10;&#10;El contenido generado por IA puede ser incorrecto.">
              <a:extLst>
                <a:ext uri="{FF2B5EF4-FFF2-40B4-BE49-F238E27FC236}">
                  <a16:creationId xmlns:a16="http://schemas.microsoft.com/office/drawing/2014/main" id="{D4E5E38C-A25B-9D0D-905C-7774B3F5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b="15142"/>
            <a:stretch/>
          </p:blipFill>
          <p:spPr>
            <a:xfrm>
              <a:off x="4725483" y="3973758"/>
              <a:ext cx="3071435" cy="2105042"/>
            </a:xfrm>
            <a:prstGeom prst="rect">
              <a:avLst/>
            </a:prstGeom>
          </p:spPr>
        </p:pic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06B8B033-61B6-B792-779E-4D5BFCCBC5E8}"/>
                </a:ext>
              </a:extLst>
            </p:cNvPr>
            <p:cNvSpPr/>
            <p:nvPr/>
          </p:nvSpPr>
          <p:spPr>
            <a:xfrm>
              <a:off x="7202868" y="4163756"/>
              <a:ext cx="2541508" cy="731755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 defTabSz="804672">
                <a:lnSpc>
                  <a:spcPct val="150000"/>
                </a:lnSpc>
                <a:spcAft>
                  <a:spcPts val="600"/>
                </a:spcAft>
                <a:buClr>
                  <a:srgbClr val="933A17"/>
                </a:buClr>
              </a:pPr>
              <a:r>
                <a:rPr lang="es-MX" sz="1400" b="1" kern="1200" noProof="0" err="1">
                  <a:solidFill>
                    <a:schemeClr val="tx2"/>
                  </a:solidFill>
                  <a:latin typeface="Montserrat" pitchFamily="34" charset="0"/>
                  <a:ea typeface="+mn-ea"/>
                  <a:cs typeface="+mn-cs"/>
                </a:rPr>
                <a:t>Instalaci</a:t>
              </a:r>
              <a:r>
                <a:rPr lang="es-MX" sz="1400" b="1" err="1">
                  <a:solidFill>
                    <a:schemeClr val="tx2"/>
                  </a:solidFill>
                  <a:latin typeface="Montserrat" pitchFamily="34" charset="0"/>
                </a:rPr>
                <a:t>ones</a:t>
              </a:r>
              <a:r>
                <a:rPr lang="es-MX" sz="1400" b="1" kern="1200" noProof="0">
                  <a:solidFill>
                    <a:schemeClr val="tx2"/>
                  </a:solidFill>
                  <a:latin typeface="Montserrat" pitchFamily="34" charset="0"/>
                  <a:ea typeface="+mn-ea"/>
                  <a:cs typeface="+mn-cs"/>
                </a:rPr>
                <a:t> fijas para la recepción de gas natural</a:t>
              </a:r>
            </a:p>
            <a:p>
              <a:pPr algn="ctr" defTabSz="804672">
                <a:lnSpc>
                  <a:spcPts val="1596"/>
                </a:lnSpc>
                <a:spcAft>
                  <a:spcPts val="600"/>
                </a:spcAft>
              </a:pPr>
              <a:r>
                <a:rPr lang="es-MX" sz="1400" b="1" kern="1200" noProof="0">
                  <a:solidFill>
                    <a:srgbClr val="2A2921"/>
                  </a:solidFill>
                  <a:latin typeface="Montserrat" pitchFamily="34" charset="0"/>
                  <a:ea typeface="+mn-ea"/>
                  <a:cs typeface="+mn-cs"/>
                </a:rPr>
                <a:t> </a:t>
              </a:r>
              <a:endParaRPr lang="es-MX" sz="14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4EDD63C-84E6-5644-9977-202FB7CD2675}"/>
              </a:ext>
            </a:extLst>
          </p:cNvPr>
          <p:cNvSpPr txBox="1"/>
          <p:nvPr/>
        </p:nvSpPr>
        <p:spPr>
          <a:xfrm>
            <a:off x="7552901" y="6242203"/>
            <a:ext cx="3194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4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Regla 2.6.1.2., fracción VI de la RMF para 2025</a:t>
            </a:r>
            <a:endParaRPr lang="es-MX" sz="1400" noProof="0"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A5F76747-31AB-8CF3-3FC8-80E1E2D57F45}"/>
              </a:ext>
            </a:extLst>
          </p:cNvPr>
          <p:cNvSpPr/>
          <p:nvPr/>
        </p:nvSpPr>
        <p:spPr>
          <a:xfrm>
            <a:off x="746448" y="4963887"/>
            <a:ext cx="3638939" cy="10466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 defTabSz="804672">
              <a:lnSpc>
                <a:spcPct val="150000"/>
              </a:lnSpc>
              <a:spcAft>
                <a:spcPts val="600"/>
              </a:spcAft>
              <a:buClr>
                <a:srgbClr val="933A17"/>
              </a:buClr>
            </a:pPr>
            <a:r>
              <a:rPr lang="es-MX" sz="2000" b="1">
                <a:solidFill>
                  <a:srgbClr val="933A17"/>
                </a:solidFill>
                <a:latin typeface="Montserrat" pitchFamily="34" charset="0"/>
              </a:rPr>
              <a:t>¡Revisa a partir de cuando eres sujeto obligado!</a:t>
            </a:r>
            <a:endParaRPr lang="es-MX" sz="2000" b="1" noProof="0">
              <a:solidFill>
                <a:srgbClr val="933A17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88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B8BF-118E-7901-8DCE-705C4B2F6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DA9F235-9932-A24F-0E3E-C2385973F13B}"/>
              </a:ext>
            </a:extLst>
          </p:cNvPr>
          <p:cNvSpPr/>
          <p:nvPr/>
        </p:nvSpPr>
        <p:spPr>
          <a:xfrm>
            <a:off x="0" y="34508"/>
            <a:ext cx="12191999" cy="1035476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737A31B2-1236-D06E-51E5-4027ED72AEA7}"/>
              </a:ext>
            </a:extLst>
          </p:cNvPr>
          <p:cNvSpPr/>
          <p:nvPr/>
        </p:nvSpPr>
        <p:spPr>
          <a:xfrm>
            <a:off x="1149907" y="121522"/>
            <a:ext cx="10392518" cy="94846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Contribuyentes obligados a llevar controles volumétricos de hidrocarburos y petrolíferos.</a:t>
            </a:r>
            <a:endParaRPr lang="es-MX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75252A8-9EFF-B267-00FF-9CB212D93C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79041199-EA9C-DB1E-C786-711C8E8FD7BD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/>
          </a:p>
        </p:txBody>
      </p:sp>
      <p:pic>
        <p:nvPicPr>
          <p:cNvPr id="8" name="Object 3" descr="preencoded.png">
            <a:extLst>
              <a:ext uri="{FF2B5EF4-FFF2-40B4-BE49-F238E27FC236}">
                <a16:creationId xmlns:a16="http://schemas.microsoft.com/office/drawing/2014/main" id="{3E09FF41-1A42-3B7D-A10F-7049F445D5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278021" y="6155497"/>
            <a:ext cx="2643266" cy="444264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269A70C-F4CD-9DF7-07CA-DBA97FE68426}"/>
              </a:ext>
            </a:extLst>
          </p:cNvPr>
          <p:cNvGraphicFramePr>
            <a:graphicFrameLocks noGrp="1"/>
          </p:cNvGraphicFramePr>
          <p:nvPr/>
        </p:nvGraphicFramePr>
        <p:xfrm>
          <a:off x="783771" y="2074653"/>
          <a:ext cx="10161037" cy="3479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87057">
                  <a:extLst>
                    <a:ext uri="{9D8B030D-6E8A-4147-A177-3AD203B41FA5}">
                      <a16:colId xmlns:a16="http://schemas.microsoft.com/office/drawing/2014/main" val="4240848531"/>
                    </a:ext>
                  </a:extLst>
                </a:gridCol>
                <a:gridCol w="4973980">
                  <a:extLst>
                    <a:ext uri="{9D8B030D-6E8A-4147-A177-3AD203B41FA5}">
                      <a16:colId xmlns:a16="http://schemas.microsoft.com/office/drawing/2014/main" val="219066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800" b="1" kern="1200">
                          <a:solidFill>
                            <a:srgbClr val="2A2921"/>
                          </a:solidFill>
                          <a:latin typeface="Montserrat"/>
                          <a:ea typeface="Montserrat" pitchFamily="34" charset="-122"/>
                          <a:cs typeface="Montserrat" pitchFamily="34" charset="-120"/>
                        </a:rPr>
                        <a:t>2022</a:t>
                      </a:r>
                      <a:endParaRPr lang="es-MX" sz="1800" b="1" kern="1200">
                        <a:solidFill>
                          <a:srgbClr val="2A2921"/>
                        </a:solidFill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1">
                          <a:solidFill>
                            <a:srgbClr val="2A2921"/>
                          </a:solidFill>
                          <a:latin typeface="Montserrat"/>
                          <a:ea typeface="Montserrat" pitchFamily="34" charset="-122"/>
                          <a:cs typeface="Montserrat" pitchFamily="34" charset="-120"/>
                        </a:rPr>
                        <a:t>2023 y 2024</a:t>
                      </a:r>
                      <a:endParaRPr lang="es-MX" b="1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62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MX" sz="1800" b="0" kern="1200">
                          <a:solidFill>
                            <a:srgbClr val="2A2921"/>
                          </a:solidFill>
                          <a:latin typeface="Montserrat"/>
                        </a:rPr>
                        <a:t>VI.</a:t>
                      </a:r>
                      <a:r>
                        <a:rPr lang="es-MX" sz="1800" b="1" kern="1200">
                          <a:solidFill>
                            <a:srgbClr val="2A2921"/>
                          </a:solidFill>
                          <a:latin typeface="Montserrat"/>
                        </a:rPr>
                        <a:t> </a:t>
                      </a:r>
                      <a:r>
                        <a:rPr lang="es-MX" sz="1800" b="0" kern="1200">
                          <a:solidFill>
                            <a:srgbClr val="2A2921"/>
                          </a:solidFill>
                          <a:latin typeface="Montserrat"/>
                        </a:rPr>
                        <a:t>Personas físicas o morales que almacenen petrolíferos para usos propios al amparo de un permiso de la Comisión Reguladora de Energía, siempre que, consuman en promedio un volumen mayor o igual a 75,714 litros (20,000 galones) mensuales de petrolíferos durante el año de que se trate; o que almacenen gas natural para usos propios en instalaciones fijas para la recepción del mismo para autoconsumo.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800" b="0" kern="1200">
                          <a:solidFill>
                            <a:srgbClr val="2A2921"/>
                          </a:solidFill>
                          <a:latin typeface="Montserrat"/>
                          <a:ea typeface="+mn-ea"/>
                          <a:cs typeface="+mn-cs"/>
                        </a:rPr>
                        <a:t> VI. Personas físicas o morales que almacenen petrolíferos para usos propios al amparo de un permiso de la Comisión Reguladora de Energía o de un permiso de importación de la Secretaría de Energía; o que cuenten con instalaciones fijas para la recepción de gas natural para autoconsumo.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788549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4749BEA8-A739-9C80-A556-06A8D072761E}"/>
              </a:ext>
            </a:extLst>
          </p:cNvPr>
          <p:cNvSpPr txBox="1"/>
          <p:nvPr/>
        </p:nvSpPr>
        <p:spPr>
          <a:xfrm>
            <a:off x="554918" y="1271485"/>
            <a:ext cx="100586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14"/>
              </a:lnSpc>
              <a:buNone/>
            </a:pPr>
            <a:r>
              <a:rPr lang="es-MX" sz="18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Regla 2.6.1.2., fracción VI de la Resolución Miscelánea Fiscal. </a:t>
            </a:r>
          </a:p>
        </p:txBody>
      </p:sp>
    </p:spTree>
    <p:extLst>
      <p:ext uri="{BB962C8B-B14F-4D97-AF65-F5344CB8AC3E}">
        <p14:creationId xmlns:p14="http://schemas.microsoft.com/office/powerpoint/2010/main" val="227452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CEC8B-39B3-1A87-D835-EB191329F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1CD05012-8F5D-641C-4796-0F469A8700E7}"/>
              </a:ext>
            </a:extLst>
          </p:cNvPr>
          <p:cNvGrpSpPr/>
          <p:nvPr/>
        </p:nvGrpSpPr>
        <p:grpSpPr>
          <a:xfrm>
            <a:off x="3347653" y="123469"/>
            <a:ext cx="5496695" cy="1200329"/>
            <a:chOff x="3200263" y="123469"/>
            <a:chExt cx="5496695" cy="12003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CDF2D8-893F-6312-2EE2-A46436D49BB5}"/>
                </a:ext>
              </a:extLst>
            </p:cNvPr>
            <p:cNvSpPr txBox="1"/>
            <p:nvPr/>
          </p:nvSpPr>
          <p:spPr>
            <a:xfrm>
              <a:off x="3530262" y="123469"/>
              <a:ext cx="48366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3600" b="1" i="0" u="none" strike="noStrike" kern="1200" cap="none" spc="0" normalizeH="0" baseline="0" noProof="0"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Requerimientos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3600" b="1" i="0" u="none" strike="noStrike" kern="1200" cap="none" spc="0" normalizeH="0" baseline="0" noProof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709A92-4E42-F147-D8D2-BD7CDE4DE14E}"/>
                </a:ext>
              </a:extLst>
            </p:cNvPr>
            <p:cNvSpPr txBox="1"/>
            <p:nvPr/>
          </p:nvSpPr>
          <p:spPr>
            <a:xfrm>
              <a:off x="3200263" y="800737"/>
              <a:ext cx="5496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Para llevar Controles Volumétricos Regla </a:t>
              </a:r>
              <a:r>
                <a:rPr lang="es-MX" sz="1600" b="1" noProof="0">
                  <a:solidFill>
                    <a:prstClr val="black">
                      <a:lumMod val="75000"/>
                      <a:lumOff val="25000"/>
                    </a:prstClr>
                  </a:solidFill>
                  <a:latin typeface="Tw Cen MT" panose="020B0602020104020603" pitchFamily="34" charset="0"/>
                </a:rPr>
                <a:t>2.6.1.4</a:t>
              </a:r>
              <a:endParaRPr kumimoji="0" lang="es-MX" sz="16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FCBA9B9-8573-314D-47E2-DA20A088F3CF}"/>
              </a:ext>
            </a:extLst>
          </p:cNvPr>
          <p:cNvGrpSpPr/>
          <p:nvPr/>
        </p:nvGrpSpPr>
        <p:grpSpPr>
          <a:xfrm flipH="1">
            <a:off x="6926758" y="2520226"/>
            <a:ext cx="773683" cy="1311158"/>
            <a:chOff x="1983167" y="2950737"/>
            <a:chExt cx="414099" cy="7017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83BE06D-A891-9D72-DB8A-27D6F478F0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4671" y="2950737"/>
              <a:ext cx="152595" cy="701773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6620A0-0A24-7B71-6F27-FF047514C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3167" y="2952010"/>
              <a:ext cx="267874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12674399-101D-E1A3-FA0E-BC83DD4477DB}"/>
              </a:ext>
            </a:extLst>
          </p:cNvPr>
          <p:cNvSpPr/>
          <p:nvPr/>
        </p:nvSpPr>
        <p:spPr>
          <a:xfrm>
            <a:off x="6353671" y="3641945"/>
            <a:ext cx="1107918" cy="1107918"/>
          </a:xfrm>
          <a:prstGeom prst="ellipse">
            <a:avLst/>
          </a:prstGeom>
          <a:solidFill>
            <a:schemeClr val="bg1"/>
          </a:solidFill>
          <a:ln>
            <a:solidFill>
              <a:srgbClr val="933A17"/>
            </a:solidFill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C913A-51E5-B94E-9C2C-8CF1DFBACECF}"/>
              </a:ext>
            </a:extLst>
          </p:cNvPr>
          <p:cNvGrpSpPr/>
          <p:nvPr/>
        </p:nvGrpSpPr>
        <p:grpSpPr>
          <a:xfrm flipH="1" flipV="1">
            <a:off x="8278567" y="5161897"/>
            <a:ext cx="530422" cy="539365"/>
            <a:chOff x="2142648" y="3262589"/>
            <a:chExt cx="530422" cy="539365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E3BD372-2B17-1807-DD14-55A7F51900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92240" y="3262589"/>
              <a:ext cx="280830" cy="539365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749F021-C589-BF72-A2F4-AEFCB97F40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42648" y="3264970"/>
              <a:ext cx="259116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D924447E-0010-5A04-9EDA-3A7F2E497BAB}"/>
              </a:ext>
            </a:extLst>
          </p:cNvPr>
          <p:cNvSpPr/>
          <p:nvPr/>
        </p:nvSpPr>
        <p:spPr>
          <a:xfrm>
            <a:off x="7577247" y="3735604"/>
            <a:ext cx="1563164" cy="156316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886D64B-9D10-6037-1AC8-FB480AA20EA1}"/>
              </a:ext>
            </a:extLst>
          </p:cNvPr>
          <p:cNvGrpSpPr/>
          <p:nvPr/>
        </p:nvGrpSpPr>
        <p:grpSpPr>
          <a:xfrm>
            <a:off x="4364057" y="1959570"/>
            <a:ext cx="976405" cy="824338"/>
            <a:chOff x="4551111" y="2049196"/>
            <a:chExt cx="976405" cy="82433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7643142-E127-AA3B-7678-BAA2D35D67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99050" y="2049196"/>
              <a:ext cx="428466" cy="824338"/>
            </a:xfrm>
            <a:prstGeom prst="line">
              <a:avLst/>
            </a:prstGeom>
            <a:ln w="28575">
              <a:solidFill>
                <a:srgbClr val="2239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62398C9-106C-F0CB-5A09-2891CEA7BF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111" y="2051577"/>
              <a:ext cx="557464" cy="0"/>
            </a:xfrm>
            <a:prstGeom prst="line">
              <a:avLst/>
            </a:prstGeom>
            <a:ln w="28575">
              <a:solidFill>
                <a:srgbClr val="2239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BF0179FD-50C5-767B-E2CE-E8ED46E768ED}"/>
              </a:ext>
            </a:extLst>
          </p:cNvPr>
          <p:cNvSpPr/>
          <p:nvPr/>
        </p:nvSpPr>
        <p:spPr>
          <a:xfrm>
            <a:off x="4237340" y="2571209"/>
            <a:ext cx="2046256" cy="2046256"/>
          </a:xfrm>
          <a:prstGeom prst="ellipse">
            <a:avLst/>
          </a:prstGeom>
          <a:solidFill>
            <a:srgbClr val="223955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C0A49DF-E5CE-85B9-27CB-023A82DA1E6B}"/>
              </a:ext>
            </a:extLst>
          </p:cNvPr>
          <p:cNvGrpSpPr/>
          <p:nvPr/>
        </p:nvGrpSpPr>
        <p:grpSpPr>
          <a:xfrm flipV="1">
            <a:off x="3119640" y="4783153"/>
            <a:ext cx="377465" cy="821078"/>
            <a:chOff x="2277387" y="2945884"/>
            <a:chExt cx="377465" cy="82107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6B0B5A8-CA2D-B012-0F25-CEF6A84A17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49965" y="2945884"/>
              <a:ext cx="204887" cy="821078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CEC87B4-437E-2294-D7B7-BAFA331ADA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7387" y="2947977"/>
              <a:ext cx="184485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CB1BA4D0-76D2-516E-CF22-29501DF68DAE}"/>
              </a:ext>
            </a:extLst>
          </p:cNvPr>
          <p:cNvSpPr/>
          <p:nvPr/>
        </p:nvSpPr>
        <p:spPr>
          <a:xfrm>
            <a:off x="2748663" y="3496157"/>
            <a:ext cx="1399494" cy="1399494"/>
          </a:xfrm>
          <a:prstGeom prst="ellipse">
            <a:avLst/>
          </a:prstGeom>
          <a:solidFill>
            <a:srgbClr val="223955"/>
          </a:solidFill>
          <a:ln>
            <a:solidFill>
              <a:srgbClr val="223955"/>
            </a:solidFill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3AC5CF3-77E8-4CD1-B320-52C39C977A16}"/>
              </a:ext>
            </a:extLst>
          </p:cNvPr>
          <p:cNvSpPr/>
          <p:nvPr/>
        </p:nvSpPr>
        <p:spPr>
          <a:xfrm>
            <a:off x="2837903" y="3585397"/>
            <a:ext cx="1221014" cy="1221014"/>
          </a:xfrm>
          <a:prstGeom prst="ellipse">
            <a:avLst/>
          </a:prstGeom>
          <a:solidFill>
            <a:srgbClr val="2239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BCE0A72-C7B2-F3E1-781A-8AEC69D977CA}"/>
              </a:ext>
            </a:extLst>
          </p:cNvPr>
          <p:cNvSpPr/>
          <p:nvPr/>
        </p:nvSpPr>
        <p:spPr>
          <a:xfrm>
            <a:off x="4338811" y="2672680"/>
            <a:ext cx="1843314" cy="1843314"/>
          </a:xfrm>
          <a:prstGeom prst="ellipse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5B43AC4-ED5F-C64F-D773-871FC885AB89}"/>
              </a:ext>
            </a:extLst>
          </p:cNvPr>
          <p:cNvSpPr/>
          <p:nvPr/>
        </p:nvSpPr>
        <p:spPr>
          <a:xfrm>
            <a:off x="6439859" y="3728133"/>
            <a:ext cx="935542" cy="935542"/>
          </a:xfrm>
          <a:prstGeom prst="ellipse">
            <a:avLst/>
          </a:pr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636DF5F-EC31-96D9-3FA5-38BECC83BA32}"/>
              </a:ext>
            </a:extLst>
          </p:cNvPr>
          <p:cNvSpPr/>
          <p:nvPr/>
        </p:nvSpPr>
        <p:spPr>
          <a:xfrm>
            <a:off x="7673028" y="3844832"/>
            <a:ext cx="1371602" cy="1371602"/>
          </a:xfrm>
          <a:prstGeom prst="ellipse">
            <a:avLst/>
          </a:prstGeom>
          <a:solidFill>
            <a:srgbClr val="22395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034809-C0C8-258D-CB5D-C78BE9BBAB41}"/>
              </a:ext>
            </a:extLst>
          </p:cNvPr>
          <p:cNvGrpSpPr/>
          <p:nvPr/>
        </p:nvGrpSpPr>
        <p:grpSpPr>
          <a:xfrm>
            <a:off x="355107" y="5084215"/>
            <a:ext cx="2776092" cy="1267458"/>
            <a:chOff x="52307" y="5072730"/>
            <a:chExt cx="2776092" cy="126745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B2BDA6E-4A73-4450-FD8A-DC06AA322516}"/>
                </a:ext>
              </a:extLst>
            </p:cNvPr>
            <p:cNvSpPr txBox="1"/>
            <p:nvPr/>
          </p:nvSpPr>
          <p:spPr>
            <a:xfrm>
              <a:off x="2103586" y="5072730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DA6D18-44C0-8663-C21D-B6EFEFCD5AF0}"/>
                </a:ext>
              </a:extLst>
            </p:cNvPr>
            <p:cNvSpPr txBox="1"/>
            <p:nvPr/>
          </p:nvSpPr>
          <p:spPr>
            <a:xfrm>
              <a:off x="52307" y="5391747"/>
              <a:ext cx="27760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Instalar EPICV</a:t>
              </a:r>
              <a:endParaRPr kumimoji="0" lang="es-MX" sz="2000" b="1" i="0" strike="noStrike" kern="1200" cap="none" spc="0" normalizeH="0" baseline="0" noProof="0">
                <a:ln>
                  <a:noFill/>
                </a:ln>
                <a:solidFill>
                  <a:srgbClr val="223955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028522C-11D9-0564-9872-111CB35595D9}"/>
                </a:ext>
              </a:extLst>
            </p:cNvPr>
            <p:cNvSpPr txBox="1"/>
            <p:nvPr/>
          </p:nvSpPr>
          <p:spPr>
            <a:xfrm>
              <a:off x="229860" y="5693857"/>
              <a:ext cx="2598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Deberán cumplir con el Anexo 30 de la RMF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7AFC1E0-70E0-FBD4-8A5A-00B22C1BE933}"/>
              </a:ext>
            </a:extLst>
          </p:cNvPr>
          <p:cNvGrpSpPr/>
          <p:nvPr/>
        </p:nvGrpSpPr>
        <p:grpSpPr>
          <a:xfrm>
            <a:off x="377062" y="1443587"/>
            <a:ext cx="3958875" cy="1976785"/>
            <a:chOff x="2783035" y="1552263"/>
            <a:chExt cx="1666472" cy="179208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93D5018-D247-8F77-4E43-005276D05785}"/>
                </a:ext>
              </a:extLst>
            </p:cNvPr>
            <p:cNvSpPr txBox="1"/>
            <p:nvPr/>
          </p:nvSpPr>
          <p:spPr>
            <a:xfrm>
              <a:off x="3707888" y="1552263"/>
              <a:ext cx="724812" cy="41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solidFill>
                    <a:srgbClr val="933A17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7FE21DB-0D6B-E6A8-4CCC-D8D1F6591E5D}"/>
                </a:ext>
              </a:extLst>
            </p:cNvPr>
            <p:cNvSpPr txBox="1"/>
            <p:nvPr/>
          </p:nvSpPr>
          <p:spPr>
            <a:xfrm>
              <a:off x="3045381" y="1871280"/>
              <a:ext cx="1387320" cy="920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strike="noStrike" kern="1200" cap="none" spc="0" normalizeH="0" baseline="0" noProof="0">
                  <a:solidFill>
                    <a:srgbClr val="933A17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Certificado de la correcta operación y funcionamiento de los  EPICV</a:t>
              </a:r>
              <a:endParaRPr kumimoji="0" lang="es-MX" sz="2000" b="1" i="0" strike="noStrike" kern="1200" cap="none" spc="0" normalizeH="0" baseline="0" noProof="0">
                <a:solidFill>
                  <a:srgbClr val="933A17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DB6AA0F-CC50-0834-F2C3-B08AF4E53E69}"/>
                </a:ext>
              </a:extLst>
            </p:cNvPr>
            <p:cNvSpPr txBox="1"/>
            <p:nvPr/>
          </p:nvSpPr>
          <p:spPr>
            <a:xfrm>
              <a:off x="2783035" y="2758409"/>
              <a:ext cx="1666472" cy="585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En los supuestos, periodicidad y características del Anexo 31 de la RMF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855C695-818D-3CB6-DB19-E480265F79CB}"/>
              </a:ext>
            </a:extLst>
          </p:cNvPr>
          <p:cNvGrpSpPr/>
          <p:nvPr/>
        </p:nvGrpSpPr>
        <p:grpSpPr>
          <a:xfrm>
            <a:off x="8797987" y="5071956"/>
            <a:ext cx="3151358" cy="1338481"/>
            <a:chOff x="9146176" y="5176158"/>
            <a:chExt cx="3151358" cy="133848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628196D-BD8B-3B94-0559-252B163D52BF}"/>
                </a:ext>
              </a:extLst>
            </p:cNvPr>
            <p:cNvSpPr txBox="1"/>
            <p:nvPr/>
          </p:nvSpPr>
          <p:spPr>
            <a:xfrm>
              <a:off x="9297097" y="5176158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B616176-6E13-5759-8249-E252A4EE6A40}"/>
                </a:ext>
              </a:extLst>
            </p:cNvPr>
            <p:cNvSpPr txBox="1"/>
            <p:nvPr/>
          </p:nvSpPr>
          <p:spPr>
            <a:xfrm>
              <a:off x="9196516" y="5531441"/>
              <a:ext cx="27281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Avisos</a:t>
              </a: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223955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772882C-F934-A1E9-E56A-9E7A1FB12DC7}"/>
                </a:ext>
              </a:extLst>
            </p:cNvPr>
            <p:cNvSpPr txBox="1"/>
            <p:nvPr/>
          </p:nvSpPr>
          <p:spPr>
            <a:xfrm>
              <a:off x="9146176" y="5868308"/>
              <a:ext cx="31513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Dar avisos al SAT conforme a la ficha 283/CFF del la RMF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36CC950-E388-E6E3-EFD6-D5664C686B80}"/>
              </a:ext>
            </a:extLst>
          </p:cNvPr>
          <p:cNvGrpSpPr/>
          <p:nvPr/>
        </p:nvGrpSpPr>
        <p:grpSpPr>
          <a:xfrm>
            <a:off x="7673028" y="1996299"/>
            <a:ext cx="4276317" cy="1613622"/>
            <a:chOff x="7818430" y="2085925"/>
            <a:chExt cx="1689026" cy="161362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EEBD4A-843F-286F-D3F9-F962C01344FD}"/>
                </a:ext>
              </a:extLst>
            </p:cNvPr>
            <p:cNvSpPr txBox="1"/>
            <p:nvPr/>
          </p:nvSpPr>
          <p:spPr>
            <a:xfrm>
              <a:off x="7840984" y="2085925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5D7373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0F0161-1C37-03BC-8F14-1C5B136D2E5F}"/>
                </a:ext>
              </a:extLst>
            </p:cNvPr>
            <p:cNvSpPr txBox="1"/>
            <p:nvPr/>
          </p:nvSpPr>
          <p:spPr>
            <a:xfrm>
              <a:off x="7846935" y="2405695"/>
              <a:ext cx="16605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687373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Dictamen Tipo de Hidrocarburo o Petrolífero de que se trate</a:t>
              </a: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87373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5D7373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53229D3-4E2E-DAFD-4A26-DCA17A5A9B88}"/>
                </a:ext>
              </a:extLst>
            </p:cNvPr>
            <p:cNvSpPr txBox="1"/>
            <p:nvPr/>
          </p:nvSpPr>
          <p:spPr>
            <a:xfrm>
              <a:off x="7818430" y="3053216"/>
              <a:ext cx="16664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En la periodicidad y características del Anexo 32 de la RMF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8E35C74C-78B3-EFEE-7490-FAB1ECF050F1}"/>
              </a:ext>
            </a:extLst>
          </p:cNvPr>
          <p:cNvGrpSpPr/>
          <p:nvPr/>
        </p:nvGrpSpPr>
        <p:grpSpPr>
          <a:xfrm>
            <a:off x="4806933" y="5555246"/>
            <a:ext cx="2643266" cy="1710381"/>
            <a:chOff x="4806933" y="5555246"/>
            <a:chExt cx="2643266" cy="1710381"/>
          </a:xfrm>
        </p:grpSpPr>
        <p:pic>
          <p:nvPicPr>
            <p:cNvPr id="3" name="Imagen 2" descr="Logotipo, nombre de la empresa&#10;&#10;Descripción generada automáticamente">
              <a:extLst>
                <a:ext uri="{FF2B5EF4-FFF2-40B4-BE49-F238E27FC236}">
                  <a16:creationId xmlns:a16="http://schemas.microsoft.com/office/drawing/2014/main" id="{52948425-8FC5-27AF-E607-1B170BCE1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229" y="5555246"/>
              <a:ext cx="1566608" cy="1710381"/>
            </a:xfrm>
            <a:prstGeom prst="rect">
              <a:avLst/>
            </a:prstGeom>
          </p:spPr>
        </p:pic>
        <p:pic>
          <p:nvPicPr>
            <p:cNvPr id="4" name="Object 3" descr="preencoded.png">
              <a:extLst>
                <a:ext uri="{FF2B5EF4-FFF2-40B4-BE49-F238E27FC236}">
                  <a16:creationId xmlns:a16="http://schemas.microsoft.com/office/drawing/2014/main" id="{F3BE35FB-A170-6F55-E122-DD226111C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alphaModFix amt="70000"/>
            </a:blip>
            <a:srcRect l="-42312" t="-21207" r="-57688" b="-9336"/>
            <a:stretch/>
          </p:blipFill>
          <p:spPr>
            <a:xfrm>
              <a:off x="4806933" y="5595462"/>
              <a:ext cx="2643266" cy="444264"/>
            </a:xfrm>
            <a:prstGeom prst="rect">
              <a:avLst/>
            </a:prstGeom>
          </p:spPr>
        </p:pic>
      </p:grpSp>
      <p:pic>
        <p:nvPicPr>
          <p:cNvPr id="2" name="Picture 9">
            <a:extLst>
              <a:ext uri="{FF2B5EF4-FFF2-40B4-BE49-F238E27FC236}">
                <a16:creationId xmlns:a16="http://schemas.microsoft.com/office/drawing/2014/main" id="{BECC0866-7018-704B-72EA-906947C906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84" y="3710824"/>
            <a:ext cx="885817" cy="88581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22714A1-56A0-AA84-BF25-56F5941E2A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39" y="3043556"/>
            <a:ext cx="1350289" cy="1350289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138D2C73-BD0C-50C7-D2C6-BAED7DE458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29" y="3810207"/>
            <a:ext cx="843426" cy="843426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8E45E962-BF47-D03D-2404-067EF1868E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41" y="3942444"/>
            <a:ext cx="1189914" cy="11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8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5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 animBg="1"/>
      <p:bldP spid="48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AD720-BE9B-5470-723B-0037C1DA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3CB5382F-5C7C-455B-EF65-D952364C3F4D}"/>
              </a:ext>
            </a:extLst>
          </p:cNvPr>
          <p:cNvGrpSpPr/>
          <p:nvPr/>
        </p:nvGrpSpPr>
        <p:grpSpPr>
          <a:xfrm>
            <a:off x="3347653" y="123469"/>
            <a:ext cx="5496695" cy="1200329"/>
            <a:chOff x="3200263" y="123469"/>
            <a:chExt cx="5496695" cy="12003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353846A-410C-B2D9-6ACB-8E9FDB210FDB}"/>
                </a:ext>
              </a:extLst>
            </p:cNvPr>
            <p:cNvSpPr txBox="1"/>
            <p:nvPr/>
          </p:nvSpPr>
          <p:spPr>
            <a:xfrm>
              <a:off x="3530262" y="123469"/>
              <a:ext cx="48366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36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Requerimientos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3600" b="1" i="0" u="none" strike="noStrike" kern="1200" cap="none" spc="0" normalizeH="0" baseline="0" noProof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ED12A4-A45D-C3E0-0CD9-F832E21C990D}"/>
                </a:ext>
              </a:extLst>
            </p:cNvPr>
            <p:cNvSpPr txBox="1"/>
            <p:nvPr/>
          </p:nvSpPr>
          <p:spPr>
            <a:xfrm>
              <a:off x="3200263" y="800737"/>
              <a:ext cx="54966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Para llevar Controles Volumétricos Regla 2.6.1.4.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EF4504-C2F4-F438-C724-33A8D30B9A86}"/>
              </a:ext>
            </a:extLst>
          </p:cNvPr>
          <p:cNvGrpSpPr/>
          <p:nvPr/>
        </p:nvGrpSpPr>
        <p:grpSpPr>
          <a:xfrm flipH="1">
            <a:off x="6782090" y="2118513"/>
            <a:ext cx="773683" cy="1311158"/>
            <a:chOff x="1983167" y="2950737"/>
            <a:chExt cx="414099" cy="7017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62EB34A-CD18-CE8E-37AA-D957AFA46D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4671" y="2950737"/>
              <a:ext cx="152595" cy="701773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7C09BF0-B53B-71CC-8599-A1133A5D21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3167" y="2952010"/>
              <a:ext cx="267874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BFEED2DE-11CC-0F28-0A16-2D99F162EEFD}"/>
              </a:ext>
            </a:extLst>
          </p:cNvPr>
          <p:cNvSpPr/>
          <p:nvPr/>
        </p:nvSpPr>
        <p:spPr>
          <a:xfrm>
            <a:off x="6209003" y="3240232"/>
            <a:ext cx="1107918" cy="1107918"/>
          </a:xfrm>
          <a:prstGeom prst="ellipse">
            <a:avLst/>
          </a:prstGeom>
          <a:solidFill>
            <a:schemeClr val="bg1"/>
          </a:solidFill>
          <a:ln>
            <a:solidFill>
              <a:srgbClr val="933A17"/>
            </a:solidFill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1DAA20-F363-1E0D-5CAF-1D7D0E3435C0}"/>
              </a:ext>
            </a:extLst>
          </p:cNvPr>
          <p:cNvGrpSpPr/>
          <p:nvPr/>
        </p:nvGrpSpPr>
        <p:grpSpPr>
          <a:xfrm>
            <a:off x="4364057" y="1959570"/>
            <a:ext cx="976405" cy="824338"/>
            <a:chOff x="4551111" y="2049196"/>
            <a:chExt cx="976405" cy="82433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9039874-8D02-060D-8D90-329F6356CA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99050" y="2049196"/>
              <a:ext cx="428466" cy="824338"/>
            </a:xfrm>
            <a:prstGeom prst="line">
              <a:avLst/>
            </a:prstGeom>
            <a:ln w="28575">
              <a:solidFill>
                <a:srgbClr val="2239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15921B8-24FE-0892-AE7E-87B54D2B4A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111" y="2051577"/>
              <a:ext cx="557464" cy="0"/>
            </a:xfrm>
            <a:prstGeom prst="line">
              <a:avLst/>
            </a:prstGeom>
            <a:ln w="28575">
              <a:solidFill>
                <a:srgbClr val="2239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11CEA67C-BA28-4C38-A479-A5F98F68B2E3}"/>
              </a:ext>
            </a:extLst>
          </p:cNvPr>
          <p:cNvSpPr/>
          <p:nvPr/>
        </p:nvSpPr>
        <p:spPr>
          <a:xfrm>
            <a:off x="4237340" y="2571209"/>
            <a:ext cx="2046256" cy="2046256"/>
          </a:xfrm>
          <a:prstGeom prst="ellipse">
            <a:avLst/>
          </a:prstGeom>
          <a:solidFill>
            <a:srgbClr val="223955"/>
          </a:solidFill>
          <a:ln>
            <a:solidFill>
              <a:srgbClr val="223955"/>
            </a:solidFill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468834F-EB76-1B89-0328-1A429FA19BC1}"/>
              </a:ext>
            </a:extLst>
          </p:cNvPr>
          <p:cNvGrpSpPr/>
          <p:nvPr/>
        </p:nvGrpSpPr>
        <p:grpSpPr>
          <a:xfrm flipV="1">
            <a:off x="3106193" y="4783153"/>
            <a:ext cx="377465" cy="821078"/>
            <a:chOff x="2277387" y="2945884"/>
            <a:chExt cx="377465" cy="82107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250D94-2FEE-1ECB-C6BB-EFB323CDB5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49965" y="2945884"/>
              <a:ext cx="204887" cy="821078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611777A-673C-3A21-3C2B-C3C0EFA506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7387" y="2947977"/>
              <a:ext cx="184485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0E05F15D-EEF4-44C6-6105-786D03513764}"/>
              </a:ext>
            </a:extLst>
          </p:cNvPr>
          <p:cNvSpPr/>
          <p:nvPr/>
        </p:nvSpPr>
        <p:spPr>
          <a:xfrm>
            <a:off x="2748663" y="3496157"/>
            <a:ext cx="1399494" cy="1399494"/>
          </a:xfrm>
          <a:prstGeom prst="ellipse">
            <a:avLst/>
          </a:prstGeom>
          <a:solidFill>
            <a:srgbClr val="223955"/>
          </a:solidFill>
          <a:ln>
            <a:solidFill>
              <a:schemeClr val="bg1"/>
            </a:solidFill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83CAD50-AAB6-DE29-EEED-0FC723422F74}"/>
              </a:ext>
            </a:extLst>
          </p:cNvPr>
          <p:cNvSpPr/>
          <p:nvPr/>
        </p:nvSpPr>
        <p:spPr>
          <a:xfrm>
            <a:off x="2837903" y="3585397"/>
            <a:ext cx="1221014" cy="1221014"/>
          </a:xfrm>
          <a:prstGeom prst="ellipse">
            <a:avLst/>
          </a:prstGeom>
          <a:solidFill>
            <a:srgbClr val="22395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F3B1DE3-EAF1-739C-1316-7E2AE49FAC1F}"/>
              </a:ext>
            </a:extLst>
          </p:cNvPr>
          <p:cNvSpPr/>
          <p:nvPr/>
        </p:nvSpPr>
        <p:spPr>
          <a:xfrm>
            <a:off x="4338811" y="2672680"/>
            <a:ext cx="1843314" cy="1843314"/>
          </a:xfrm>
          <a:prstGeom prst="ellipse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DD04FC5-5168-3888-EC54-864698395269}"/>
              </a:ext>
            </a:extLst>
          </p:cNvPr>
          <p:cNvSpPr/>
          <p:nvPr/>
        </p:nvSpPr>
        <p:spPr>
          <a:xfrm>
            <a:off x="6295191" y="3326420"/>
            <a:ext cx="935542" cy="935542"/>
          </a:xfrm>
          <a:prstGeom prst="ellipse">
            <a:avLst/>
          </a:prstGeom>
          <a:solidFill>
            <a:srgbClr val="5D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A60A75B-F79A-82F7-F876-A5748AB5F249}"/>
              </a:ext>
            </a:extLst>
          </p:cNvPr>
          <p:cNvGrpSpPr/>
          <p:nvPr/>
        </p:nvGrpSpPr>
        <p:grpSpPr>
          <a:xfrm>
            <a:off x="380473" y="5084215"/>
            <a:ext cx="2776092" cy="1554271"/>
            <a:chOff x="77673" y="5072730"/>
            <a:chExt cx="2776092" cy="155427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ADA0958-9DC7-CF8D-A551-B7D6C75210D1}"/>
                </a:ext>
              </a:extLst>
            </p:cNvPr>
            <p:cNvSpPr txBox="1"/>
            <p:nvPr/>
          </p:nvSpPr>
          <p:spPr>
            <a:xfrm>
              <a:off x="2103586" y="5072730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D6D22C-8F8F-3A7B-7FCA-8340205801DC}"/>
                </a:ext>
              </a:extLst>
            </p:cNvPr>
            <p:cNvSpPr txBox="1"/>
            <p:nvPr/>
          </p:nvSpPr>
          <p:spPr>
            <a:xfrm>
              <a:off x="77673" y="5303562"/>
              <a:ext cx="27760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Asegurarse que los EPICV funcionen en todo momento.</a:t>
              </a: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223955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223955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0803038-21E2-66B8-4968-DA040FAE9924}"/>
              </a:ext>
            </a:extLst>
          </p:cNvPr>
          <p:cNvGrpSpPr/>
          <p:nvPr/>
        </p:nvGrpSpPr>
        <p:grpSpPr>
          <a:xfrm>
            <a:off x="312200" y="1150332"/>
            <a:ext cx="3958875" cy="2533585"/>
            <a:chOff x="2755731" y="1439329"/>
            <a:chExt cx="1666472" cy="229686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0FF7C1B-9CC7-3EE4-2483-FBF166F277AE}"/>
                </a:ext>
              </a:extLst>
            </p:cNvPr>
            <p:cNvSpPr txBox="1"/>
            <p:nvPr/>
          </p:nvSpPr>
          <p:spPr>
            <a:xfrm>
              <a:off x="3650521" y="1439329"/>
              <a:ext cx="724812" cy="418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933A17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D6A2D6-AD88-AC16-F66B-A2CDD387B7C3}"/>
                </a:ext>
              </a:extLst>
            </p:cNvPr>
            <p:cNvSpPr txBox="1"/>
            <p:nvPr/>
          </p:nvSpPr>
          <p:spPr>
            <a:xfrm>
              <a:off x="2994752" y="1789517"/>
              <a:ext cx="1387320" cy="92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933A17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Enviar los reportes de información a SAT (Mensuales)</a:t>
              </a: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933A17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E6A9C90-9D58-79F4-F596-D727378D520E}"/>
                </a:ext>
              </a:extLst>
            </p:cNvPr>
            <p:cNvSpPr txBox="1"/>
            <p:nvPr/>
          </p:nvSpPr>
          <p:spPr>
            <a:xfrm>
              <a:off x="2755731" y="2648015"/>
              <a:ext cx="1666472" cy="1088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Forma mensual a más tardar los primeros tres días naturales del segundo mes posterior al mes que corresponda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8B638E-7082-6F4A-D601-477FE1CC6251}"/>
              </a:ext>
            </a:extLst>
          </p:cNvPr>
          <p:cNvGrpSpPr/>
          <p:nvPr/>
        </p:nvGrpSpPr>
        <p:grpSpPr>
          <a:xfrm>
            <a:off x="7660588" y="1383982"/>
            <a:ext cx="4219213" cy="1988968"/>
            <a:chOff x="7840984" y="2085925"/>
            <a:chExt cx="1666472" cy="177780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CA9A3C-ABCA-AE33-99EA-FC562AE7DB99}"/>
                </a:ext>
              </a:extLst>
            </p:cNvPr>
            <p:cNvSpPr txBox="1"/>
            <p:nvPr/>
          </p:nvSpPr>
          <p:spPr>
            <a:xfrm>
              <a:off x="7840984" y="2085925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5D7373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A6B526-9687-8ECB-B510-8FEBE09DB382}"/>
                </a:ext>
              </a:extLst>
            </p:cNvPr>
            <p:cNvSpPr txBox="1"/>
            <p:nvPr/>
          </p:nvSpPr>
          <p:spPr>
            <a:xfrm>
              <a:off x="7846935" y="2405695"/>
              <a:ext cx="1660521" cy="1458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687373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Transporte, almacenamiento y distribución proporcionar a los comercializadores, la información sobre los registros del volumen de los hidrocarburos y petrolíferos.</a:t>
              </a:r>
            </a:p>
          </p:txBody>
        </p:sp>
      </p:grpSp>
      <p:grpSp>
        <p:nvGrpSpPr>
          <p:cNvPr id="3" name="Group 40">
            <a:extLst>
              <a:ext uri="{FF2B5EF4-FFF2-40B4-BE49-F238E27FC236}">
                <a16:creationId xmlns:a16="http://schemas.microsoft.com/office/drawing/2014/main" id="{29EC8DF0-D704-5654-78EE-DE31682781CB}"/>
              </a:ext>
            </a:extLst>
          </p:cNvPr>
          <p:cNvGrpSpPr/>
          <p:nvPr/>
        </p:nvGrpSpPr>
        <p:grpSpPr>
          <a:xfrm flipH="1">
            <a:off x="8543923" y="4480466"/>
            <a:ext cx="530422" cy="539365"/>
            <a:chOff x="2142648" y="3262589"/>
            <a:chExt cx="530422" cy="539365"/>
          </a:xfrm>
        </p:grpSpPr>
        <p:cxnSp>
          <p:nvCxnSpPr>
            <p:cNvPr id="4" name="Straight Connector 41">
              <a:extLst>
                <a:ext uri="{FF2B5EF4-FFF2-40B4-BE49-F238E27FC236}">
                  <a16:creationId xmlns:a16="http://schemas.microsoft.com/office/drawing/2014/main" id="{7C892CDC-46C4-6C07-2941-6641F8885D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92240" y="3262589"/>
              <a:ext cx="280830" cy="539365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2">
              <a:extLst>
                <a:ext uri="{FF2B5EF4-FFF2-40B4-BE49-F238E27FC236}">
                  <a16:creationId xmlns:a16="http://schemas.microsoft.com/office/drawing/2014/main" id="{CA8F4A7C-9030-E845-1F03-036302874F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42648" y="3264970"/>
              <a:ext cx="259116" cy="0"/>
            </a:xfrm>
            <a:prstGeom prst="line">
              <a:avLst/>
            </a:prstGeom>
            <a:ln w="28575">
              <a:solidFill>
                <a:srgbClr val="933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Oval 43">
            <a:extLst>
              <a:ext uri="{FF2B5EF4-FFF2-40B4-BE49-F238E27FC236}">
                <a16:creationId xmlns:a16="http://schemas.microsoft.com/office/drawing/2014/main" id="{80454075-147B-5742-0403-1CDFA3A21E53}"/>
              </a:ext>
            </a:extLst>
          </p:cNvPr>
          <p:cNvSpPr/>
          <p:nvPr/>
        </p:nvSpPr>
        <p:spPr>
          <a:xfrm>
            <a:off x="6983057" y="4006835"/>
            <a:ext cx="1563164" cy="156316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val 55">
            <a:extLst>
              <a:ext uri="{FF2B5EF4-FFF2-40B4-BE49-F238E27FC236}">
                <a16:creationId xmlns:a16="http://schemas.microsoft.com/office/drawing/2014/main" id="{BC5A92B1-0AAB-E302-49E8-4D336BFD1FB8}"/>
              </a:ext>
            </a:extLst>
          </p:cNvPr>
          <p:cNvSpPr/>
          <p:nvPr/>
        </p:nvSpPr>
        <p:spPr>
          <a:xfrm>
            <a:off x="7078838" y="4116063"/>
            <a:ext cx="1371602" cy="1371602"/>
          </a:xfrm>
          <a:prstGeom prst="ellipse">
            <a:avLst/>
          </a:prstGeom>
          <a:solidFill>
            <a:srgbClr val="223955"/>
          </a:solidFill>
          <a:ln>
            <a:solidFill>
              <a:srgbClr val="933A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" name="Group 64">
            <a:extLst>
              <a:ext uri="{FF2B5EF4-FFF2-40B4-BE49-F238E27FC236}">
                <a16:creationId xmlns:a16="http://schemas.microsoft.com/office/drawing/2014/main" id="{D1576AC1-5829-F1CF-720D-4D01DE65E8B9}"/>
              </a:ext>
            </a:extLst>
          </p:cNvPr>
          <p:cNvGrpSpPr/>
          <p:nvPr/>
        </p:nvGrpSpPr>
        <p:grpSpPr>
          <a:xfrm>
            <a:off x="8973136" y="3995483"/>
            <a:ext cx="2900419" cy="2785377"/>
            <a:chOff x="9748116" y="3841707"/>
            <a:chExt cx="2900419" cy="2785377"/>
          </a:xfrm>
        </p:grpSpPr>
        <p:sp>
          <p:nvSpPr>
            <p:cNvPr id="9" name="TextBox 65">
              <a:extLst>
                <a:ext uri="{FF2B5EF4-FFF2-40B4-BE49-F238E27FC236}">
                  <a16:creationId xmlns:a16="http://schemas.microsoft.com/office/drawing/2014/main" id="{DB04C439-9A23-D5F8-9C56-0B5D16885732}"/>
                </a:ext>
              </a:extLst>
            </p:cNvPr>
            <p:cNvSpPr txBox="1"/>
            <p:nvPr/>
          </p:nvSpPr>
          <p:spPr>
            <a:xfrm>
              <a:off x="9748116" y="3841707"/>
              <a:ext cx="72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0" name="TextBox 66">
              <a:extLst>
                <a:ext uri="{FF2B5EF4-FFF2-40B4-BE49-F238E27FC236}">
                  <a16:creationId xmlns:a16="http://schemas.microsoft.com/office/drawing/2014/main" id="{70A873DD-F0D0-9454-2A90-E852682B4C74}"/>
                </a:ext>
              </a:extLst>
            </p:cNvPr>
            <p:cNvSpPr txBox="1"/>
            <p:nvPr/>
          </p:nvSpPr>
          <p:spPr>
            <a:xfrm>
              <a:off x="9920380" y="4072539"/>
              <a:ext cx="272815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000" b="1" i="0" u="none" strike="noStrike" kern="1200" cap="none" spc="0" normalizeH="0" baseline="0" noProof="0">
                  <a:ln>
                    <a:noFill/>
                  </a:ln>
                  <a:solidFill>
                    <a:srgbClr val="223955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Cuando obtengas un dictamen, deberás proporcionar información del tipo de petrolífero a sus clientes y proveedores.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2000" b="1" noProof="0">
                  <a:solidFill>
                    <a:srgbClr val="223955"/>
                  </a:solidFill>
                  <a:latin typeface="Tw Cen MT" panose="020B0602020104020603" pitchFamily="34" charset="0"/>
                </a:rPr>
                <a:t>Siempre que se trate del mismo lote.</a:t>
              </a:r>
              <a:endPara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223955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pic>
        <p:nvPicPr>
          <p:cNvPr id="15" name="Imagen 1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A34792A-5AB7-61CA-9567-4099B4F379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650" y="5500873"/>
            <a:ext cx="1566608" cy="1710381"/>
          </a:xfrm>
          <a:prstGeom prst="rect">
            <a:avLst/>
          </a:prstGeom>
        </p:spPr>
      </p:pic>
      <p:pic>
        <p:nvPicPr>
          <p:cNvPr id="13" name="Object 3" descr="preencoded.png">
            <a:extLst>
              <a:ext uri="{FF2B5EF4-FFF2-40B4-BE49-F238E27FC236}">
                <a16:creationId xmlns:a16="http://schemas.microsoft.com/office/drawing/2014/main" id="{0FFA7B7D-3570-3733-CA94-26C05C01DC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0000"/>
          </a:blip>
          <a:srcRect l="-42312" t="-21207" r="-57688" b="-9336"/>
          <a:stretch/>
        </p:blipFill>
        <p:spPr>
          <a:xfrm>
            <a:off x="4587467" y="5580862"/>
            <a:ext cx="2643266" cy="444264"/>
          </a:xfrm>
          <a:prstGeom prst="rect">
            <a:avLst/>
          </a:prstGeom>
        </p:spPr>
      </p:pic>
      <p:sp>
        <p:nvSpPr>
          <p:cNvPr id="11" name="Botón de acción: ir hacia delante o siguient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62CC5A3-6B21-62F8-35B0-A58483084F99}"/>
              </a:ext>
            </a:extLst>
          </p:cNvPr>
          <p:cNvSpPr/>
          <p:nvPr/>
        </p:nvSpPr>
        <p:spPr>
          <a:xfrm>
            <a:off x="11381874" y="77140"/>
            <a:ext cx="505327" cy="508367"/>
          </a:xfrm>
          <a:prstGeom prst="actionButtonForwardNex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2CCC87-45EF-C41B-DA6D-74A7A9FA4A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21"/>
          <a:stretch/>
        </p:blipFill>
        <p:spPr>
          <a:xfrm>
            <a:off x="2887153" y="3795097"/>
            <a:ext cx="1418656" cy="8140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E0AF24-545C-5F72-9691-52448791C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74" y="2774092"/>
            <a:ext cx="1679163" cy="1679163"/>
          </a:xfrm>
          <a:prstGeom prst="rect">
            <a:avLst/>
          </a:prstGeom>
        </p:spPr>
      </p:pic>
      <p:pic>
        <p:nvPicPr>
          <p:cNvPr id="20" name="Picture 27">
            <a:extLst>
              <a:ext uri="{FF2B5EF4-FFF2-40B4-BE49-F238E27FC236}">
                <a16:creationId xmlns:a16="http://schemas.microsoft.com/office/drawing/2014/main" id="{83F74344-B8A9-D58B-612F-027391CC7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52" y="3363113"/>
            <a:ext cx="728364" cy="728364"/>
          </a:xfrm>
          <a:prstGeom prst="rect">
            <a:avLst/>
          </a:pr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69165797-2A92-520A-08ED-A16203A7E8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33892" r="29362" b="34514"/>
          <a:stretch/>
        </p:blipFill>
        <p:spPr>
          <a:xfrm>
            <a:off x="3231796" y="3936999"/>
            <a:ext cx="381314" cy="275339"/>
          </a:xfrm>
          <a:prstGeom prst="rect">
            <a:avLst/>
          </a:prstGeom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BF6124E9-61AD-AA4E-528D-10AED6244C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537" y="4372736"/>
            <a:ext cx="1019683" cy="101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8" grpId="0" animBg="1"/>
      <p:bldP spid="52" grpId="0" animBg="1"/>
      <p:bldP spid="53" grpId="0" animBg="1"/>
      <p:bldP spid="54" grpId="0" animBg="1"/>
      <p:bldP spid="5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B4A43-392D-AA69-27AD-E119F50E4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6FCB023D-E464-C0DB-F1F0-7B7E9E79A107}"/>
              </a:ext>
            </a:extLst>
          </p:cNvPr>
          <p:cNvSpPr/>
          <p:nvPr/>
        </p:nvSpPr>
        <p:spPr>
          <a:xfrm>
            <a:off x="1179887" y="198562"/>
            <a:ext cx="10392518" cy="9484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noProof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Ley del Sector de Hidrocarburos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noProof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(DOF 18-03-2025)</a:t>
            </a:r>
            <a:endParaRPr lang="es-MX" sz="3200" b="1" kern="1200" noProof="0">
              <a:solidFill>
                <a:srgbClr val="933A17"/>
              </a:solidFill>
              <a:latin typeface="Montserrat"/>
              <a:ea typeface="+mj-ea"/>
              <a:cs typeface="+mj-cs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DC15894-CC89-DBAF-E467-01A45D3480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0A75C609-7944-C40C-753F-6CB67034FD57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51ABE89B-7A99-CD87-62F0-00A48B1F98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231863" y="6268687"/>
            <a:ext cx="2643266" cy="444264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2B633AA-2D62-B3F4-6BF8-98EE64E57622}"/>
              </a:ext>
            </a:extLst>
          </p:cNvPr>
          <p:cNvGraphicFramePr>
            <a:graphicFrameLocks noGrp="1"/>
          </p:cNvGraphicFramePr>
          <p:nvPr/>
        </p:nvGraphicFramePr>
        <p:xfrm>
          <a:off x="383225" y="3043767"/>
          <a:ext cx="11189180" cy="1443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4440">
                  <a:extLst>
                    <a:ext uri="{9D8B030D-6E8A-4147-A177-3AD203B41FA5}">
                      <a16:colId xmlns:a16="http://schemas.microsoft.com/office/drawing/2014/main" val="1884544835"/>
                    </a:ext>
                  </a:extLst>
                </a:gridCol>
                <a:gridCol w="6064740">
                  <a:extLst>
                    <a:ext uri="{9D8B030D-6E8A-4147-A177-3AD203B41FA5}">
                      <a16:colId xmlns:a16="http://schemas.microsoft.com/office/drawing/2014/main" val="3744328653"/>
                    </a:ext>
                  </a:extLst>
                </a:gridCol>
              </a:tblGrid>
              <a:tr h="528775">
                <a:tc>
                  <a:txBody>
                    <a:bodyPr/>
                    <a:lstStyle/>
                    <a:p>
                      <a:pPr algn="ctr"/>
                      <a:r>
                        <a:rPr lang="es-MX" b="1">
                          <a:latin typeface="Montserrat"/>
                        </a:rPr>
                        <a:t>CFF (artículo 28, fracción I, apartado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>
                          <a:latin typeface="Montserrat"/>
                        </a:rPr>
                        <a:t>LSH (artículo 119)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8396"/>
                  </a:ext>
                </a:extLst>
              </a:tr>
              <a:tr h="2169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MX" b="1">
                          <a:latin typeface="Montserrat"/>
                        </a:rPr>
                        <a:t>Sujetos: </a:t>
                      </a:r>
                      <a:r>
                        <a:rPr lang="es-MX">
                          <a:latin typeface="Montserrat"/>
                        </a:rPr>
                        <a:t>Toda la Cadena de Valor de los Hidrocarburos y Petrolíferos.</a:t>
                      </a:r>
                    </a:p>
                    <a:p>
                      <a:endParaRPr lang="es-MX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b="1">
                          <a:latin typeface="Montserrat"/>
                        </a:rPr>
                        <a:t>Sujetos: </a:t>
                      </a:r>
                      <a:r>
                        <a:rPr lang="es-MX">
                          <a:latin typeface="Montserrat"/>
                        </a:rPr>
                        <a:t>Permisionarios de las actividades reguladas por SENER y CNE.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95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C87A-F4BF-73CB-9F08-3A3F40F3E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7F703993-1B43-F6E0-61E0-45D53B97B452}"/>
              </a:ext>
            </a:extLst>
          </p:cNvPr>
          <p:cNvSpPr/>
          <p:nvPr/>
        </p:nvSpPr>
        <p:spPr>
          <a:xfrm>
            <a:off x="777321" y="-2721"/>
            <a:ext cx="10392518" cy="9528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3200" b="1" noProof="0">
              <a:solidFill>
                <a:srgbClr val="933A17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noProof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Esquema de Control Volumétrico establecido en la Ley del Sector de Hidrocarburos 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125CE8C-ACCD-465C-39DB-D2951DE7D8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49" y="586030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D062E867-0081-B0A5-B5E1-97C6D42A51CD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76792294-DD17-3817-FC2E-EAB76D16C4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458250" y="6412461"/>
            <a:ext cx="2643266" cy="444264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124C3EA-CC90-8707-C944-BCB77A88D0C6}"/>
              </a:ext>
            </a:extLst>
          </p:cNvPr>
          <p:cNvGraphicFramePr>
            <a:graphicFrameLocks noGrp="1"/>
          </p:cNvGraphicFramePr>
          <p:nvPr/>
        </p:nvGraphicFramePr>
        <p:xfrm>
          <a:off x="383225" y="1448885"/>
          <a:ext cx="11189180" cy="47515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5947">
                  <a:extLst>
                    <a:ext uri="{9D8B030D-6E8A-4147-A177-3AD203B41FA5}">
                      <a16:colId xmlns:a16="http://schemas.microsoft.com/office/drawing/2014/main" val="1884544835"/>
                    </a:ext>
                  </a:extLst>
                </a:gridCol>
                <a:gridCol w="5703233">
                  <a:extLst>
                    <a:ext uri="{9D8B030D-6E8A-4147-A177-3AD203B41FA5}">
                      <a16:colId xmlns:a16="http://schemas.microsoft.com/office/drawing/2014/main" val="3744328653"/>
                    </a:ext>
                  </a:extLst>
                </a:gridCol>
              </a:tblGrid>
              <a:tr h="496434">
                <a:tc>
                  <a:txBody>
                    <a:bodyPr/>
                    <a:lstStyle/>
                    <a:p>
                      <a:pPr algn="ctr"/>
                      <a:r>
                        <a:rPr lang="es-MX" b="1">
                          <a:latin typeface="Montserrat"/>
                        </a:rPr>
                        <a:t>CFF (artículo 28, fracción I, apartado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>
                          <a:latin typeface="Montserrat"/>
                        </a:rPr>
                        <a:t>LSH (artículo 119)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8396"/>
                  </a:ext>
                </a:extLst>
              </a:tr>
              <a:tr h="425515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>
                          <a:latin typeface="Montserrat"/>
                        </a:rPr>
                        <a:t>(Primer párrafo).</a:t>
                      </a:r>
                      <a:r>
                        <a:rPr lang="es-MX">
                          <a:latin typeface="Montserrat"/>
                        </a:rPr>
                        <a:t> </a:t>
                      </a:r>
                      <a:r>
                        <a:rPr lang="es-MX" sz="18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“…contar con los equipos y programas informáticos para llevar controles volumétricos y los certificados que acrediten su correcta operación y funcionamiento, así como con dictámenes emitidos por un laboratorio de prueba o ensayo, que determinen el tipo de hidrocarburo o petrolífero de que se trate, el poder calorífico del gas natural y el octanaje en el caso de gasolina. Se entiende por controles volumétricos de los productos a que se refiere este párrafo, los registros de volumen, objeto de sus operaciones, incluyendo sus existencias, mismos que formarán parte de la contabilidad del contribuyente”.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>
                          <a:latin typeface="Montserrat"/>
                        </a:rPr>
                        <a:t>Fracción XXII.</a:t>
                      </a:r>
                      <a:r>
                        <a:rPr lang="es-MX">
                          <a:latin typeface="Montserrat"/>
                        </a:rPr>
                        <a:t> Contar con los equipos y programas informáticos para llevar controles volumétricos y los certificados que acrediten su correcta operación y funcionamiento, así como con dictámenes emitidos por un laboratorio de prueba o ensayo, que determinen el tipo de hidrocarburo o petrolífero de que se trate, el poder calorífico del gas natural y el octanaje en el caso de gasolina. Se entiende por controles volumétricos de los Hidrocarburos y Petrolíferos, los registros de volumen, objeto de sus operaciones, incluyendo sus existencias; </a:t>
                      </a:r>
                    </a:p>
                    <a:p>
                      <a:endParaRPr lang="es-MX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59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A1D99-89A7-EA98-BDD9-BEAF7EACB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D7DB4CBE-E052-13AB-72DD-B5F198B7DD11}"/>
              </a:ext>
            </a:extLst>
          </p:cNvPr>
          <p:cNvSpPr/>
          <p:nvPr/>
        </p:nvSpPr>
        <p:spPr>
          <a:xfrm>
            <a:off x="935472" y="-132116"/>
            <a:ext cx="10392518" cy="12935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2600" b="1" noProof="0">
              <a:solidFill>
                <a:schemeClr val="bg1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noProof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Esquema de Control Volumétrico incluido en la Ley del Sector de Hidrocarburos 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813A08B-3333-0A3A-266A-5C59ADE37A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B6386C19-5E2A-2B55-C8ED-ABAC54DC5A4C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DF16BB00-28EE-79BD-7D84-91BF169AE1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231863" y="6268687"/>
            <a:ext cx="2643266" cy="444264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B6516F7-8118-D96B-BA8D-BC12D870C596}"/>
              </a:ext>
            </a:extLst>
          </p:cNvPr>
          <p:cNvGraphicFramePr>
            <a:graphicFrameLocks noGrp="1"/>
          </p:cNvGraphicFramePr>
          <p:nvPr/>
        </p:nvGraphicFramePr>
        <p:xfrm>
          <a:off x="383225" y="1576477"/>
          <a:ext cx="11189180" cy="451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5947">
                  <a:extLst>
                    <a:ext uri="{9D8B030D-6E8A-4147-A177-3AD203B41FA5}">
                      <a16:colId xmlns:a16="http://schemas.microsoft.com/office/drawing/2014/main" val="1884544835"/>
                    </a:ext>
                  </a:extLst>
                </a:gridCol>
                <a:gridCol w="5703233">
                  <a:extLst>
                    <a:ext uri="{9D8B030D-6E8A-4147-A177-3AD203B41FA5}">
                      <a16:colId xmlns:a16="http://schemas.microsoft.com/office/drawing/2014/main" val="3744328653"/>
                    </a:ext>
                  </a:extLst>
                </a:gridCol>
              </a:tblGrid>
              <a:tr h="356986">
                <a:tc>
                  <a:txBody>
                    <a:bodyPr/>
                    <a:lstStyle/>
                    <a:p>
                      <a:pPr algn="just"/>
                      <a:r>
                        <a:rPr lang="es-MX" b="1">
                          <a:latin typeface="Montserrat"/>
                        </a:rPr>
                        <a:t>CFF (artículo 28, fracción I, apartado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b="1">
                          <a:latin typeface="Montserrat"/>
                        </a:rPr>
                        <a:t>LSH (artículo 119)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8396"/>
                  </a:ext>
                </a:extLst>
              </a:tr>
              <a:tr h="383877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>
                          <a:latin typeface="Montserrat"/>
                        </a:rPr>
                        <a:t>(Tercer párrafo).</a:t>
                      </a:r>
                      <a:r>
                        <a:rPr lang="es-MX" sz="1400">
                          <a:latin typeface="Montserrat"/>
                        </a:rPr>
                        <a:t> </a:t>
                      </a:r>
                      <a:r>
                        <a:rPr lang="es-MX" sz="14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Los contribuyentes a que se refiere este apartado deberán generar de forma diaria y mensual los reportes de información de controles volumétricos que deberán contener: los registros de volumen provenientes de las operaciones de recepción, entrega y de control de existencias obtenidos de los equipos instalados en los puntos donde se reciban, se entreguen y se encuentren almacenados hidrocarburos o petrolíferos; los datos de los comprobantes fiscales o pedimentos asociados a la adquisición y enajenación de los hidrocarburos o petrolíferos o, en su caso, a los servicios que tuvieron por objeto tales productos; la información contenida en los dictámenes que determinen el tipo de hidrocarburo o petrolífero, así como en los certificados que acrediten la correcta operación y funcionamiento de los equipos y programas informáticos para llevar controles volumétricos, de conformidad con las reglas de carácter general y las especificaciones técnicas que para tal efecto emita el Servicio de Administración Tributaria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>
                          <a:latin typeface="Montserrat"/>
                        </a:rPr>
                        <a:t>Fracción XXIV.</a:t>
                      </a:r>
                      <a:r>
                        <a:rPr lang="es-MX" sz="1400">
                          <a:latin typeface="Montserrat"/>
                        </a:rPr>
                        <a:t> </a:t>
                      </a:r>
                      <a:r>
                        <a:rPr lang="es-MX" sz="14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Generar el registro de información de forma diaria y reportes mensuales de información de controles volumétricos que deberán contener: los registros de volumen provenientes de las operaciones de recepción, entrega y de control de existencias obtenidos de los equipos instalados en los puntos donde se reciban, se entreguen y se encuentren almacenados Hidrocarburos o Petrolíferos; los datos de los comprobantes fiscales o pedimentos asociados a la adquisición y enajenación de los Hidrocarburos o Petrolíferos o, en su caso, a los servicios que tuvieron por objeto tales productos; la información contenida en los dictámenes que determinen el tipo de Hidrocarburo o Petrolífero, así como en los certificados que acrediten la correcta operación y funcionamiento de los equipos y programas informáticos para llevar controles volumétricos, de conformidad con las reglas de carácter general y las especificaciones técnicas que para tal efecto emita la autoridad fiscal competente.</a:t>
                      </a:r>
                    </a:p>
                    <a:p>
                      <a:endParaRPr lang="es-MX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18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805C-C769-D36C-F2FC-60DE9609C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8DCD5F46-FBE3-46C2-0831-0EF81A3C1685}"/>
              </a:ext>
            </a:extLst>
          </p:cNvPr>
          <p:cNvSpPr/>
          <p:nvPr/>
        </p:nvSpPr>
        <p:spPr>
          <a:xfrm>
            <a:off x="1526022" y="1982434"/>
            <a:ext cx="9487643" cy="17030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Cambios</a:t>
            </a:r>
            <a:r>
              <a:rPr lang="es-MX" sz="3200" b="1" noProof="0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 </a:t>
            </a:r>
            <a:r>
              <a:rPr lang="es-MX" sz="3200" b="1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en el Reglamento de la </a:t>
            </a:r>
            <a:r>
              <a:rPr lang="es-MX" sz="3200" b="1" noProof="0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Ley del Sector de Hidrocarburos </a:t>
            </a:r>
            <a:endParaRPr lang="es-MX" sz="2600" b="1" dirty="0">
              <a:solidFill>
                <a:srgbClr val="FFFFFF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(DOF 03-10-2025)</a:t>
            </a:r>
            <a:endParaRPr lang="es-MX" sz="2600" b="1" noProof="0" dirty="0">
              <a:solidFill>
                <a:srgbClr val="FFFFFF"/>
              </a:solidFill>
              <a:latin typeface="Montserrat"/>
              <a:ea typeface="+mj-ea"/>
              <a:cs typeface="+mj-cs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8D283FD-7024-5FA9-4FE9-3F0FF02952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A0384D38-FD19-9D54-EE25-31DE5B1618CC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3BBD6F50-A75C-6068-59D8-7CFE2BBF37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231863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6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3C2D0-45C3-587C-64B5-210B314E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C94C8218-EE38-2883-077A-B820C42356C5}"/>
              </a:ext>
            </a:extLst>
          </p:cNvPr>
          <p:cNvSpPr/>
          <p:nvPr/>
        </p:nvSpPr>
        <p:spPr>
          <a:xfrm>
            <a:off x="1726047" y="144109"/>
            <a:ext cx="8306543" cy="8553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2600" b="1" noProof="0">
              <a:solidFill>
                <a:schemeClr val="bg1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dirty="0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Supervisión y Trazabilidad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8418CD4-A862-8E13-1159-5B01797AF8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AD120008-8FD6-728E-7E80-E863B1C9C360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DBF7BC22-D23A-6650-E78C-989319BAC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231863" y="6268687"/>
            <a:ext cx="2643266" cy="444264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E50D236A-8E8E-72B8-7E69-870F705E9C2D}"/>
              </a:ext>
            </a:extLst>
          </p:cNvPr>
          <p:cNvSpPr/>
          <p:nvPr/>
        </p:nvSpPr>
        <p:spPr>
          <a:xfrm>
            <a:off x="5587432" y="1887621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5BA21E55-2BD4-F9DC-CD40-C940FE21A63D}"/>
              </a:ext>
            </a:extLst>
          </p:cNvPr>
          <p:cNvSpPr/>
          <p:nvPr/>
        </p:nvSpPr>
        <p:spPr>
          <a:xfrm>
            <a:off x="1863157" y="2449596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1006D39-88F4-14C8-C24D-932E9A98D779}"/>
              </a:ext>
            </a:extLst>
          </p:cNvPr>
          <p:cNvSpPr/>
          <p:nvPr/>
        </p:nvSpPr>
        <p:spPr>
          <a:xfrm>
            <a:off x="1863157" y="1106571"/>
            <a:ext cx="8475059" cy="51629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algn="just">
              <a:lnSpc>
                <a:spcPct val="150000"/>
              </a:lnSpc>
              <a:buClr>
                <a:srgbClr val="933A17"/>
              </a:buClr>
            </a:pPr>
            <a:endParaRPr lang="es-MX" sz="2000" b="1" dirty="0">
              <a:solidFill>
                <a:srgbClr val="2A2921"/>
              </a:solidFill>
              <a:latin typeface="Montserrat"/>
              <a:cs typeface="Arial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La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SENER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y la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CNE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pueden requerir a las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entidades de los tres órdenes de gobierno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 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información y documentación 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de los permisionarios, para supervisar y determinar la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Trazabilidad del producto.</a:t>
            </a:r>
            <a:endParaRPr lang="es-MX" b="1">
              <a:cs typeface="Arial"/>
            </a:endParaRPr>
          </a:p>
          <a:p>
            <a:pPr algn="just">
              <a:lnSpc>
                <a:spcPct val="150000"/>
              </a:lnSpc>
            </a:pPr>
            <a:endParaRPr lang="es-MX" sz="200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Esta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información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incluye datos de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controles volumétricos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, medición, cantidad y calidad de los petrolíferos.  Así como de las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operaciones comerciales</a:t>
            </a:r>
            <a:r>
              <a:rPr lang="es-MX" sz="200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que realicen con </a:t>
            </a:r>
            <a:r>
              <a:rPr lang="es-MX" sz="2000" b="1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clientes y proveedores. </a:t>
            </a:r>
          </a:p>
          <a:p>
            <a:pPr lvl="1" algn="just">
              <a:lnSpc>
                <a:spcPct val="150000"/>
              </a:lnSpc>
            </a:pPr>
            <a:endParaRPr lang="es-MX" sz="200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 dirty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171FFF3-A5AB-EAFC-B34A-F4E3A85C3596}"/>
              </a:ext>
            </a:extLst>
          </p:cNvPr>
          <p:cNvSpPr txBox="1"/>
          <p:nvPr/>
        </p:nvSpPr>
        <p:spPr>
          <a:xfrm>
            <a:off x="8277225" y="5791200"/>
            <a:ext cx="219075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 dirty="0">
                <a:solidFill>
                  <a:srgbClr val="2A2921"/>
                </a:solidFill>
                <a:latin typeface="Montserrat"/>
              </a:rPr>
              <a:t>(Art. 199 del RLSH)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79134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442D8-383B-D4B9-FB45-23DDEE638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FDCE6A4F-19BB-6ECF-8717-6CE0A0EF6DF6}"/>
              </a:ext>
            </a:extLst>
          </p:cNvPr>
          <p:cNvSpPr/>
          <p:nvPr/>
        </p:nvSpPr>
        <p:spPr>
          <a:xfrm>
            <a:off x="11547" y="86959"/>
            <a:ext cx="5868143" cy="8553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2600" b="1" noProof="0">
              <a:solidFill>
                <a:schemeClr val="bg1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Plataforma Electrónica </a:t>
            </a:r>
            <a:endParaRPr lang="es-MX">
              <a:ea typeface="+mj-ea"/>
              <a:cs typeface="+mj-cs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7D4E403-2FB6-006D-AB1E-C518C87632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05E3445D-7881-29E9-97E0-BE7461F8D780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0B37CB85-14E3-ED58-38EB-C817C7BEBB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231863" y="6268687"/>
            <a:ext cx="2643266" cy="444264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C8AEA884-6037-EC14-5A49-26365B7D342B}"/>
              </a:ext>
            </a:extLst>
          </p:cNvPr>
          <p:cNvSpPr/>
          <p:nvPr/>
        </p:nvSpPr>
        <p:spPr>
          <a:xfrm>
            <a:off x="215332" y="1535196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DB097DA8-184D-6CE3-7441-6DC8A68D9C66}"/>
              </a:ext>
            </a:extLst>
          </p:cNvPr>
          <p:cNvSpPr/>
          <p:nvPr/>
        </p:nvSpPr>
        <p:spPr>
          <a:xfrm>
            <a:off x="5587432" y="1887621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4671E4C1-B65D-BA07-60FA-D6317D42DF7F}"/>
              </a:ext>
            </a:extLst>
          </p:cNvPr>
          <p:cNvSpPr/>
          <p:nvPr/>
        </p:nvSpPr>
        <p:spPr>
          <a:xfrm>
            <a:off x="1863157" y="2449596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710C69D8-27E4-8743-01E4-8F20476D8278}"/>
              </a:ext>
            </a:extLst>
          </p:cNvPr>
          <p:cNvSpPr/>
          <p:nvPr/>
        </p:nvSpPr>
        <p:spPr>
          <a:xfrm>
            <a:off x="234382" y="1535196"/>
            <a:ext cx="5084159" cy="51819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  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Se establece una plataforma centralizada para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recopilar, gestionar y analizar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toda la información del sector.</a:t>
            </a:r>
            <a:endParaRPr lang="es-MX">
              <a:solidFill>
                <a:srgbClr val="000000"/>
              </a:solidFill>
              <a:latin typeface="Arial"/>
              <a:ea typeface="Montserrat" pitchFamily="34" charset="-122"/>
              <a:cs typeface="Arial"/>
            </a:endParaRPr>
          </a:p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El objetivo es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supervisar el cumplimiento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de obligaciones de los permisionarios y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monitorear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el mercado.</a:t>
            </a:r>
            <a:endParaRPr lang="es-MX">
              <a:cs typeface="Arial"/>
            </a:endParaRPr>
          </a:p>
          <a:p>
            <a:pPr algn="just">
              <a:lnSpc>
                <a:spcPct val="150000"/>
              </a:lnSpc>
            </a:pPr>
            <a:endParaRPr lang="es-MX" b="1">
              <a:solidFill>
                <a:srgbClr val="000000"/>
              </a:solidFill>
              <a:latin typeface="Arial"/>
              <a:ea typeface="Montserrat" pitchFamily="34" charset="-122"/>
              <a:cs typeface="Arial"/>
            </a:endParaRPr>
          </a:p>
          <a:p>
            <a:pPr lvl="1" algn="just">
              <a:lnSpc>
                <a:spcPct val="150000"/>
              </a:lnSpc>
            </a:pPr>
            <a:endParaRPr lang="es-MX" sz="200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22D99C-1489-E07C-94E3-841EF2950715}"/>
              </a:ext>
            </a:extLst>
          </p:cNvPr>
          <p:cNvSpPr txBox="1"/>
          <p:nvPr/>
        </p:nvSpPr>
        <p:spPr>
          <a:xfrm>
            <a:off x="1552575" y="5619750"/>
            <a:ext cx="219075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>
                <a:solidFill>
                  <a:srgbClr val="2A2921"/>
                </a:solidFill>
                <a:latin typeface="Montserrat"/>
              </a:rPr>
              <a:t>(Art. 201 del RLSH)</a:t>
            </a:r>
            <a:endParaRPr lang="es-ES" sz="1400"/>
          </a:p>
        </p:txBody>
      </p:sp>
      <p:sp>
        <p:nvSpPr>
          <p:cNvPr id="12" name="Object 1">
            <a:extLst>
              <a:ext uri="{FF2B5EF4-FFF2-40B4-BE49-F238E27FC236}">
                <a16:creationId xmlns:a16="http://schemas.microsoft.com/office/drawing/2014/main" id="{1382C41E-353A-DE4F-5A46-28E31F19FDE1}"/>
              </a:ext>
            </a:extLst>
          </p:cNvPr>
          <p:cNvSpPr/>
          <p:nvPr/>
        </p:nvSpPr>
        <p:spPr>
          <a:xfrm>
            <a:off x="5878946" y="515583"/>
            <a:ext cx="6439643" cy="8553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2600" b="1" noProof="0">
              <a:solidFill>
                <a:schemeClr val="bg1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Registro y Conservación de Datos </a:t>
            </a:r>
            <a:endParaRPr lang="es-MX">
              <a:ea typeface="+mj-ea"/>
              <a:cs typeface="Arial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1E3D60DC-C913-B9F0-7B66-68251B5D70B4}"/>
              </a:ext>
            </a:extLst>
          </p:cNvPr>
          <p:cNvSpPr/>
          <p:nvPr/>
        </p:nvSpPr>
        <p:spPr>
          <a:xfrm>
            <a:off x="6092257" y="1535196"/>
            <a:ext cx="5512784" cy="51819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  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Los permisionarios están obligados a registrar estadísticamente sus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controles volumétricos manejados,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transacciones comerciales y precios.</a:t>
            </a:r>
            <a:endParaRPr lang="es-MX">
              <a:solidFill>
                <a:srgbClr val="000000"/>
              </a:solidFill>
              <a:latin typeface="Arial"/>
              <a:ea typeface="Montserrat" pitchFamily="34" charset="-122"/>
              <a:cs typeface="Arial"/>
            </a:endParaRPr>
          </a:p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Es mandatorio conservar todos los reportes de información de controles volumétricos durante los plazos que establezca la normatividad.</a:t>
            </a:r>
            <a:endParaRPr lang="es-MX" sz="2000">
              <a:solidFill>
                <a:srgbClr val="2A2921"/>
              </a:solidFill>
              <a:latin typeface="Montserrat"/>
              <a:cs typeface="Arial"/>
            </a:endParaRPr>
          </a:p>
          <a:p>
            <a:pPr algn="just">
              <a:lnSpc>
                <a:spcPct val="150000"/>
              </a:lnSpc>
            </a:pPr>
            <a:endParaRPr lang="es-MX" b="1">
              <a:solidFill>
                <a:srgbClr val="000000"/>
              </a:solidFill>
              <a:latin typeface="Arial"/>
              <a:ea typeface="Montserrat" pitchFamily="34" charset="-122"/>
              <a:cs typeface="Arial"/>
            </a:endParaRPr>
          </a:p>
          <a:p>
            <a:pPr lvl="1" algn="just">
              <a:lnSpc>
                <a:spcPct val="150000"/>
              </a:lnSpc>
            </a:pPr>
            <a:endParaRPr lang="es-MX" sz="200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7214807-388C-43CD-5E78-70D104178A3D}"/>
              </a:ext>
            </a:extLst>
          </p:cNvPr>
          <p:cNvSpPr txBox="1"/>
          <p:nvPr/>
        </p:nvSpPr>
        <p:spPr>
          <a:xfrm>
            <a:off x="7753349" y="5648325"/>
            <a:ext cx="219075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>
                <a:solidFill>
                  <a:srgbClr val="2A2921"/>
                </a:solidFill>
                <a:latin typeface="Montserrat"/>
              </a:rPr>
              <a:t>(Art. 202 del RLSH)</a:t>
            </a:r>
            <a:endParaRPr lang="es-ES" sz="1400"/>
          </a:p>
        </p:txBody>
      </p:sp>
    </p:spTree>
    <p:extLst>
      <p:ext uri="{BB962C8B-B14F-4D97-AF65-F5344CB8AC3E}">
        <p14:creationId xmlns:p14="http://schemas.microsoft.com/office/powerpoint/2010/main" val="5554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6" grpId="0"/>
      <p:bldP spid="10" grpId="0"/>
      <p:bldP spid="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B201-2110-2E22-1F03-EBEF1C8EE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638B9E11-8749-A2F0-2338-EFF63ED7BE3E}"/>
              </a:ext>
            </a:extLst>
          </p:cNvPr>
          <p:cNvSpPr/>
          <p:nvPr/>
        </p:nvSpPr>
        <p:spPr>
          <a:xfrm>
            <a:off x="1859397" y="1234"/>
            <a:ext cx="8687543" cy="13697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2600" b="1" noProof="0">
              <a:solidFill>
                <a:schemeClr val="bg1"/>
              </a:solidFill>
              <a:latin typeface="Montserra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rgbClr val="933A17"/>
                </a:solidFill>
                <a:latin typeface="Montserrat"/>
                <a:ea typeface="+mj-ea"/>
                <a:cs typeface="+mj-cs"/>
              </a:rPr>
              <a:t>Obligaciones para Permisos de Comercialización</a:t>
            </a:r>
            <a:endParaRPr lang="es-MX">
              <a:ea typeface="+mj-ea"/>
            </a:endParaRP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72F7543-229B-15EE-D42E-ACE5E752EA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928" y="5416046"/>
            <a:ext cx="1742191" cy="178981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66925770-D46B-3C55-63CA-F73978A09989}"/>
              </a:ext>
            </a:extLst>
          </p:cNvPr>
          <p:cNvSpPr/>
          <p:nvPr/>
        </p:nvSpPr>
        <p:spPr>
          <a:xfrm>
            <a:off x="383225" y="4658804"/>
            <a:ext cx="11681069" cy="11292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BC4775FC-3828-6591-3225-95F7A124CB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168187" y="6287737"/>
            <a:ext cx="2767091" cy="434739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5D013F96-2AAE-117B-0BEE-4BBB46EA88B6}"/>
              </a:ext>
            </a:extLst>
          </p:cNvPr>
          <p:cNvSpPr/>
          <p:nvPr/>
        </p:nvSpPr>
        <p:spPr>
          <a:xfrm>
            <a:off x="215332" y="1535196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6C6F10A3-552C-533E-AAB3-3B485459C93C}"/>
              </a:ext>
            </a:extLst>
          </p:cNvPr>
          <p:cNvSpPr/>
          <p:nvPr/>
        </p:nvSpPr>
        <p:spPr>
          <a:xfrm>
            <a:off x="5587432" y="1887621"/>
            <a:ext cx="4026884" cy="196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b="1" noProof="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8F622D68-057A-76F4-1F2C-DFEDF3429A31}"/>
              </a:ext>
            </a:extLst>
          </p:cNvPr>
          <p:cNvSpPr/>
          <p:nvPr/>
        </p:nvSpPr>
        <p:spPr>
          <a:xfrm>
            <a:off x="958282" y="1535196"/>
            <a:ext cx="9970484" cy="5010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 Los titulares de permisos de Comercialización ya otorgados deben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actualizar</a:t>
            </a:r>
            <a:r>
              <a:rPr lang="es-MX" sz="2000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 su información.</a:t>
            </a:r>
          </a:p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 Tienen un plazo máximo de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60 días hábiles</a:t>
            </a:r>
            <a:r>
              <a:rPr lang="es-MX" sz="2000">
                <a:solidFill>
                  <a:srgbClr val="2A2921"/>
                </a:solidFill>
                <a:latin typeface="Montserrat"/>
                <a:ea typeface="+mn-lt"/>
                <a:cs typeface="+mn-lt"/>
              </a:rPr>
              <a:t> para hacerlo.</a:t>
            </a:r>
            <a:endParaRPr lang="es-MX">
              <a:cs typeface="Arial"/>
            </a:endParaRPr>
          </a:p>
          <a:p>
            <a:pPr marL="800100" indent="-3429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>
                <a:solidFill>
                  <a:srgbClr val="2A2921"/>
                </a:solidFill>
                <a:latin typeface="Montserrat"/>
                <a:cs typeface="Arial"/>
              </a:rPr>
              <a:t>La información que deben entregar incluye datos operativos, contratos con proveedores y clientes, origen del producto y cumplimiento en controles volumétricos.</a:t>
            </a:r>
            <a:endParaRPr lang="es-MX">
              <a:solidFill>
                <a:srgbClr val="000000"/>
              </a:solidFill>
              <a:latin typeface="Arial"/>
              <a:cs typeface="Arial"/>
            </a:endParaRPr>
          </a:p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r>
              <a:rPr lang="es-MX" sz="2000">
                <a:solidFill>
                  <a:srgbClr val="2A2921"/>
                </a:solidFill>
                <a:latin typeface="Montserrat"/>
                <a:cs typeface="Arial"/>
              </a:rPr>
              <a:t> Esta información permitirá a la autoridad fortalecer la </a:t>
            </a:r>
            <a:r>
              <a:rPr lang="es-MX" sz="2000" b="1">
                <a:solidFill>
                  <a:srgbClr val="2A2921"/>
                </a:solidFill>
                <a:latin typeface="Montserrat"/>
                <a:cs typeface="Arial"/>
              </a:rPr>
              <a:t>supervisión de las actividades comerciales.</a:t>
            </a:r>
            <a:endParaRPr lang="es-MX" b="1">
              <a:cs typeface="Arial"/>
            </a:endParaRPr>
          </a:p>
          <a:p>
            <a:pPr marL="457200" algn="just">
              <a:lnSpc>
                <a:spcPct val="150000"/>
              </a:lnSpc>
              <a:buClr>
                <a:srgbClr val="933A17"/>
              </a:buClr>
              <a:buFont typeface="Wingdings"/>
              <a:buChar char="q"/>
            </a:pPr>
            <a:endParaRPr lang="es-MX" sz="2000">
              <a:solidFill>
                <a:srgbClr val="2A2921"/>
              </a:solidFill>
              <a:latin typeface="Montserrat" pitchFamily="34" charset="-122"/>
              <a:ea typeface="Montserrat" pitchFamily="34" charset="-122"/>
              <a:cs typeface="Arial"/>
            </a:endParaRPr>
          </a:p>
          <a:p>
            <a:pPr algn="just">
              <a:lnSpc>
                <a:spcPct val="150000"/>
              </a:lnSpc>
            </a:pPr>
            <a:endParaRPr lang="es-MX" b="1">
              <a:solidFill>
                <a:srgbClr val="000000"/>
              </a:solidFill>
              <a:latin typeface="Arial"/>
              <a:ea typeface="Montserrat" pitchFamily="34" charset="-122"/>
              <a:cs typeface="Arial"/>
            </a:endParaRPr>
          </a:p>
          <a:p>
            <a:pPr lvl="1" algn="just">
              <a:lnSpc>
                <a:spcPct val="150000"/>
              </a:lnSpc>
            </a:pPr>
            <a:endParaRPr lang="es-MX" sz="200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 noProof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46B446-974B-B3DD-8845-EF5606D9CAFF}"/>
              </a:ext>
            </a:extLst>
          </p:cNvPr>
          <p:cNvSpPr txBox="1"/>
          <p:nvPr/>
        </p:nvSpPr>
        <p:spPr>
          <a:xfrm>
            <a:off x="6962775" y="5619750"/>
            <a:ext cx="38195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>
                <a:solidFill>
                  <a:srgbClr val="2A2921"/>
                </a:solidFill>
                <a:latin typeface="Montserrat"/>
              </a:rPr>
              <a:t>(Art. Vigésimo Transitorio del RLSH)</a:t>
            </a:r>
            <a:endParaRPr lang="es-ES" sz="1400"/>
          </a:p>
        </p:txBody>
      </p:sp>
    </p:spTree>
    <p:extLst>
      <p:ext uri="{BB962C8B-B14F-4D97-AF65-F5344CB8AC3E}">
        <p14:creationId xmlns:p14="http://schemas.microsoft.com/office/powerpoint/2010/main" val="417570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768B4-7E2B-0753-0CE9-3C9C8E3B6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D8D9810C-477E-942F-99A0-7188B8D64A9D}"/>
              </a:ext>
            </a:extLst>
          </p:cNvPr>
          <p:cNvSpPr/>
          <p:nvPr/>
        </p:nvSpPr>
        <p:spPr>
          <a:xfrm>
            <a:off x="1768839" y="2263515"/>
            <a:ext cx="9054787" cy="15755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5400" b="1">
                <a:solidFill>
                  <a:srgbClr val="933A17"/>
                </a:solidFill>
                <a:latin typeface="+mj-lt"/>
                <a:ea typeface="+mj-ea"/>
                <a:cs typeface="+mj-cs"/>
              </a:rPr>
              <a:t>Plan Maestro SAT 2025</a:t>
            </a:r>
            <a:endParaRPr lang="es-MX" sz="5400" kern="1200" noProof="0">
              <a:solidFill>
                <a:srgbClr val="933A17"/>
              </a:solidFill>
              <a:latin typeface="+mj-lt"/>
              <a:ea typeface="+mj-ea"/>
              <a:cs typeface="Arial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60A82CF-A551-6E49-1922-2D45421BBB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96E232F9-F2DE-8877-D7CE-29425A0FB9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3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8356-56F3-6C32-E195-0E954A1B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9">
            <a:extLst>
              <a:ext uri="{FF2B5EF4-FFF2-40B4-BE49-F238E27FC236}">
                <a16:creationId xmlns:a16="http://schemas.microsoft.com/office/drawing/2014/main" id="{5C271D76-36F4-C2B6-D923-63F6EC12DBD7}"/>
              </a:ext>
            </a:extLst>
          </p:cNvPr>
          <p:cNvSpPr/>
          <p:nvPr/>
        </p:nvSpPr>
        <p:spPr>
          <a:xfrm>
            <a:off x="2879357" y="1199809"/>
            <a:ext cx="7029556" cy="9113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</a:pPr>
            <a:endParaRPr lang="es-MX" sz="20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 de recaudación 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planteada para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</a:pPr>
            <a:endParaRPr lang="es-MX" sz="16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ctr">
              <a:lnSpc>
                <a:spcPts val="1814"/>
              </a:lnSpc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endParaRPr lang="es-MX" sz="2000"/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7E266D4-F444-CD0C-9DBC-D745A402ED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6708"/>
            <a:ext cx="1465966" cy="1465966"/>
          </a:xfrm>
          <a:prstGeom prst="rect">
            <a:avLst/>
          </a:prstGeom>
        </p:spPr>
      </p:pic>
      <p:sp>
        <p:nvSpPr>
          <p:cNvPr id="4" name="Object 9">
            <a:extLst>
              <a:ext uri="{FF2B5EF4-FFF2-40B4-BE49-F238E27FC236}">
                <a16:creationId xmlns:a16="http://schemas.microsoft.com/office/drawing/2014/main" id="{99BC7328-F0C1-210B-396E-66A3CAAF9FA0}"/>
              </a:ext>
            </a:extLst>
          </p:cNvPr>
          <p:cNvSpPr/>
          <p:nvPr/>
        </p:nvSpPr>
        <p:spPr>
          <a:xfrm>
            <a:off x="3043834" y="2222939"/>
            <a:ext cx="6100996" cy="9113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</a:pPr>
            <a:endParaRPr lang="es-MX" sz="20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s-MX" sz="32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5.3 billones de pesos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16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algn="just">
              <a:lnSpc>
                <a:spcPts val="1814"/>
              </a:lnSpc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2000"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BF1A1327-9DB9-3947-F71F-D7BB50641F04}"/>
              </a:ext>
            </a:extLst>
          </p:cNvPr>
          <p:cNvSpPr/>
          <p:nvPr/>
        </p:nvSpPr>
        <p:spPr>
          <a:xfrm>
            <a:off x="3043834" y="3714909"/>
            <a:ext cx="6100996" cy="16737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ctr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0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ctr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 crear o aumentar impuestos</a:t>
            </a:r>
          </a:p>
          <a:p>
            <a:pPr marL="342900" indent="-342900" algn="ctr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Promover cultura cívica contributiva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B54D072-A4BB-7C4D-2398-5CB9E5DEB4CC}"/>
              </a:ext>
            </a:extLst>
          </p:cNvPr>
          <p:cNvSpPr/>
          <p:nvPr/>
        </p:nvSpPr>
        <p:spPr>
          <a:xfrm>
            <a:off x="3366122" y="2342931"/>
            <a:ext cx="5456420" cy="911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6EAA0DD3-3AE1-D0CE-82CD-E37C10D589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10126943" y="6197559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204E5-71C3-071E-611E-38A38440D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C854ABA-D6DE-D6D0-7629-4111F993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6708"/>
            <a:ext cx="1465966" cy="1465966"/>
          </a:xfrm>
          <a:prstGeom prst="rect">
            <a:avLst/>
          </a:prstGeom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219D3E79-CCF7-9B26-54E9-3AD0DB8A31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10126943" y="6197559"/>
            <a:ext cx="2643266" cy="444264"/>
          </a:xfrm>
          <a:prstGeom prst="rect">
            <a:avLst/>
          </a:prstGeom>
        </p:spPr>
      </p:pic>
      <p:pic>
        <p:nvPicPr>
          <p:cNvPr id="4" name="Imagen 3" descr="Texto, Carta&#10;&#10;El contenido generado por IA puede ser incorrecto.">
            <a:extLst>
              <a:ext uri="{FF2B5EF4-FFF2-40B4-BE49-F238E27FC236}">
                <a16:creationId xmlns:a16="http://schemas.microsoft.com/office/drawing/2014/main" id="{19527494-0F29-7BEA-1C04-2DC49D9A2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8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CB03A-1797-6F79-0BD0-572B907F2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33DA2FB-E2D9-3721-B099-0FED02C9BC13}"/>
              </a:ext>
            </a:extLst>
          </p:cNvPr>
          <p:cNvSpPr/>
          <p:nvPr/>
        </p:nvSpPr>
        <p:spPr>
          <a:xfrm>
            <a:off x="3048" y="238986"/>
            <a:ext cx="12188952" cy="43642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414"/>
              </a:lnSpc>
              <a:buNone/>
            </a:pPr>
            <a:r>
              <a:rPr lang="es-MX" sz="2700" b="1" noProof="0">
                <a:solidFill>
                  <a:srgbClr val="933A17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Enfoque de la fiscalización 2025</a:t>
            </a:r>
          </a:p>
          <a:p>
            <a:pPr algn="ctr">
              <a:lnSpc>
                <a:spcPts val="3414"/>
              </a:lnSpc>
              <a:buNone/>
            </a:pPr>
            <a:endParaRPr lang="es-MX" sz="2710" b="1" noProof="0">
              <a:solidFill>
                <a:srgbClr val="FFFFFF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3414"/>
              </a:lnSpc>
              <a:buNone/>
            </a:pPr>
            <a:endParaRPr lang="es-MX" sz="2710" b="1" noProof="0"/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18FAEEB-E7AB-6225-60EB-0FB89B7983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9" y="5759144"/>
            <a:ext cx="1465966" cy="146596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CAB355-3B37-BED4-344E-8FA2895A9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67" y="1251337"/>
            <a:ext cx="11622330" cy="417086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C14ADC4-07CC-63C1-CA07-24D7531F3A6D}"/>
              </a:ext>
            </a:extLst>
          </p:cNvPr>
          <p:cNvSpPr/>
          <p:nvPr/>
        </p:nvSpPr>
        <p:spPr>
          <a:xfrm>
            <a:off x="876300" y="3429000"/>
            <a:ext cx="9353550" cy="742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/>
          </a:p>
        </p:txBody>
      </p:sp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F762472C-C137-BD60-661E-371B042994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0000"/>
          </a:blip>
          <a:srcRect l="-42312" t="-21207" r="-57688" b="-9336"/>
          <a:stretch/>
        </p:blipFill>
        <p:spPr>
          <a:xfrm>
            <a:off x="9737475" y="6234451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2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9FAD3-A03A-521E-174F-80DEF437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626B639A-6BAB-19CE-717F-2298F756F320}"/>
              </a:ext>
            </a:extLst>
          </p:cNvPr>
          <p:cNvSpPr/>
          <p:nvPr/>
        </p:nvSpPr>
        <p:spPr>
          <a:xfrm>
            <a:off x="1768839" y="2263515"/>
            <a:ext cx="9054787" cy="15755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Acciones que está tomando la autoridad fiscal en materia de </a:t>
            </a:r>
            <a:r>
              <a:rPr lang="es-MX" sz="4800" b="1" u="sng" kern="1200" noProof="0">
                <a:solidFill>
                  <a:srgbClr val="933A17"/>
                </a:solidFill>
                <a:latin typeface="+mj-lt"/>
                <a:ea typeface="+mj-ea"/>
                <a:cs typeface="+mj-c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Controles Volumétricos</a:t>
            </a:r>
            <a:endParaRPr lang="es-MX" sz="4800" b="1" u="sng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B41DBE7-B282-4C0D-B84E-8537175357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015D1083-E121-322E-10F3-C0FE37A17D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3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06071-9A9A-0212-9FA0-1B55088C5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6203215-DA4B-3792-BBB4-89ED29BDA6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B749666F-40FC-D55B-E6BB-09BCC2334D24}"/>
              </a:ext>
            </a:extLst>
          </p:cNvPr>
          <p:cNvGrpSpPr/>
          <p:nvPr/>
        </p:nvGrpSpPr>
        <p:grpSpPr>
          <a:xfrm>
            <a:off x="970916" y="843844"/>
            <a:ext cx="2388273" cy="1980020"/>
            <a:chOff x="545643" y="444922"/>
            <a:chExt cx="2388273" cy="198002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B7480A90-20E3-FDE1-FC7E-8C9B76FE59E8}"/>
                </a:ext>
              </a:extLst>
            </p:cNvPr>
            <p:cNvSpPr/>
            <p:nvPr/>
          </p:nvSpPr>
          <p:spPr>
            <a:xfrm>
              <a:off x="545643" y="1571254"/>
              <a:ext cx="2388273" cy="85368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Envío de mensajes de interés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4" name="Gráfico 13" descr="Chateo contorno">
              <a:extLst>
                <a:ext uri="{FF2B5EF4-FFF2-40B4-BE49-F238E27FC236}">
                  <a16:creationId xmlns:a16="http://schemas.microsoft.com/office/drawing/2014/main" id="{FD69CCB3-792B-B495-E4E4-41240F8F7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8056" y="444922"/>
              <a:ext cx="1354649" cy="1354649"/>
            </a:xfrm>
            <a:prstGeom prst="rect">
              <a:avLst/>
            </a:prstGeom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BFA6F64-5ACE-7048-B855-830F7FD18BDC}"/>
              </a:ext>
            </a:extLst>
          </p:cNvPr>
          <p:cNvGrpSpPr/>
          <p:nvPr/>
        </p:nvGrpSpPr>
        <p:grpSpPr>
          <a:xfrm>
            <a:off x="918542" y="3710926"/>
            <a:ext cx="2440647" cy="1526310"/>
            <a:chOff x="4563752" y="767185"/>
            <a:chExt cx="2440647" cy="1526310"/>
          </a:xfrm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F55C1677-2E3D-EB58-7386-12A62D11DC51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6" name="Gráfico 15" descr="Dinero volando contorno">
              <a:extLst>
                <a:ext uri="{FF2B5EF4-FFF2-40B4-BE49-F238E27FC236}">
                  <a16:creationId xmlns:a16="http://schemas.microsoft.com/office/drawing/2014/main" id="{0C76A53F-D257-64FE-54B2-FB9D2BAA0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BCC3A495-8AC4-AD5E-63EC-DBDE07A07FE7}"/>
              </a:ext>
            </a:extLst>
          </p:cNvPr>
          <p:cNvGrpSpPr/>
          <p:nvPr/>
        </p:nvGrpSpPr>
        <p:grpSpPr>
          <a:xfrm>
            <a:off x="8444535" y="3559681"/>
            <a:ext cx="2629195" cy="1419019"/>
            <a:chOff x="8570659" y="732278"/>
            <a:chExt cx="2629195" cy="1419019"/>
          </a:xfrm>
        </p:grpSpPr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0190BA7B-C5E1-B4E6-CE15-4DFC3A06D16E}"/>
                </a:ext>
              </a:extLst>
            </p:cNvPr>
            <p:cNvSpPr/>
            <p:nvPr/>
          </p:nvSpPr>
          <p:spPr>
            <a:xfrm>
              <a:off x="8570659" y="1779950"/>
              <a:ext cx="2629195" cy="371347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Restricción de sellos</a:t>
              </a:r>
            </a:p>
          </p:txBody>
        </p:sp>
        <p:pic>
          <p:nvPicPr>
            <p:cNvPr id="18" name="Gráfico 17" descr="Cruz de bandeja de entrada contorno">
              <a:extLst>
                <a:ext uri="{FF2B5EF4-FFF2-40B4-BE49-F238E27FC236}">
                  <a16:creationId xmlns:a16="http://schemas.microsoft.com/office/drawing/2014/main" id="{92004839-4060-DB8D-037F-30752F52F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453394" y="732278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20C816C-275D-EB9B-69BE-7BE5BB255634}"/>
              </a:ext>
            </a:extLst>
          </p:cNvPr>
          <p:cNvGrpSpPr/>
          <p:nvPr/>
        </p:nvGrpSpPr>
        <p:grpSpPr>
          <a:xfrm>
            <a:off x="4561918" y="2250647"/>
            <a:ext cx="2440647" cy="1893226"/>
            <a:chOff x="1851073" y="2840259"/>
            <a:chExt cx="2440647" cy="1893226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57BBD52F-D6BB-4098-64EE-A39F297B6749}"/>
                </a:ext>
              </a:extLst>
            </p:cNvPr>
            <p:cNvSpPr/>
            <p:nvPr/>
          </p:nvSpPr>
          <p:spPr>
            <a:xfrm>
              <a:off x="1851073" y="3879797"/>
              <a:ext cx="2440647" cy="85368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Cartas invitación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20" name="Gráfico 19" descr="Correo electrónico contorno">
              <a:extLst>
                <a:ext uri="{FF2B5EF4-FFF2-40B4-BE49-F238E27FC236}">
                  <a16:creationId xmlns:a16="http://schemas.microsoft.com/office/drawing/2014/main" id="{5265D1FD-2CB5-3750-E832-15949B862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70600" y="2840259"/>
              <a:ext cx="914400" cy="914400"/>
            </a:xfrm>
            <a:prstGeom prst="rect">
              <a:avLst/>
            </a:prstGeom>
          </p:spPr>
        </p:pic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8DB16B5C-861A-9509-18A8-6AFF17829D24}"/>
              </a:ext>
            </a:extLst>
          </p:cNvPr>
          <p:cNvGrpSpPr/>
          <p:nvPr/>
        </p:nvGrpSpPr>
        <p:grpSpPr>
          <a:xfrm>
            <a:off x="8604888" y="561852"/>
            <a:ext cx="2629195" cy="2550794"/>
            <a:chOff x="7665635" y="3574928"/>
            <a:chExt cx="2629195" cy="2550794"/>
          </a:xfrm>
        </p:grpSpPr>
        <p:pic>
          <p:nvPicPr>
            <p:cNvPr id="24" name="Gráfico 23" descr="Impuestos contorno">
              <a:extLst>
                <a:ext uri="{FF2B5EF4-FFF2-40B4-BE49-F238E27FC236}">
                  <a16:creationId xmlns:a16="http://schemas.microsoft.com/office/drawing/2014/main" id="{F8CD4185-1BAF-D081-1BCE-CF8FAA0CA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38994" y="3574928"/>
              <a:ext cx="914400" cy="914400"/>
            </a:xfrm>
            <a:prstGeom prst="rect">
              <a:avLst/>
            </a:prstGeom>
          </p:spPr>
        </p:pic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129857B0-C874-DDCC-FA09-99636BCDDC44}"/>
                </a:ext>
              </a:extLst>
            </p:cNvPr>
            <p:cNvSpPr/>
            <p:nvPr/>
          </p:nvSpPr>
          <p:spPr>
            <a:xfrm>
              <a:off x="7665635" y="4489328"/>
              <a:ext cx="2629195" cy="16363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Cumplimiento de obligaciones en solicitudes de devolución de IVA</a:t>
              </a: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 </a:t>
              </a:r>
            </a:p>
          </p:txBody>
        </p:sp>
      </p:grpSp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FCF46C02-D9F7-C33B-CF44-3C307BCFCA1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FD60-575A-764C-E305-4C4B7FD9C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C9846F7-F23B-277E-71F6-0321A77C1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38BA2EE-B774-5FCD-FA32-404932163A31}"/>
              </a:ext>
            </a:extLst>
          </p:cNvPr>
          <p:cNvGrpSpPr/>
          <p:nvPr/>
        </p:nvGrpSpPr>
        <p:grpSpPr>
          <a:xfrm>
            <a:off x="417320" y="39350"/>
            <a:ext cx="2388273" cy="1980020"/>
            <a:chOff x="545643" y="444922"/>
            <a:chExt cx="2388273" cy="198002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0439B798-384B-1167-F628-2B256EDA6951}"/>
                </a:ext>
              </a:extLst>
            </p:cNvPr>
            <p:cNvSpPr/>
            <p:nvPr/>
          </p:nvSpPr>
          <p:spPr>
            <a:xfrm>
              <a:off x="545643" y="1571254"/>
              <a:ext cx="2388273" cy="85368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Envío de mensajes de interés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6" name="Gráfico 5" descr="Chateo contorno">
              <a:extLst>
                <a:ext uri="{FF2B5EF4-FFF2-40B4-BE49-F238E27FC236}">
                  <a16:creationId xmlns:a16="http://schemas.microsoft.com/office/drawing/2014/main" id="{DDD927BA-8A1B-8B7B-15DD-DE671E095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8056" y="444922"/>
              <a:ext cx="1354649" cy="1354649"/>
            </a:xfrm>
            <a:prstGeom prst="rect">
              <a:avLst/>
            </a:prstGeom>
          </p:spPr>
        </p:pic>
      </p:grpSp>
      <p:pic>
        <p:nvPicPr>
          <p:cNvPr id="10" name="Imagen 9" descr="Texto, Carta&#10;&#10;El contenido generado por IA puede ser incorrecto.">
            <a:extLst>
              <a:ext uri="{FF2B5EF4-FFF2-40B4-BE49-F238E27FC236}">
                <a16:creationId xmlns:a16="http://schemas.microsoft.com/office/drawing/2014/main" id="{3D13A952-64AD-3455-07F1-C2D30F9D8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5"/>
          <a:stretch/>
        </p:blipFill>
        <p:spPr>
          <a:xfrm>
            <a:off x="3328006" y="187020"/>
            <a:ext cx="6073862" cy="6483960"/>
          </a:xfrm>
          <a:prstGeom prst="rect">
            <a:avLst/>
          </a:prstGeom>
        </p:spPr>
      </p:pic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EED0C7E1-E772-EF72-82E0-BDEB5FD717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0FC1E-184E-81A6-F306-7810B1B5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6A2E826-2A52-FD9B-1FD5-C56E1421A5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40EBA329-BDF1-6878-9665-24A45800A34C}"/>
              </a:ext>
            </a:extLst>
          </p:cNvPr>
          <p:cNvGrpSpPr/>
          <p:nvPr/>
        </p:nvGrpSpPr>
        <p:grpSpPr>
          <a:xfrm>
            <a:off x="9751353" y="227540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C1C74D34-3069-37E8-48F4-E192F00D1823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869D4A81-B06A-CBC2-E07D-72F06DA02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B9A395A7-B854-1E59-E871-E3DE457C0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8643" y="170267"/>
            <a:ext cx="7829771" cy="6446702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79D09D15-0594-400A-95A2-1CFF18C2AB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A41BC-DE1A-546F-94D4-6F63F2C53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78C63D6-D5AD-4109-CA31-2C24C58CEC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8CF9E59-1D92-7812-A1A0-254674408668}"/>
              </a:ext>
            </a:extLst>
          </p:cNvPr>
          <p:cNvGrpSpPr/>
          <p:nvPr/>
        </p:nvGrpSpPr>
        <p:grpSpPr>
          <a:xfrm>
            <a:off x="-189140" y="362452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3E1BA0C3-5E07-7FC8-D8F4-AFE6134C9988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0F693B00-B0F9-E5DA-C642-71BD40A75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4E12139-B0E3-329E-4399-956700345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789" y="-112154"/>
            <a:ext cx="7543564" cy="6768541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36464027-17DF-79D4-45DE-433E2E5D32A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7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A0A60-860A-BD7B-26AA-6953C9EE0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D3FDE3E-B593-A09C-4D07-2D63D6B7D4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46D5B6A-DC1B-A051-B6D5-112B8ACA29E7}"/>
              </a:ext>
            </a:extLst>
          </p:cNvPr>
          <p:cNvGrpSpPr/>
          <p:nvPr/>
        </p:nvGrpSpPr>
        <p:grpSpPr>
          <a:xfrm>
            <a:off x="-443973" y="197560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73832BBC-F708-F826-0F71-FF3573BE6FEE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654B50B3-A963-E3B5-9E48-5E5A68CD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9D485C33-8DDA-6384-8332-9828FCE43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167" y="231363"/>
            <a:ext cx="9760476" cy="5852914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0D3EB1A-DA57-8DA4-0522-D31969C28783}"/>
              </a:ext>
            </a:extLst>
          </p:cNvPr>
          <p:cNvCxnSpPr>
            <a:cxnSpLocks/>
          </p:cNvCxnSpPr>
          <p:nvPr/>
        </p:nvCxnSpPr>
        <p:spPr>
          <a:xfrm>
            <a:off x="5186597" y="1933732"/>
            <a:ext cx="5816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E5DFB27C-0AEA-96A2-9D55-B300A5328C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1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E0471-AD39-F28F-E1FA-1B7DD5D9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13CDC6F-905A-DD6C-F451-FE960E64A3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68AC8568-87D1-D003-25B2-384E481FEA54}"/>
              </a:ext>
            </a:extLst>
          </p:cNvPr>
          <p:cNvGrpSpPr/>
          <p:nvPr/>
        </p:nvGrpSpPr>
        <p:grpSpPr>
          <a:xfrm>
            <a:off x="-443973" y="197560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ACF20CB7-B5C3-6737-11AD-98D433A99911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B67AAF9F-BF8A-85E2-9CCA-166026104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2A19461B-0FBE-B3D5-561F-E07E392672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977E363-6092-339D-29E2-FD65F59D2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1569" y="197560"/>
            <a:ext cx="8991600" cy="66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9B02E-48C9-1C3B-4BE0-FFFE407F4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B8DC016-5EB1-E358-14F6-D03AD965A2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99CCDFE-57F4-17BD-517B-E383DD6DD793}"/>
              </a:ext>
            </a:extLst>
          </p:cNvPr>
          <p:cNvGrpSpPr/>
          <p:nvPr/>
        </p:nvGrpSpPr>
        <p:grpSpPr>
          <a:xfrm>
            <a:off x="-443973" y="197560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2B6FA0EC-3041-D229-059B-1F726ADA0353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E727F689-DAF6-18DF-E2D5-CCCB6F226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5CABF519-429E-DB6B-0D59-A34F0379B6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9D8D634-7078-F3C0-9BD7-95E34D3E1D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9287" y="583096"/>
            <a:ext cx="9011478" cy="523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80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B7D11-3AC2-E6E3-2CE0-4383C0DCB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EE9C968-65D2-D200-5745-9EA128194A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5539BF23-7098-20E9-9FCC-7CA10CADB590}"/>
              </a:ext>
            </a:extLst>
          </p:cNvPr>
          <p:cNvGrpSpPr/>
          <p:nvPr/>
        </p:nvGrpSpPr>
        <p:grpSpPr>
          <a:xfrm>
            <a:off x="-443973" y="197560"/>
            <a:ext cx="2440647" cy="1526310"/>
            <a:chOff x="4563752" y="767185"/>
            <a:chExt cx="2440647" cy="1526310"/>
          </a:xfrm>
        </p:grpSpPr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75B0D513-87F1-3D00-0071-8EA094761033}"/>
                </a:ext>
              </a:extLst>
            </p:cNvPr>
            <p:cNvSpPr/>
            <p:nvPr/>
          </p:nvSpPr>
          <p:spPr>
            <a:xfrm>
              <a:off x="4563752" y="1799571"/>
              <a:ext cx="2440647" cy="49392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  <a:buNone/>
              </a:pPr>
              <a:r>
                <a:rPr lang="es-MX" sz="200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Multas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12" name="Gráfico 11" descr="Dinero volando contorno">
              <a:extLst>
                <a:ext uri="{FF2B5EF4-FFF2-40B4-BE49-F238E27FC236}">
                  <a16:creationId xmlns:a16="http://schemas.microsoft.com/office/drawing/2014/main" id="{F3B2A92A-F237-AC55-3B0C-868453D2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59243" y="767185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A1265578-DB25-F97A-CB04-E7AD2E0A88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92EAB95-7941-C553-CEBB-51D6413524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247392"/>
            <a:ext cx="7772400" cy="63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0773C-B54D-FB51-EAD8-DC41A894E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DAC23F4-3E68-65EE-09FF-F3F53A44C8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B3CACC7-9DDB-A032-465C-EA56BB6F6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427" y="629587"/>
            <a:ext cx="8272916" cy="5906123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7652745B-2013-F680-0FC1-861E63A3D12C}"/>
              </a:ext>
            </a:extLst>
          </p:cNvPr>
          <p:cNvGrpSpPr/>
          <p:nvPr/>
        </p:nvGrpSpPr>
        <p:grpSpPr>
          <a:xfrm>
            <a:off x="133059" y="217359"/>
            <a:ext cx="2629195" cy="1419019"/>
            <a:chOff x="8570659" y="732278"/>
            <a:chExt cx="2629195" cy="1419019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55E6748-97A3-B68A-EEC5-EAFD52650E31}"/>
                </a:ext>
              </a:extLst>
            </p:cNvPr>
            <p:cNvSpPr/>
            <p:nvPr/>
          </p:nvSpPr>
          <p:spPr>
            <a:xfrm>
              <a:off x="8570659" y="1779950"/>
              <a:ext cx="2629195" cy="371347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Restricción de </a:t>
              </a:r>
            </a:p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sellos</a:t>
              </a:r>
            </a:p>
          </p:txBody>
        </p:sp>
        <p:pic>
          <p:nvPicPr>
            <p:cNvPr id="11" name="Gráfico 10" descr="Cruz de bandeja de entrada contorno">
              <a:extLst>
                <a:ext uri="{FF2B5EF4-FFF2-40B4-BE49-F238E27FC236}">
                  <a16:creationId xmlns:a16="http://schemas.microsoft.com/office/drawing/2014/main" id="{EAA45C25-A9BE-079E-71E5-8565DDD80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53394" y="732278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FF2FF6C5-5E2B-9AB7-5FE5-87C68A5369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8AEB-9B7D-FFA4-1978-12A3C167C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E4A4A09-7C32-046A-BEF6-9EE6B2F43C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0008303-8911-0D43-7CE8-88C679EE7761}"/>
              </a:ext>
            </a:extLst>
          </p:cNvPr>
          <p:cNvGrpSpPr/>
          <p:nvPr/>
        </p:nvGrpSpPr>
        <p:grpSpPr>
          <a:xfrm>
            <a:off x="9562805" y="0"/>
            <a:ext cx="2629195" cy="1419019"/>
            <a:chOff x="8570659" y="732278"/>
            <a:chExt cx="2629195" cy="1419019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95B2F72-A36B-4917-43AD-4EA32E6E1862}"/>
                </a:ext>
              </a:extLst>
            </p:cNvPr>
            <p:cNvSpPr/>
            <p:nvPr/>
          </p:nvSpPr>
          <p:spPr>
            <a:xfrm>
              <a:off x="8570659" y="1779950"/>
              <a:ext cx="2629195" cy="371347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Restricción de </a:t>
              </a:r>
            </a:p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sellos</a:t>
              </a:r>
            </a:p>
          </p:txBody>
        </p:sp>
        <p:pic>
          <p:nvPicPr>
            <p:cNvPr id="11" name="Gráfico 10" descr="Cruz de bandeja de entrada contorno">
              <a:extLst>
                <a:ext uri="{FF2B5EF4-FFF2-40B4-BE49-F238E27FC236}">
                  <a16:creationId xmlns:a16="http://schemas.microsoft.com/office/drawing/2014/main" id="{DCC1C55C-2092-2020-3CCC-F947041B2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53394" y="732278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CA8B8F6D-FDB0-9063-FC5A-21FCC57FF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06" y="1552291"/>
            <a:ext cx="10288725" cy="4438013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2DC217E2-307D-7219-E0FD-BCDCEB2875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4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0FC7-1FEC-2734-05D8-D280E420D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32299C4-B9D5-6FF5-B346-9A256097C3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EEC3189-19CA-B984-825E-5DA80FE2EF74}"/>
              </a:ext>
            </a:extLst>
          </p:cNvPr>
          <p:cNvGrpSpPr/>
          <p:nvPr/>
        </p:nvGrpSpPr>
        <p:grpSpPr>
          <a:xfrm>
            <a:off x="9562805" y="0"/>
            <a:ext cx="2629195" cy="1419019"/>
            <a:chOff x="8570659" y="732278"/>
            <a:chExt cx="2629195" cy="1419019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4AE632C1-5838-785A-EA12-D4287821C91E}"/>
                </a:ext>
              </a:extLst>
            </p:cNvPr>
            <p:cNvSpPr/>
            <p:nvPr/>
          </p:nvSpPr>
          <p:spPr>
            <a:xfrm>
              <a:off x="8570659" y="1779950"/>
              <a:ext cx="2629195" cy="371347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Restricción de </a:t>
              </a:r>
            </a:p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sellos</a:t>
              </a:r>
            </a:p>
          </p:txBody>
        </p:sp>
        <p:pic>
          <p:nvPicPr>
            <p:cNvPr id="11" name="Gráfico 10" descr="Cruz de bandeja de entrada contorno">
              <a:extLst>
                <a:ext uri="{FF2B5EF4-FFF2-40B4-BE49-F238E27FC236}">
                  <a16:creationId xmlns:a16="http://schemas.microsoft.com/office/drawing/2014/main" id="{DA76E859-3974-BAD5-4CFA-EF39E3412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53394" y="732278"/>
              <a:ext cx="914400" cy="914400"/>
            </a:xfrm>
            <a:prstGeom prst="rect">
              <a:avLst/>
            </a:prstGeom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58E73EB6-C1D5-1535-264E-CE1194EB833C}"/>
              </a:ext>
            </a:extLst>
          </p:cNvPr>
          <p:cNvGrpSpPr/>
          <p:nvPr/>
        </p:nvGrpSpPr>
        <p:grpSpPr>
          <a:xfrm>
            <a:off x="1041269" y="155782"/>
            <a:ext cx="8698957" cy="6221847"/>
            <a:chOff x="863848" y="318076"/>
            <a:chExt cx="8698957" cy="6221847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5617EDF-377C-3F24-627D-64CBDD2D2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3848" y="318076"/>
              <a:ext cx="8698957" cy="6221847"/>
            </a:xfrm>
            <a:prstGeom prst="rect">
              <a:avLst/>
            </a:prstGeom>
          </p:spPr>
        </p:pic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D7AEB0F6-565B-86B2-9A6D-369680FF371B}"/>
                </a:ext>
              </a:extLst>
            </p:cNvPr>
            <p:cNvGrpSpPr/>
            <p:nvPr/>
          </p:nvGrpSpPr>
          <p:grpSpPr>
            <a:xfrm>
              <a:off x="1304144" y="569626"/>
              <a:ext cx="7974767" cy="3132944"/>
              <a:chOff x="1304144" y="569626"/>
              <a:chExt cx="7974767" cy="3132944"/>
            </a:xfrm>
          </p:grpSpPr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0C6D42F0-D50E-7315-0A75-AF4730037C88}"/>
                  </a:ext>
                </a:extLst>
              </p:cNvPr>
              <p:cNvSpPr/>
              <p:nvPr/>
            </p:nvSpPr>
            <p:spPr>
              <a:xfrm>
                <a:off x="1304144" y="569626"/>
                <a:ext cx="7974767" cy="313294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6" name="Entrada de lápiz 15">
                    <a:extLst>
                      <a:ext uri="{FF2B5EF4-FFF2-40B4-BE49-F238E27FC236}">
                        <a16:creationId xmlns:a16="http://schemas.microsoft.com/office/drawing/2014/main" id="{A6D55209-9A7D-3FC1-7F31-09B1D4007876}"/>
                      </a:ext>
                    </a:extLst>
                  </p14:cNvPr>
                  <p14:cNvContentPartPr/>
                  <p14:nvPr/>
                </p14:nvContentPartPr>
                <p14:xfrm>
                  <a:off x="6538956" y="1976442"/>
                  <a:ext cx="2242440" cy="23760"/>
                </p14:xfrm>
              </p:contentPart>
            </mc:Choice>
            <mc:Fallback xmlns="">
              <p:pic>
                <p:nvPicPr>
                  <p:cNvPr id="16" name="Entrada de lápiz 15">
                    <a:extLst>
                      <a:ext uri="{FF2B5EF4-FFF2-40B4-BE49-F238E27FC236}">
                        <a16:creationId xmlns:a16="http://schemas.microsoft.com/office/drawing/2014/main" id="{A6D55209-9A7D-3FC1-7F31-09B1D400787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6502962" y="1904442"/>
                    <a:ext cx="2314069" cy="167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8" name="Entrada de lápiz 17">
                    <a:extLst>
                      <a:ext uri="{FF2B5EF4-FFF2-40B4-BE49-F238E27FC236}">
                        <a16:creationId xmlns:a16="http://schemas.microsoft.com/office/drawing/2014/main" id="{E676746F-1761-5975-3592-064C62862744}"/>
                      </a:ext>
                    </a:extLst>
                  </p14:cNvPr>
                  <p14:cNvContentPartPr/>
                  <p14:nvPr/>
                </p14:nvContentPartPr>
                <p14:xfrm>
                  <a:off x="1583916" y="2201082"/>
                  <a:ext cx="7275600" cy="720"/>
                </p14:xfrm>
              </p:contentPart>
            </mc:Choice>
            <mc:Fallback xmlns="">
              <p:pic>
                <p:nvPicPr>
                  <p:cNvPr id="18" name="Entrada de lápiz 17">
                    <a:extLst>
                      <a:ext uri="{FF2B5EF4-FFF2-40B4-BE49-F238E27FC236}">
                        <a16:creationId xmlns:a16="http://schemas.microsoft.com/office/drawing/2014/main" id="{E676746F-1761-5975-3592-064C62862744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547916" y="2057082"/>
                    <a:ext cx="7347240" cy="28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9" name="Entrada de lápiz 18">
                    <a:extLst>
                      <a:ext uri="{FF2B5EF4-FFF2-40B4-BE49-F238E27FC236}">
                        <a16:creationId xmlns:a16="http://schemas.microsoft.com/office/drawing/2014/main" id="{EEB9EA14-8E14-A327-387E-87150FBC6D00}"/>
                      </a:ext>
                    </a:extLst>
                  </p14:cNvPr>
                  <p14:cNvContentPartPr/>
                  <p14:nvPr/>
                </p14:nvContentPartPr>
                <p14:xfrm>
                  <a:off x="5167356" y="2539122"/>
                  <a:ext cx="3358800" cy="88560"/>
                </p14:xfrm>
              </p:contentPart>
            </mc:Choice>
            <mc:Fallback xmlns="">
              <p:pic>
                <p:nvPicPr>
                  <p:cNvPr id="19" name="Entrada de lápiz 18">
                    <a:extLst>
                      <a:ext uri="{FF2B5EF4-FFF2-40B4-BE49-F238E27FC236}">
                        <a16:creationId xmlns:a16="http://schemas.microsoft.com/office/drawing/2014/main" id="{EEB9EA14-8E14-A327-387E-87150FBC6D0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131356" y="2467122"/>
                    <a:ext cx="3430440" cy="23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1" name="Entrada de lápiz 20">
                    <a:extLst>
                      <a:ext uri="{FF2B5EF4-FFF2-40B4-BE49-F238E27FC236}">
                        <a16:creationId xmlns:a16="http://schemas.microsoft.com/office/drawing/2014/main" id="{DE4651EB-3E46-01C2-70C3-3AB95BF1C226}"/>
                      </a:ext>
                    </a:extLst>
                  </p14:cNvPr>
                  <p14:cNvContentPartPr/>
                  <p14:nvPr/>
                </p14:nvContentPartPr>
                <p14:xfrm>
                  <a:off x="6825876" y="2774922"/>
                  <a:ext cx="1978200" cy="720"/>
                </p14:xfrm>
              </p:contentPart>
            </mc:Choice>
            <mc:Fallback xmlns="">
              <p:pic>
                <p:nvPicPr>
                  <p:cNvPr id="21" name="Entrada de lápiz 20">
                    <a:extLst>
                      <a:ext uri="{FF2B5EF4-FFF2-40B4-BE49-F238E27FC236}">
                        <a16:creationId xmlns:a16="http://schemas.microsoft.com/office/drawing/2014/main" id="{DE4651EB-3E46-01C2-70C3-3AB95BF1C226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6789876" y="2630922"/>
                    <a:ext cx="2049840" cy="28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22" name="Entrada de lápiz 21">
                    <a:extLst>
                      <a:ext uri="{FF2B5EF4-FFF2-40B4-BE49-F238E27FC236}">
                        <a16:creationId xmlns:a16="http://schemas.microsoft.com/office/drawing/2014/main" id="{E909EF8D-9E5A-61C5-A4F2-89C87B662417}"/>
                      </a:ext>
                    </a:extLst>
                  </p14:cNvPr>
                  <p14:cNvContentPartPr/>
                  <p14:nvPr/>
                </p14:nvContentPartPr>
                <p14:xfrm>
                  <a:off x="1605156" y="2901642"/>
                  <a:ext cx="2053080" cy="33120"/>
                </p14:xfrm>
              </p:contentPart>
            </mc:Choice>
            <mc:Fallback xmlns="">
              <p:pic>
                <p:nvPicPr>
                  <p:cNvPr id="22" name="Entrada de lápiz 21">
                    <a:extLst>
                      <a:ext uri="{FF2B5EF4-FFF2-40B4-BE49-F238E27FC236}">
                        <a16:creationId xmlns:a16="http://schemas.microsoft.com/office/drawing/2014/main" id="{E909EF8D-9E5A-61C5-A4F2-89C87B662417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569150" y="2829642"/>
                    <a:ext cx="2124733" cy="176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5" name="Entrada de lápiz 24">
                    <a:extLst>
                      <a:ext uri="{FF2B5EF4-FFF2-40B4-BE49-F238E27FC236}">
                        <a16:creationId xmlns:a16="http://schemas.microsoft.com/office/drawing/2014/main" id="{36DFAC6D-E6C3-495D-A9DE-D7F15AE0F227}"/>
                      </a:ext>
                    </a:extLst>
                  </p14:cNvPr>
                  <p14:cNvContentPartPr/>
                  <p14:nvPr/>
                </p14:nvContentPartPr>
                <p14:xfrm>
                  <a:off x="3327756" y="3317442"/>
                  <a:ext cx="5519520" cy="720"/>
                </p14:xfrm>
              </p:contentPart>
            </mc:Choice>
            <mc:Fallback xmlns="">
              <p:pic>
                <p:nvPicPr>
                  <p:cNvPr id="25" name="Entrada de lápiz 24">
                    <a:extLst>
                      <a:ext uri="{FF2B5EF4-FFF2-40B4-BE49-F238E27FC236}">
                        <a16:creationId xmlns:a16="http://schemas.microsoft.com/office/drawing/2014/main" id="{36DFAC6D-E6C3-495D-A9DE-D7F15AE0F227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291756" y="3173442"/>
                    <a:ext cx="5591160" cy="28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27" name="Entrada de lápiz 26">
                    <a:extLst>
                      <a:ext uri="{FF2B5EF4-FFF2-40B4-BE49-F238E27FC236}">
                        <a16:creationId xmlns:a16="http://schemas.microsoft.com/office/drawing/2014/main" id="{C7ED9E96-00AA-6740-D9B8-D7BB0383FE68}"/>
                      </a:ext>
                    </a:extLst>
                  </p14:cNvPr>
                  <p14:cNvContentPartPr/>
                  <p14:nvPr/>
                </p14:nvContentPartPr>
                <p14:xfrm>
                  <a:off x="1605156" y="3540282"/>
                  <a:ext cx="1872000" cy="11160"/>
                </p14:xfrm>
              </p:contentPart>
            </mc:Choice>
            <mc:Fallback xmlns="">
              <p:pic>
                <p:nvPicPr>
                  <p:cNvPr id="27" name="Entrada de lápiz 26">
                    <a:extLst>
                      <a:ext uri="{FF2B5EF4-FFF2-40B4-BE49-F238E27FC236}">
                        <a16:creationId xmlns:a16="http://schemas.microsoft.com/office/drawing/2014/main" id="{C7ED9E96-00AA-6740-D9B8-D7BB0383FE68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1569156" y="3468282"/>
                    <a:ext cx="1943640" cy="1548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F2ABDE91-2914-0521-2A35-3042A60E1C40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D3298-B40A-B558-08DB-3757A9ACB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F2125D1-1843-13B8-14E5-0BEF15646D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76" y="5392034"/>
            <a:ext cx="1465966" cy="146596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76A4A9FC-22C8-1238-C615-948353B4AB49}"/>
              </a:ext>
            </a:extLst>
          </p:cNvPr>
          <p:cNvGrpSpPr/>
          <p:nvPr/>
        </p:nvGrpSpPr>
        <p:grpSpPr>
          <a:xfrm>
            <a:off x="9306340" y="499312"/>
            <a:ext cx="2583976" cy="1680682"/>
            <a:chOff x="1851073" y="2840259"/>
            <a:chExt cx="2440647" cy="1893226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7A61738-07B8-6044-5A05-9E1DC8E1E0B4}"/>
                </a:ext>
              </a:extLst>
            </p:cNvPr>
            <p:cNvSpPr/>
            <p:nvPr/>
          </p:nvSpPr>
          <p:spPr>
            <a:xfrm>
              <a:off x="1851073" y="3879797"/>
              <a:ext cx="2440647" cy="85368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 sz="2000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Cartas invitación</a:t>
              </a:r>
              <a:endPara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  <p:pic>
          <p:nvPicPr>
            <p:cNvPr id="8" name="Gráfico 7" descr="Correo electrónico contorno">
              <a:extLst>
                <a:ext uri="{FF2B5EF4-FFF2-40B4-BE49-F238E27FC236}">
                  <a16:creationId xmlns:a16="http://schemas.microsoft.com/office/drawing/2014/main" id="{079EF5E9-6642-091F-A763-06DCBD46F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70600" y="2840259"/>
              <a:ext cx="914400" cy="914400"/>
            </a:xfrm>
            <a:prstGeom prst="rect">
              <a:avLst/>
            </a:prstGeom>
          </p:spPr>
        </p:pic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2FFF83CF-0C9E-4AF2-FCEF-8FB973484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029" y="499311"/>
            <a:ext cx="7880311" cy="5641095"/>
          </a:xfrm>
          <a:prstGeom prst="rect">
            <a:avLst/>
          </a:prstGeom>
        </p:spPr>
      </p:pic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26F876D0-A020-275C-CF6C-7646D39EA7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1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0B01F-17E8-D194-8F6D-04AB20222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BACA30D-BC19-ADB5-33A4-39928723E6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76" y="5392034"/>
            <a:ext cx="1465966" cy="146596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64D3073-AFE6-C9C1-3AC3-CDFA4ED09373}"/>
              </a:ext>
            </a:extLst>
          </p:cNvPr>
          <p:cNvGrpSpPr/>
          <p:nvPr/>
        </p:nvGrpSpPr>
        <p:grpSpPr>
          <a:xfrm>
            <a:off x="10047274" y="0"/>
            <a:ext cx="2030668" cy="2269382"/>
            <a:chOff x="7665635" y="3574928"/>
            <a:chExt cx="2629195" cy="2550794"/>
          </a:xfrm>
        </p:grpSpPr>
        <p:pic>
          <p:nvPicPr>
            <p:cNvPr id="7" name="Gráfico 6" descr="Impuestos contorno">
              <a:extLst>
                <a:ext uri="{FF2B5EF4-FFF2-40B4-BE49-F238E27FC236}">
                  <a16:creationId xmlns:a16="http://schemas.microsoft.com/office/drawing/2014/main" id="{C60F5782-4788-069E-D649-62D4FA7D2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38994" y="3574928"/>
              <a:ext cx="914400" cy="914400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A7622829-C2B9-E633-1677-DD9D1DD2FDA2}"/>
                </a:ext>
              </a:extLst>
            </p:cNvPr>
            <p:cNvSpPr/>
            <p:nvPr/>
          </p:nvSpPr>
          <p:spPr>
            <a:xfrm>
              <a:off x="7665635" y="4489328"/>
              <a:ext cx="2629195" cy="16363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Cumplimiento de obligaciones en solicitudes de devolución de IVA</a:t>
              </a:r>
              <a:r>
                <a:rPr lang="es-MX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 </a:t>
              </a:r>
            </a:p>
          </p:txBody>
        </p:sp>
      </p:grpSp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0D1A7CDB-0095-56CA-17D0-383F66F7D9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l="-42312" t="-21207" r="-57688" b="-9336"/>
          <a:stretch/>
        </p:blipFill>
        <p:spPr>
          <a:xfrm>
            <a:off x="-448279" y="6174207"/>
            <a:ext cx="3066217" cy="515351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719229DC-938A-5F21-71BA-7E2F7D52B376}"/>
              </a:ext>
            </a:extLst>
          </p:cNvPr>
          <p:cNvGrpSpPr/>
          <p:nvPr/>
        </p:nvGrpSpPr>
        <p:grpSpPr>
          <a:xfrm>
            <a:off x="1475874" y="477028"/>
            <a:ext cx="8354013" cy="6212530"/>
            <a:chOff x="1475874" y="477028"/>
            <a:chExt cx="8354013" cy="621253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418D398-3DF8-021C-D8C0-0ADD45C75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75874" y="477028"/>
              <a:ext cx="8354013" cy="6212530"/>
            </a:xfrm>
            <a:prstGeom prst="rect">
              <a:avLst/>
            </a:prstGeom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BB7BC4E0-05A4-9E73-EAA4-601A11615CE1}"/>
                </a:ext>
              </a:extLst>
            </p:cNvPr>
            <p:cNvSpPr/>
            <p:nvPr/>
          </p:nvSpPr>
          <p:spPr>
            <a:xfrm>
              <a:off x="6821905" y="6174207"/>
              <a:ext cx="1359569" cy="11830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47506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9ED15-1439-4384-FCB8-F0BB11CDE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00573C9-F197-70FE-680A-3C8BD1136B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76" y="5392034"/>
            <a:ext cx="1465966" cy="146596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9BEE8757-B243-97B4-237D-A1EA202769C9}"/>
              </a:ext>
            </a:extLst>
          </p:cNvPr>
          <p:cNvGrpSpPr/>
          <p:nvPr/>
        </p:nvGrpSpPr>
        <p:grpSpPr>
          <a:xfrm>
            <a:off x="10047274" y="0"/>
            <a:ext cx="2030668" cy="2269382"/>
            <a:chOff x="7665635" y="3574928"/>
            <a:chExt cx="2629195" cy="2550794"/>
          </a:xfrm>
        </p:grpSpPr>
        <p:pic>
          <p:nvPicPr>
            <p:cNvPr id="7" name="Gráfico 6" descr="Impuestos contorno">
              <a:extLst>
                <a:ext uri="{FF2B5EF4-FFF2-40B4-BE49-F238E27FC236}">
                  <a16:creationId xmlns:a16="http://schemas.microsoft.com/office/drawing/2014/main" id="{4178FBB2-6295-FA9E-FDAF-063EB93EC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38994" y="3574928"/>
              <a:ext cx="914400" cy="914400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AEFE9A20-659B-94B4-8B2F-F478FF954B95}"/>
                </a:ext>
              </a:extLst>
            </p:cNvPr>
            <p:cNvSpPr/>
            <p:nvPr/>
          </p:nvSpPr>
          <p:spPr>
            <a:xfrm>
              <a:off x="7665635" y="4489328"/>
              <a:ext cx="2629195" cy="16363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722"/>
                </a:lnSpc>
              </a:pPr>
              <a:r>
                <a:rPr lang="es-MX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Cumplimiento de obligaciones en solicitudes de devolución</a:t>
              </a:r>
              <a:endParaRPr lang="es-MX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endParaRP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AF8F79F5-4E3C-AFCB-871F-96B3E49C34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779" y="452690"/>
            <a:ext cx="8777789" cy="5952620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7ABE2BB7-A775-492C-DBB0-FF88A030C7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0000"/>
          </a:blip>
          <a:srcRect l="-42312" t="-21207" r="-57688" b="-9336"/>
          <a:stretch/>
        </p:blipFill>
        <p:spPr>
          <a:xfrm>
            <a:off x="-474330" y="5979136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1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CAB09-645D-F24C-3602-A6006A320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F805DDC0-0F4C-1C9F-C625-8EB69A7A47FC}"/>
              </a:ext>
            </a:extLst>
          </p:cNvPr>
          <p:cNvSpPr/>
          <p:nvPr/>
        </p:nvSpPr>
        <p:spPr>
          <a:xfrm>
            <a:off x="1760720" y="-414168"/>
            <a:ext cx="9054787" cy="3125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>
                <a:solidFill>
                  <a:srgbClr val="933A17"/>
                </a:solidFill>
                <a:latin typeface="+mj-lt"/>
                <a:ea typeface="+mj-ea"/>
                <a:cs typeface="+mj-cs"/>
              </a:rPr>
              <a:t>A</a:t>
            </a: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cuerdo por el que se delegan facultades a los servidores públicos del SAT</a:t>
            </a:r>
            <a:endParaRPr lang="es-MX" sz="48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DD1A689-DD94-908C-2906-F3BB45FA3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DB3EE29-8AA7-637D-BC09-EFA9DE81617D}"/>
              </a:ext>
            </a:extLst>
          </p:cNvPr>
          <p:cNvSpPr txBox="1"/>
          <p:nvPr/>
        </p:nvSpPr>
        <p:spPr>
          <a:xfrm>
            <a:off x="3241363" y="6377629"/>
            <a:ext cx="6093500" cy="369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68"/>
              </a:lnSpc>
              <a:spcBef>
                <a:spcPts val="268"/>
              </a:spcBef>
              <a:buNone/>
            </a:pPr>
            <a:r>
              <a:rPr lang="es-MX" sz="1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Publicado en el DOF el 21 de Marzo de 2025</a:t>
            </a:r>
            <a:endParaRPr lang="es-MX" noProof="0">
              <a:solidFill>
                <a:srgbClr val="933A17"/>
              </a:solidFill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F830CB8C-82D9-AFF8-832B-1197F6106997}"/>
              </a:ext>
            </a:extLst>
          </p:cNvPr>
          <p:cNvSpPr/>
          <p:nvPr/>
        </p:nvSpPr>
        <p:spPr>
          <a:xfrm>
            <a:off x="2890237" y="3092576"/>
            <a:ext cx="6795752" cy="2215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000" noProof="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Delegan facultades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a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funcionarios del SAT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para requerir, vigilar y verificar el cumplimiento d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supervisar y exigir 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el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cumplimiento</a:t>
            </a:r>
            <a:r>
              <a:rPr lang="es-MX" sz="2000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relacionado con los </a:t>
            </a:r>
            <a:r>
              <a:rPr lang="es-MX" sz="2000" b="1">
                <a:solidFill>
                  <a:srgbClr val="2A2921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controles volumétricos y la facturación.  </a:t>
            </a:r>
            <a:endParaRPr lang="es-MX" sz="2000" b="1" noProof="0">
              <a:solidFill>
                <a:srgbClr val="2A2921"/>
              </a:solidFill>
              <a:latin typeface="Montserrat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C5800BC8-5649-2365-D734-F384820381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02EA-101D-2132-293E-A9DD7554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85E2FE5-99ED-9702-09AC-453CF6E350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DB3E2920-5CB7-59B9-43C7-6B99B057C6D5}"/>
              </a:ext>
            </a:extLst>
          </p:cNvPr>
          <p:cNvSpPr/>
          <p:nvPr/>
        </p:nvSpPr>
        <p:spPr>
          <a:xfrm>
            <a:off x="1114425" y="3627869"/>
            <a:ext cx="9963150" cy="2734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4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  <a:buClr>
                <a:srgbClr val="933A17"/>
              </a:buClr>
            </a:pP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Pueden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REQUERIR FORMALMENTE los reportes de controles volumétricos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si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se entregan en la fecha límite 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si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cumplen con las reglas fiscales 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presentarlos </a:t>
            </a: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400" noProof="0"/>
          </a:p>
        </p:txBody>
      </p:sp>
      <p:sp>
        <p:nvSpPr>
          <p:cNvPr id="2" name="TextBox 33">
            <a:extLst>
              <a:ext uri="{FF2B5EF4-FFF2-40B4-BE49-F238E27FC236}">
                <a16:creationId xmlns:a16="http://schemas.microsoft.com/office/drawing/2014/main" id="{8754C0C4-F46A-28FC-4467-4E0C6F800170}"/>
              </a:ext>
            </a:extLst>
          </p:cNvPr>
          <p:cNvSpPr txBox="1"/>
          <p:nvPr/>
        </p:nvSpPr>
        <p:spPr>
          <a:xfrm>
            <a:off x="319853" y="205037"/>
            <a:ext cx="1124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b="1" noProof="0">
                <a:solidFill>
                  <a:srgbClr val="933A17"/>
                </a:solidFill>
                <a:latin typeface="Tw Cen MT" panose="020B0602020104020603" pitchFamily="34" charset="0"/>
              </a:rPr>
              <a:t>Reportes de controles volumétricos</a:t>
            </a:r>
            <a:endParaRPr kumimoji="0" lang="es-MX" sz="4000" b="1" i="0" u="none" strike="noStrike" kern="1200" cap="none" spc="0" normalizeH="0" baseline="0" noProof="0">
              <a:solidFill>
                <a:srgbClr val="933A17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F889B40-55C8-A19C-5241-BFD9E613AFA9}"/>
              </a:ext>
            </a:extLst>
          </p:cNvPr>
          <p:cNvSpPr/>
          <p:nvPr/>
        </p:nvSpPr>
        <p:spPr>
          <a:xfrm>
            <a:off x="1743074" y="2034399"/>
            <a:ext cx="2933700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Recaudación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4A726562-A503-AB76-CF98-049AE1127B04}"/>
              </a:ext>
            </a:extLst>
          </p:cNvPr>
          <p:cNvSpPr/>
          <p:nvPr/>
        </p:nvSpPr>
        <p:spPr>
          <a:xfrm>
            <a:off x="4487275" y="1033409"/>
            <a:ext cx="2933700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Auditoría Fiscal Federal (AGAFF)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B435D8DB-540F-78B4-99B9-A88C2A51948A}"/>
              </a:ext>
            </a:extLst>
          </p:cNvPr>
          <p:cNvSpPr/>
          <p:nvPr/>
        </p:nvSpPr>
        <p:spPr>
          <a:xfrm>
            <a:off x="7955905" y="1873965"/>
            <a:ext cx="3750319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Comercio exterior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pic>
        <p:nvPicPr>
          <p:cNvPr id="10" name="Object 3" descr="preencoded.png">
            <a:extLst>
              <a:ext uri="{FF2B5EF4-FFF2-40B4-BE49-F238E27FC236}">
                <a16:creationId xmlns:a16="http://schemas.microsoft.com/office/drawing/2014/main" id="{3E9FD9CF-748C-19EC-6E33-A67FF6637D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42B0EEA0-3126-8FA1-7A82-D0AF8022D855}"/>
              </a:ext>
            </a:extLst>
          </p:cNvPr>
          <p:cNvSpPr/>
          <p:nvPr/>
        </p:nvSpPr>
        <p:spPr>
          <a:xfrm>
            <a:off x="3843103" y="2910067"/>
            <a:ext cx="4946473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Grandes contribuyentes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7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6" grpId="0"/>
      <p:bldP spid="7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563D-5EBD-2A5F-B2AD-D9539973C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76FD25B-A759-6772-7F23-099D4243A3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2" name="TextBox 33">
            <a:extLst>
              <a:ext uri="{FF2B5EF4-FFF2-40B4-BE49-F238E27FC236}">
                <a16:creationId xmlns:a16="http://schemas.microsoft.com/office/drawing/2014/main" id="{75E038D2-4796-C7D5-4285-01C39D638D5A}"/>
              </a:ext>
            </a:extLst>
          </p:cNvPr>
          <p:cNvSpPr txBox="1"/>
          <p:nvPr/>
        </p:nvSpPr>
        <p:spPr>
          <a:xfrm>
            <a:off x="319853" y="205037"/>
            <a:ext cx="1124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b="1">
                <a:solidFill>
                  <a:srgbClr val="933A17"/>
                </a:solidFill>
                <a:latin typeface="Tw Cen MT" panose="020B0602020104020603" pitchFamily="34" charset="0"/>
              </a:rPr>
              <a:t>Facturación Global</a:t>
            </a:r>
            <a:endParaRPr kumimoji="0" lang="es-MX" sz="4000" b="1" i="0" u="none" strike="noStrike" kern="1200" cap="none" spc="0" normalizeH="0" baseline="0" noProof="0">
              <a:solidFill>
                <a:srgbClr val="933A17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BBE0B65-AD4A-15D5-52A8-DA6DF43F0C1E}"/>
              </a:ext>
            </a:extLst>
          </p:cNvPr>
          <p:cNvSpPr/>
          <p:nvPr/>
        </p:nvSpPr>
        <p:spPr>
          <a:xfrm>
            <a:off x="7583898" y="1638257"/>
            <a:ext cx="2933700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AGAFF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F3D010B2-03C9-D27F-C86C-69D6F9EC23CF}"/>
              </a:ext>
            </a:extLst>
          </p:cNvPr>
          <p:cNvSpPr/>
          <p:nvPr/>
        </p:nvSpPr>
        <p:spPr>
          <a:xfrm>
            <a:off x="1674402" y="1638257"/>
            <a:ext cx="4946473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Grandes contribuyentes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3B04217B-5A25-321C-2E77-6C9BF3036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889DC174-A305-42D0-053B-BAFEA3E60385}"/>
              </a:ext>
            </a:extLst>
          </p:cNvPr>
          <p:cNvSpPr/>
          <p:nvPr/>
        </p:nvSpPr>
        <p:spPr>
          <a:xfrm>
            <a:off x="933450" y="3499887"/>
            <a:ext cx="10325100" cy="26625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  <a:buClr>
                <a:srgbClr val="933A17"/>
              </a:buClr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Vigilar y verificar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el cumplimiento de las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cumpliendo condiciones para emitir la factura global.</a:t>
            </a:r>
            <a:endParaRPr lang="es-MX" sz="24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400" noProof="0"/>
          </a:p>
        </p:txBody>
      </p:sp>
    </p:spTree>
    <p:extLst>
      <p:ext uri="{BB962C8B-B14F-4D97-AF65-F5344CB8AC3E}">
        <p14:creationId xmlns:p14="http://schemas.microsoft.com/office/powerpoint/2010/main" val="113725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30051-4BF3-9EA5-DE0E-467587644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658AC75-4591-EC7C-CA2D-BD3C1D4772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0EB86CD-FEA4-128C-92F0-9B570CD9D430}"/>
              </a:ext>
            </a:extLst>
          </p:cNvPr>
          <p:cNvSpPr/>
          <p:nvPr/>
        </p:nvSpPr>
        <p:spPr>
          <a:xfrm>
            <a:off x="1114425" y="3122219"/>
            <a:ext cx="9963150" cy="32595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4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ct val="150000"/>
              </a:lnSpc>
              <a:buClr>
                <a:srgbClr val="933A17"/>
              </a:buClr>
            </a:pP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durante la revisión encuentran que no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 cumpliendo con las reglas para la factura global, 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pueden determinar que </a:t>
            </a: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pierdan el derecho </a:t>
            </a:r>
            <a:r>
              <a:rPr lang="es-MX" sz="24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seguir usando esa facilidad.</a:t>
            </a: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4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400" noProof="0"/>
          </a:p>
        </p:txBody>
      </p:sp>
      <p:sp>
        <p:nvSpPr>
          <p:cNvPr id="2" name="TextBox 33">
            <a:extLst>
              <a:ext uri="{FF2B5EF4-FFF2-40B4-BE49-F238E27FC236}">
                <a16:creationId xmlns:a16="http://schemas.microsoft.com/office/drawing/2014/main" id="{2A206251-DA1E-9092-10E2-8BBBC73B4356}"/>
              </a:ext>
            </a:extLst>
          </p:cNvPr>
          <p:cNvSpPr txBox="1"/>
          <p:nvPr/>
        </p:nvSpPr>
        <p:spPr>
          <a:xfrm>
            <a:off x="319853" y="205037"/>
            <a:ext cx="11243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000" b="1">
                <a:solidFill>
                  <a:srgbClr val="933A17"/>
                </a:solidFill>
                <a:latin typeface="Tw Cen MT" panose="020B0602020104020603" pitchFamily="34" charset="0"/>
              </a:rPr>
              <a:t>Facturación Global</a:t>
            </a:r>
            <a:endParaRPr kumimoji="0" lang="es-MX" sz="4000" b="1" i="0" u="none" strike="noStrike" kern="1200" cap="none" spc="0" normalizeH="0" baseline="0" noProof="0">
              <a:solidFill>
                <a:srgbClr val="933A17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088ADAA-3ECF-9948-A763-77BE6E071F64}"/>
              </a:ext>
            </a:extLst>
          </p:cNvPr>
          <p:cNvSpPr/>
          <p:nvPr/>
        </p:nvSpPr>
        <p:spPr>
          <a:xfrm>
            <a:off x="7583898" y="1638257"/>
            <a:ext cx="2933700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Auditoría fiscal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24C50B74-59B9-9BE6-C70C-C47CE7CCF7E6}"/>
              </a:ext>
            </a:extLst>
          </p:cNvPr>
          <p:cNvSpPr/>
          <p:nvPr/>
        </p:nvSpPr>
        <p:spPr>
          <a:xfrm>
            <a:off x="1674402" y="1638257"/>
            <a:ext cx="4946473" cy="11957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b="1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r>
              <a:rPr lang="es-MX" sz="240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Grandes contribuyentes</a:t>
            </a: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457200" indent="-457200" algn="just">
              <a:lnSpc>
                <a:spcPts val="1814"/>
              </a:lnSpc>
              <a:buFont typeface="Wingdings" panose="05000000000000000000" pitchFamily="2" charset="2"/>
              <a:buChar char="ü"/>
            </a:pPr>
            <a:endParaRPr lang="es-MX" sz="2400" noProof="0">
              <a:solidFill>
                <a:srgbClr val="223955"/>
              </a:solidFill>
            </a:endParaRPr>
          </a:p>
        </p:txBody>
      </p: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7E84AE5D-5E86-5E9D-895C-B45B0B61FC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0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61FEB-EA88-DB90-ADEE-13C1848A6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262F6691-5D6D-A775-2D2D-E37229F83A9C}"/>
              </a:ext>
            </a:extLst>
          </p:cNvPr>
          <p:cNvSpPr/>
          <p:nvPr/>
        </p:nvSpPr>
        <p:spPr>
          <a:xfrm>
            <a:off x="1798820" y="1367508"/>
            <a:ext cx="9054787" cy="3125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Requisitos para aplicar la facilidad administrativa de facturación global</a:t>
            </a:r>
            <a:endParaRPr lang="es-ES">
              <a:ea typeface="+mj-ea"/>
              <a:cs typeface="Arial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48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B87ECB5-DCD3-012E-F725-76AD6ADAC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5CF0C25-DAEE-1435-C26F-525936AAD0C3}"/>
              </a:ext>
            </a:extLst>
          </p:cNvPr>
          <p:cNvSpPr txBox="1"/>
          <p:nvPr/>
        </p:nvSpPr>
        <p:spPr>
          <a:xfrm>
            <a:off x="3049250" y="4493489"/>
            <a:ext cx="6093500" cy="664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68"/>
              </a:lnSpc>
              <a:spcBef>
                <a:spcPts val="268"/>
              </a:spcBef>
              <a:buNone/>
            </a:pPr>
            <a:r>
              <a:rPr lang="es-MX" sz="1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Contribuyentes que </a:t>
            </a:r>
            <a:r>
              <a:rPr lang="es-MX" sz="1800" b="1" u="sng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distribuyan o enajenen</a:t>
            </a:r>
            <a:r>
              <a:rPr lang="es-MX" sz="1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petrolíferos</a:t>
            </a:r>
            <a:endParaRPr lang="es-MX" noProof="0">
              <a:solidFill>
                <a:srgbClr val="933A17"/>
              </a:solidFill>
            </a:endParaRPr>
          </a:p>
        </p:txBody>
      </p:sp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7AB99E8F-B388-CE0D-1BD6-C0A28C399C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4BC8F-11E1-717A-C9D0-57806A43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1B4630F-8B86-3DF9-A5AB-F504EE65F0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8D4D9F4-89E8-E9E6-DEA0-1A22A22A56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878"/>
          <a:stretch/>
        </p:blipFill>
        <p:spPr>
          <a:xfrm>
            <a:off x="313518" y="1944973"/>
            <a:ext cx="11564964" cy="1824196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C35982BD-A9C1-7139-77DA-37C91BFF34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631097" y="350911"/>
            <a:ext cx="10929806" cy="14277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2811"/>
              </a:lnSpc>
              <a:buNone/>
            </a:pPr>
            <a:r>
              <a:rPr lang="es-MX" sz="2231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Expedición de comprobantes en operaciones con el público en general para contribuyentes que distribuyan o enajene petrolíferos:</a:t>
            </a:r>
            <a:endParaRPr lang="es-MX" noProof="0">
              <a:solidFill>
                <a:srgbClr val="933A17"/>
              </a:solidFill>
            </a:endParaRPr>
          </a:p>
        </p:txBody>
      </p:sp>
      <p:sp>
        <p:nvSpPr>
          <p:cNvPr id="3" name="Object 2"/>
          <p:cNvSpPr/>
          <p:nvPr/>
        </p:nvSpPr>
        <p:spPr>
          <a:xfrm>
            <a:off x="2491380" y="1778669"/>
            <a:ext cx="7475250" cy="330066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spcBef>
                <a:spcPts val="1027"/>
              </a:spcBef>
              <a:buNone/>
            </a:pPr>
            <a:r>
              <a:rPr lang="es-MX" sz="20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Resolución Miscelánea Fiscal desde el ejercicio 2021 a la fecha, señala que la facilidad establecida para la expedición de comprobantes en operaciones con el público en general, no es aplicable tratándose de los sujetos obligados a llevar controles volumétricos de hidrocarburos y petrolíferos.</a:t>
            </a:r>
          </a:p>
        </p:txBody>
      </p:sp>
      <p:sp>
        <p:nvSpPr>
          <p:cNvPr id="4" name="Object 3"/>
          <p:cNvSpPr/>
          <p:nvPr/>
        </p:nvSpPr>
        <p:spPr>
          <a:xfrm>
            <a:off x="3957267" y="5644646"/>
            <a:ext cx="5656436" cy="2932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310"/>
              </a:lnSpc>
              <a:spcBef>
                <a:spcPts val="1294"/>
              </a:spcBef>
              <a:buNone/>
            </a:pPr>
            <a:r>
              <a:rPr lang="es-MX" sz="165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Regla 2.7.1.21 de la RMF para 2025</a:t>
            </a:r>
            <a:endParaRPr lang="es-MX" noProof="0"/>
          </a:p>
        </p:txBody>
      </p:sp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B88401E-B75B-F686-16C6-6ADFC1F0C7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81A40D1E-6F10-5F73-EF48-09D05F1374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7037706" y="2616930"/>
            <a:ext cx="4021662" cy="35432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22"/>
              </a:lnSpc>
              <a:buSzPct val="100000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Emitan CFDI global</a:t>
            </a:r>
          </a:p>
          <a:p>
            <a:pPr lvl="1" algn="just">
              <a:lnSpc>
                <a:spcPct val="150000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acuerdo con el apéndice 3 de la guía de llenado del CFDI global </a:t>
            </a:r>
            <a:r>
              <a:rPr lang="es-MX" sz="1600" noProof="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version</a:t>
            </a: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4.0 respectivamente del CFDI por todas sus operaciones, inclusive aquellas en las que los adquirentes no soliciten comprobantes y cuyo monto sea inferior a $100 pesos</a:t>
            </a:r>
            <a:endParaRPr lang="es-MX" sz="1600" noProof="0"/>
          </a:p>
        </p:txBody>
      </p:sp>
      <p:sp>
        <p:nvSpPr>
          <p:cNvPr id="3" name="Object 2"/>
          <p:cNvSpPr/>
          <p:nvPr/>
        </p:nvSpPr>
        <p:spPr>
          <a:xfrm>
            <a:off x="906268" y="385507"/>
            <a:ext cx="10376416" cy="12236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213"/>
              </a:lnSpc>
              <a:buNone/>
            </a:pPr>
            <a:r>
              <a:rPr lang="es-MX" sz="2550" b="1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</a:t>
            </a:r>
            <a:r>
              <a:rPr lang="es-MX" sz="2550" b="1" noProof="0" err="1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acilidad</a:t>
            </a:r>
            <a:r>
              <a:rPr lang="es-MX" sz="2550" b="1" noProof="0">
                <a:solidFill>
                  <a:srgbClr val="2239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administrativa a los contribuyentes, siempre que cumplan con los siguientes requisitos:</a:t>
            </a:r>
            <a:endParaRPr lang="es-MX" b="1" noProof="0">
              <a:solidFill>
                <a:srgbClr val="223955"/>
              </a:solidFill>
            </a:endParaRPr>
          </a:p>
        </p:txBody>
      </p:sp>
      <p:sp>
        <p:nvSpPr>
          <p:cNvPr id="4" name="Object 3"/>
          <p:cNvSpPr/>
          <p:nvPr/>
        </p:nvSpPr>
        <p:spPr>
          <a:xfrm>
            <a:off x="1491254" y="2627788"/>
            <a:ext cx="4021662" cy="22730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22"/>
              </a:lnSpc>
              <a:buSzPct val="100000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Emitan comprobantes</a:t>
            </a:r>
          </a:p>
          <a:p>
            <a:pPr lvl="1" algn="just">
              <a:lnSpc>
                <a:spcPct val="150000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operaciones con el público en general que cumplan con lo establecido en la regla 2.7.1.21 tercer párrafo, fracción III</a:t>
            </a:r>
            <a:endParaRPr lang="es-MX" sz="1600" noProof="0"/>
          </a:p>
        </p:txBody>
      </p:sp>
      <p:pic>
        <p:nvPicPr>
          <p:cNvPr id="11" name="Gráfico 10" descr="Insignia 1 contorno">
            <a:extLst>
              <a:ext uri="{FF2B5EF4-FFF2-40B4-BE49-F238E27FC236}">
                <a16:creationId xmlns:a16="http://schemas.microsoft.com/office/drawing/2014/main" id="{A5093581-47D9-57B4-0476-6CA259D26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7691" y="2343983"/>
            <a:ext cx="688868" cy="688868"/>
          </a:xfrm>
          <a:prstGeom prst="rect">
            <a:avLst/>
          </a:prstGeom>
        </p:spPr>
      </p:pic>
      <p:pic>
        <p:nvPicPr>
          <p:cNvPr id="16" name="Gráfico 15" descr="Insignia contorno">
            <a:extLst>
              <a:ext uri="{FF2B5EF4-FFF2-40B4-BE49-F238E27FC236}">
                <a16:creationId xmlns:a16="http://schemas.microsoft.com/office/drawing/2014/main" id="{C854DFC1-1FE8-F923-2E2F-F05756363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84892" y="2332592"/>
            <a:ext cx="688868" cy="688868"/>
          </a:xfrm>
          <a:prstGeom prst="rect">
            <a:avLst/>
          </a:prstGeom>
        </p:spPr>
      </p:pic>
      <p:pic>
        <p:nvPicPr>
          <p:cNvPr id="17" name="Imagen 1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5852D00-D0F4-0E19-435E-C74FF8CD70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62A8B79C-AE7A-9BE8-099E-2159208CD90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70000"/>
          </a:blip>
          <a:srcRect l="-42312" t="-21207" r="-57688" b="-9336"/>
          <a:stretch/>
        </p:blipFill>
        <p:spPr>
          <a:xfrm>
            <a:off x="-134658" y="618412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925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983" y="5447804"/>
            <a:ext cx="7180055" cy="847513"/>
          </a:xfrm>
          <a:prstGeom prst="rect">
            <a:avLst/>
          </a:prstGeom>
        </p:spPr>
      </p:pic>
      <p:sp>
        <p:nvSpPr>
          <p:cNvPr id="8" name="Object 7"/>
          <p:cNvSpPr/>
          <p:nvPr/>
        </p:nvSpPr>
        <p:spPr>
          <a:xfrm>
            <a:off x="2629779" y="5704609"/>
            <a:ext cx="7372046" cy="4608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s-MX" sz="144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IMPORTANTE: En caso de incumplir cualquiera de las condiciones de referencia, se perderá el derecho de aplicar la facilidad administrativa</a:t>
            </a:r>
            <a:endParaRPr lang="es-MX" noProof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61B285AE-16F8-2E30-B0C1-05A73D41F27A}"/>
              </a:ext>
            </a:extLst>
          </p:cNvPr>
          <p:cNvGrpSpPr/>
          <p:nvPr/>
        </p:nvGrpSpPr>
        <p:grpSpPr>
          <a:xfrm>
            <a:off x="3235718" y="890859"/>
            <a:ext cx="5720564" cy="4098236"/>
            <a:chOff x="3455520" y="922943"/>
            <a:chExt cx="5720564" cy="4098236"/>
          </a:xfrm>
        </p:grpSpPr>
        <p:sp>
          <p:nvSpPr>
            <p:cNvPr id="6" name="Object 5"/>
            <p:cNvSpPr/>
            <p:nvPr/>
          </p:nvSpPr>
          <p:spPr>
            <a:xfrm>
              <a:off x="3455520" y="1198013"/>
              <a:ext cx="5720564" cy="3823166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ts val="2722"/>
                </a:lnSpc>
                <a:buSzPct val="100000"/>
              </a:pPr>
              <a:r>
                <a:rPr lang="es-MX" sz="2000" b="1" noProof="0">
                  <a:solidFill>
                    <a:srgbClr val="933A17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Controles volumétricos</a:t>
              </a:r>
            </a:p>
            <a:p>
              <a:pPr lvl="1" algn="just">
                <a:lnSpc>
                  <a:spcPct val="150000"/>
                </a:lnSpc>
                <a:spcBef>
                  <a:spcPts val="404"/>
                </a:spcBef>
                <a:buNone/>
              </a:pPr>
              <a:r>
                <a:rPr lang="es-MX" b="1" noProof="0">
                  <a:solidFill>
                    <a:srgbClr val="5A5A4C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Enviar a través del portal del SAT, los reportes de controles volumétricos mensuales</a:t>
              </a:r>
            </a:p>
            <a:p>
              <a:pPr lvl="1" algn="just">
                <a:lnSpc>
                  <a:spcPct val="150000"/>
                </a:lnSpc>
                <a:spcBef>
                  <a:spcPts val="523"/>
                </a:spcBef>
                <a:buNone/>
              </a:pPr>
              <a:r>
                <a:rPr lang="es-MX" noProof="0">
                  <a:solidFill>
                    <a:srgbClr val="5A5A4C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Únicamente para el caso de la </a:t>
              </a:r>
              <a:r>
                <a:rPr lang="es-MX" b="1" noProof="0">
                  <a:solidFill>
                    <a:srgbClr val="5A5A4C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RFM 2021, se debió enviar a partir del 1 de enero de 2021, los reportes de CV mensual y diario </a:t>
              </a:r>
              <a:r>
                <a:rPr lang="es-MX" noProof="0">
                  <a:solidFill>
                    <a:srgbClr val="5A5A4C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(primer reporte diario correspondiente al día del mes reportado)</a:t>
              </a:r>
              <a:endParaRPr lang="es-MX" noProof="0"/>
            </a:p>
          </p:txBody>
        </p:sp>
        <p:pic>
          <p:nvPicPr>
            <p:cNvPr id="13" name="Gráfico 12" descr="Insignia 3 contorno">
              <a:extLst>
                <a:ext uri="{FF2B5EF4-FFF2-40B4-BE49-F238E27FC236}">
                  <a16:creationId xmlns:a16="http://schemas.microsoft.com/office/drawing/2014/main" id="{7EC8BE87-38EA-AF33-DD2D-B8D038020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27151" y="922943"/>
              <a:ext cx="678475" cy="678475"/>
            </a:xfrm>
            <a:prstGeom prst="rect">
              <a:avLst/>
            </a:prstGeom>
          </p:spPr>
        </p:pic>
      </p:grp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1590D3-5A83-5DE9-923D-5EFAA942DE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1A03456B-3BDF-03AD-E53D-08E4AB1724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70000"/>
          </a:blip>
          <a:srcRect l="-42312" t="-21207" r="-57688" b="-9336"/>
          <a:stretch/>
        </p:blipFill>
        <p:spPr>
          <a:xfrm>
            <a:off x="-424234" y="47332"/>
            <a:ext cx="3066217" cy="51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03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32F2A-972A-E537-4B8A-A279DEE9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67BE1E15-0545-6856-C3B4-90DBB9C8A9A7}"/>
              </a:ext>
            </a:extLst>
          </p:cNvPr>
          <p:cNvSpPr/>
          <p:nvPr/>
        </p:nvSpPr>
        <p:spPr>
          <a:xfrm>
            <a:off x="438040" y="1193660"/>
            <a:ext cx="11312871" cy="44616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5021"/>
              </a:lnSpc>
              <a:buNone/>
            </a:pPr>
            <a:r>
              <a:rPr lang="es-MX" sz="478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términos del último párrafo del artículo 89 del Código Fiscal de la Federación, le informamos que, nuestra asesoría, punto de vista o consejos, pudieran ser contrarios a la interpretación o criterios de las autoridades correspondientes.</a:t>
            </a:r>
            <a:endParaRPr lang="es-MX" noProof="0">
              <a:solidFill>
                <a:srgbClr val="933A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03888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A3758-1A67-E9A1-E198-8B05B6C66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">
            <a:extLst>
              <a:ext uri="{FF2B5EF4-FFF2-40B4-BE49-F238E27FC236}">
                <a16:creationId xmlns:a16="http://schemas.microsoft.com/office/drawing/2014/main" id="{7C6018A5-B183-5172-A455-CAE34AD4E59A}"/>
              </a:ext>
            </a:extLst>
          </p:cNvPr>
          <p:cNvSpPr/>
          <p:nvPr/>
        </p:nvSpPr>
        <p:spPr>
          <a:xfrm>
            <a:off x="7336809" y="1446963"/>
            <a:ext cx="3984057" cy="12554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200000"/>
              </a:lnSpc>
              <a:buNone/>
            </a:pPr>
            <a:r>
              <a:rPr lang="es-MX" sz="4781" b="1" noProof="0">
                <a:solidFill>
                  <a:srgbClr val="933A17"/>
                </a:solidFill>
                <a:latin typeface="Montserrat" pitchFamily="34" charset="0"/>
              </a:rPr>
              <a:t>¡GRACIAS!</a:t>
            </a:r>
            <a:endParaRPr lang="es-MX" b="1" noProof="0">
              <a:solidFill>
                <a:srgbClr val="933A17"/>
              </a:solidFill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ECBB9A56-F18B-57E0-315F-4DA2FA4C9B79}"/>
              </a:ext>
            </a:extLst>
          </p:cNvPr>
          <p:cNvSpPr/>
          <p:nvPr/>
        </p:nvSpPr>
        <p:spPr>
          <a:xfrm>
            <a:off x="7495733" y="3279097"/>
            <a:ext cx="3666208" cy="128322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s-MX" sz="2400" b="1">
                <a:solidFill>
                  <a:srgbClr val="223955"/>
                </a:solidFill>
                <a:latin typeface="Montserrat" pitchFamily="34" charset="0"/>
              </a:rPr>
              <a:t>javier</a:t>
            </a:r>
            <a:r>
              <a:rPr lang="es-MX" sz="2800" b="1">
                <a:solidFill>
                  <a:srgbClr val="223955"/>
                </a:solidFill>
              </a:rPr>
              <a:t>@</a:t>
            </a:r>
            <a:r>
              <a:rPr lang="es-MX" sz="2400" b="1">
                <a:solidFill>
                  <a:srgbClr val="223955"/>
                </a:solidFill>
                <a:latin typeface="Montserrat" pitchFamily="34" charset="0"/>
              </a:rPr>
              <a:t>atzinlegal</a:t>
            </a:r>
            <a:r>
              <a:rPr lang="es-MX" sz="2800" b="1">
                <a:solidFill>
                  <a:srgbClr val="223955"/>
                </a:solidFill>
              </a:rPr>
              <a:t>.</a:t>
            </a:r>
            <a:r>
              <a:rPr lang="es-MX" sz="2400" b="1">
                <a:solidFill>
                  <a:srgbClr val="223955"/>
                </a:solidFill>
                <a:latin typeface="Montserrat" pitchFamily="34" charset="0"/>
              </a:rPr>
              <a:t>com</a:t>
            </a:r>
            <a:r>
              <a:rPr lang="es-MX" sz="2800" b="1">
                <a:solidFill>
                  <a:srgbClr val="223955"/>
                </a:solidFill>
              </a:rPr>
              <a:t> </a:t>
            </a:r>
          </a:p>
          <a:p>
            <a:pPr algn="ctr">
              <a:lnSpc>
                <a:spcPct val="150000"/>
              </a:lnSpc>
              <a:buNone/>
            </a:pPr>
            <a:r>
              <a:rPr lang="es-MX" sz="2400" b="1">
                <a:solidFill>
                  <a:srgbClr val="223955"/>
                </a:solidFill>
                <a:latin typeface="Montserrat" pitchFamily="34" charset="0"/>
              </a:rPr>
              <a:t>55 8036 1063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3962AD8-96DC-121F-EFAE-D85002F5F7B9}"/>
              </a:ext>
            </a:extLst>
          </p:cNvPr>
          <p:cNvGrpSpPr/>
          <p:nvPr/>
        </p:nvGrpSpPr>
        <p:grpSpPr>
          <a:xfrm>
            <a:off x="499594" y="0"/>
            <a:ext cx="5726321" cy="6394652"/>
            <a:chOff x="6280795" y="149902"/>
            <a:chExt cx="5726321" cy="6394652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1F5B556D-8AFF-0840-1FF1-6280A1B61554}"/>
                </a:ext>
              </a:extLst>
            </p:cNvPr>
            <p:cNvGrpSpPr/>
            <p:nvPr/>
          </p:nvGrpSpPr>
          <p:grpSpPr>
            <a:xfrm>
              <a:off x="6280795" y="1690140"/>
              <a:ext cx="5726321" cy="4854414"/>
              <a:chOff x="6235825" y="1690140"/>
              <a:chExt cx="5726321" cy="4854414"/>
            </a:xfrm>
          </p:grpSpPr>
          <p:pic>
            <p:nvPicPr>
              <p:cNvPr id="4" name="Imagen 3" descr="Código QR&#10;&#10;El contenido generado por IA puede ser incorrecto.">
                <a:extLst>
                  <a:ext uri="{FF2B5EF4-FFF2-40B4-BE49-F238E27FC236}">
                    <a16:creationId xmlns:a16="http://schemas.microsoft.com/office/drawing/2014/main" id="{CC3D1136-EDBA-57FE-D60C-F861B130E1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916" b="18922"/>
              <a:stretch/>
            </p:blipFill>
            <p:spPr>
              <a:xfrm>
                <a:off x="6235825" y="1690140"/>
                <a:ext cx="5726321" cy="3477719"/>
              </a:xfrm>
              <a:prstGeom prst="rect">
                <a:avLst/>
              </a:prstGeom>
            </p:spPr>
          </p:pic>
          <p:pic>
            <p:nvPicPr>
              <p:cNvPr id="8" name="Imagen 7" descr="Código QR&#10;&#10;El contenido generado por IA puede ser incorrecto.">
                <a:extLst>
                  <a:ext uri="{FF2B5EF4-FFF2-40B4-BE49-F238E27FC236}">
                    <a16:creationId xmlns:a16="http://schemas.microsoft.com/office/drawing/2014/main" id="{54CB473B-445C-B77A-71C8-259F1E7EBF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2623" b="3423"/>
              <a:stretch/>
            </p:blipFill>
            <p:spPr>
              <a:xfrm>
                <a:off x="6235826" y="5124011"/>
                <a:ext cx="5726320" cy="1420543"/>
              </a:xfrm>
              <a:prstGeom prst="rect">
                <a:avLst/>
              </a:prstGeom>
            </p:spPr>
          </p:pic>
        </p:grpSp>
        <p:pic>
          <p:nvPicPr>
            <p:cNvPr id="11" name="Object 3" descr="preencoded.png">
              <a:extLst>
                <a:ext uri="{FF2B5EF4-FFF2-40B4-BE49-F238E27FC236}">
                  <a16:creationId xmlns:a16="http://schemas.microsoft.com/office/drawing/2014/main" id="{6018F63F-2976-BA1F-92FD-1071984B6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l="-7129" t="-21207" r="-15552" b="-9336"/>
            <a:stretch/>
          </p:blipFill>
          <p:spPr>
            <a:xfrm>
              <a:off x="6280795" y="615436"/>
              <a:ext cx="3252037" cy="891065"/>
            </a:xfrm>
            <a:prstGeom prst="rect">
              <a:avLst/>
            </a:prstGeom>
          </p:spPr>
        </p:pic>
        <p:pic>
          <p:nvPicPr>
            <p:cNvPr id="14" name="Imagen 13" descr="Logotipo, nombre de la empresa&#10;&#10;Descripción generada automáticamente">
              <a:extLst>
                <a:ext uri="{FF2B5EF4-FFF2-40B4-BE49-F238E27FC236}">
                  <a16:creationId xmlns:a16="http://schemas.microsoft.com/office/drawing/2014/main" id="{06ECD659-7886-250C-9A03-B6AEB762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45" t="13428" r="2045" b="22059"/>
            <a:stretch/>
          </p:blipFill>
          <p:spPr>
            <a:xfrm>
              <a:off x="9376317" y="149902"/>
              <a:ext cx="2585506" cy="1667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0404412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0EC1D-36E1-1D8F-1A27-3F0243DD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C1E970D1-5BF7-CE29-D5AF-F6CCF88664B4}"/>
              </a:ext>
            </a:extLst>
          </p:cNvPr>
          <p:cNvSpPr/>
          <p:nvPr/>
        </p:nvSpPr>
        <p:spPr>
          <a:xfrm>
            <a:off x="1283368" y="1097178"/>
            <a:ext cx="9625263" cy="203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s-MX" sz="4000" b="1" i="0" u="none" strike="noStrike" kern="1200" cap="none" spc="0" normalizeH="0" baseline="0" noProof="0">
                <a:ln>
                  <a:noFill/>
                </a:ln>
                <a:solidFill>
                  <a:srgbClr val="933A17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Instalar equipos y programas para llevar controles volumétricos</a:t>
            </a:r>
            <a:endParaRPr kumimoji="0" lang="es-MX" sz="4000" b="0" i="0" u="none" strike="noStrike" kern="1200" cap="none" spc="0" normalizeH="0" baseline="0" noProof="0">
              <a:ln>
                <a:noFill/>
              </a:ln>
              <a:solidFill>
                <a:srgbClr val="933A17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AE16A3-DB06-FC10-20C0-556A77F8B8B2}"/>
              </a:ext>
            </a:extLst>
          </p:cNvPr>
          <p:cNvSpPr txBox="1"/>
          <p:nvPr/>
        </p:nvSpPr>
        <p:spPr>
          <a:xfrm>
            <a:off x="3043402" y="3388728"/>
            <a:ext cx="6105194" cy="68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MX" sz="2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Deberán cumplir con el anexo 30 de la RMF</a:t>
            </a:r>
            <a:endParaRPr kumimoji="0" lang="es-MX" sz="2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19FDDF8-9522-2999-B711-5466F1999D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392" y="5635629"/>
            <a:ext cx="1566608" cy="1710381"/>
          </a:xfrm>
          <a:prstGeom prst="rect">
            <a:avLst/>
          </a:prstGeom>
        </p:spPr>
      </p:pic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0C87B880-163B-71CA-0D0C-9419CACF57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9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CE0C4-A97C-94C1-988A-E8F772AF9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FF2B5EF4-FFF2-40B4-BE49-F238E27FC236}">
                <a16:creationId xmlns:a16="http://schemas.microsoft.com/office/drawing/2014/main" id="{F051CD57-08F1-A9F8-58AE-16F0691CEDD3}"/>
              </a:ext>
            </a:extLst>
          </p:cNvPr>
          <p:cNvSpPr/>
          <p:nvPr/>
        </p:nvSpPr>
        <p:spPr>
          <a:xfrm>
            <a:off x="691066" y="725064"/>
            <a:ext cx="11148916" cy="516803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0" normalizeH="0" baseline="0" noProof="0">
                <a:ln>
                  <a:noFill/>
                </a:ln>
                <a:solidFill>
                  <a:srgbClr val="933A1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"ANEXO 30 "ESPECIFICACIONES TÉCNICAS DE FUNCIONALIDAD Y SEGURIDAD DE LOS EQUIPOS Y PROGRAMAS INFORMÁTICOS PARA LLEVAR CONTROLES VOLUMÉTRICOS DE HIDROCARBUROS Y PETROLÍFEROS"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63AE340-0959-4B3E-1DD2-A6CAF3EC2C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392" y="5699625"/>
            <a:ext cx="1566608" cy="1710381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7290DCE3-34C5-0627-1B71-4335317B8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70194" y="6268688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A1628-8867-B937-2387-794929A8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C7954374-5CAB-B938-8325-429DEA63610E}"/>
              </a:ext>
            </a:extLst>
          </p:cNvPr>
          <p:cNvSpPr/>
          <p:nvPr/>
        </p:nvSpPr>
        <p:spPr>
          <a:xfrm>
            <a:off x="-166" y="0"/>
            <a:ext cx="12189118" cy="1647346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ECEC4356-29EB-A469-851A-FA10AF102C1C}"/>
              </a:ext>
            </a:extLst>
          </p:cNvPr>
          <p:cNvGrpSpPr/>
          <p:nvPr/>
        </p:nvGrpSpPr>
        <p:grpSpPr>
          <a:xfrm>
            <a:off x="476131" y="2358435"/>
            <a:ext cx="3680492" cy="1043680"/>
            <a:chOff x="476131" y="2358435"/>
            <a:chExt cx="3680492" cy="104368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C4124A04-C0AD-831C-3F21-83179F7489D4}"/>
                </a:ext>
              </a:extLst>
            </p:cNvPr>
            <p:cNvSpPr/>
            <p:nvPr/>
          </p:nvSpPr>
          <p:spPr>
            <a:xfrm>
              <a:off x="476131" y="2413984"/>
              <a:ext cx="714196" cy="714196"/>
            </a:xfrm>
            <a:prstGeom prst="roundRect">
              <a:avLst>
                <a:gd name="adj" fmla="val 12803"/>
              </a:avLst>
            </a:prstGeom>
            <a:noFill/>
            <a:ln w="25400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" name="Object 4" descr="preencoded.png">
              <a:extLst>
                <a:ext uri="{FF2B5EF4-FFF2-40B4-BE49-F238E27FC236}">
                  <a16:creationId xmlns:a16="http://schemas.microsoft.com/office/drawing/2014/main" id="{33652575-DCF5-EC4E-611A-2017A036D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3122" y="2666499"/>
              <a:ext cx="361860" cy="219020"/>
            </a:xfrm>
            <a:prstGeom prst="rect">
              <a:avLst/>
            </a:prstGeom>
          </p:spPr>
        </p:pic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52862227-67E9-EB83-1536-1CD74865D0F5}"/>
                </a:ext>
              </a:extLst>
            </p:cNvPr>
            <p:cNvSpPr/>
            <p:nvPr/>
          </p:nvSpPr>
          <p:spPr>
            <a:xfrm>
              <a:off x="1380780" y="2358435"/>
              <a:ext cx="2775843" cy="51834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0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Permitir</a:t>
              </a: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la Generación de registros de </a:t>
              </a: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volumen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54EA96C8-6548-9F69-F3EF-4178EA08B880}"/>
                </a:ext>
              </a:extLst>
            </p:cNvPr>
            <p:cNvSpPr/>
            <p:nvPr/>
          </p:nvSpPr>
          <p:spPr>
            <a:xfrm>
              <a:off x="1380780" y="2956456"/>
              <a:ext cx="2775843" cy="44565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ts val="1756"/>
                </a:lnSpc>
                <a:spcBef>
                  <a:spcPts val="6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Por medio de </a:t>
              </a:r>
              <a:r>
                <a:rPr kumimoji="0" lang="en-US" sz="1320" b="0" i="0" u="none" strike="noStrike" kern="0" cap="none" spc="40" normalizeH="0" baseline="0" noProof="0" err="1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sistemas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de </a:t>
              </a:r>
              <a:r>
                <a:rPr kumimoji="0" lang="en-US" sz="1320" b="0" i="0" u="none" strike="noStrike" kern="0" cap="none" spc="40" normalizeH="0" baseline="0" noProof="0" err="1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medición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.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9" name="Object 18">
            <a:extLst>
              <a:ext uri="{FF2B5EF4-FFF2-40B4-BE49-F238E27FC236}">
                <a16:creationId xmlns:a16="http://schemas.microsoft.com/office/drawing/2014/main" id="{023EA31C-5C5D-DFE7-80E8-17A75941CA15}"/>
              </a:ext>
            </a:extLst>
          </p:cNvPr>
          <p:cNvSpPr/>
          <p:nvPr/>
        </p:nvSpPr>
        <p:spPr>
          <a:xfrm>
            <a:off x="0" y="5266008"/>
            <a:ext cx="12188952" cy="1590277"/>
          </a:xfrm>
          <a:prstGeom prst="rect">
            <a:avLst/>
          </a:prstGeom>
          <a:solidFill>
            <a:srgbClr val="933A17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31846FD-62AC-056F-601A-B702C1FBACD7}"/>
              </a:ext>
            </a:extLst>
          </p:cNvPr>
          <p:cNvSpPr/>
          <p:nvPr/>
        </p:nvSpPr>
        <p:spPr>
          <a:xfrm>
            <a:off x="892301" y="5577556"/>
            <a:ext cx="10404350" cy="9717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Los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Equipos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y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Programas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Informáticos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para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llevar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controles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volumétricos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de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Hidrocarburos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o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Petrolíferos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deben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cumplir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con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una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serie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de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funcionalidades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para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garantizar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una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correcta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recopilación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,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almacenamiento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y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procesamiento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 de </a:t>
            </a:r>
            <a:r>
              <a:rPr kumimoji="0" lang="en-US" sz="2025" b="1" i="0" u="none" strike="noStrike" kern="0" cap="none" spc="61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datos</a:t>
            </a:r>
            <a:r>
              <a:rPr kumimoji="0" lang="en-US" sz="2025" b="1" i="0" u="none" strike="noStrike" kern="0" cap="none" spc="6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*" pitchFamily="34" charset="0"/>
                <a:ea typeface="Jost*" pitchFamily="34" charset="-122"/>
                <a:cs typeface="Jost*" pitchFamily="34" charset="-120"/>
              </a:rPr>
              <a:t>.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1733FA28-84D9-CF5D-AF06-AC487C01ED71}"/>
              </a:ext>
            </a:extLst>
          </p:cNvPr>
          <p:cNvSpPr/>
          <p:nvPr/>
        </p:nvSpPr>
        <p:spPr>
          <a:xfrm>
            <a:off x="1380780" y="379794"/>
            <a:ext cx="9191970" cy="8668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34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EPICV DEBEN CUMPLIR CON LAS SIGUIENTES FUNCIONALIDADES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5978F448-334F-E35C-0257-D472EB74ADA5}"/>
              </a:ext>
            </a:extLst>
          </p:cNvPr>
          <p:cNvGrpSpPr/>
          <p:nvPr/>
        </p:nvGrpSpPr>
        <p:grpSpPr>
          <a:xfrm>
            <a:off x="4380405" y="2358435"/>
            <a:ext cx="3729600" cy="2416366"/>
            <a:chOff x="4380405" y="2358435"/>
            <a:chExt cx="3729600" cy="2416366"/>
          </a:xfrm>
        </p:grpSpPr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AA17AB1B-CDD6-D29B-4790-1446C6FB6DA2}"/>
                </a:ext>
              </a:extLst>
            </p:cNvPr>
            <p:cNvSpPr/>
            <p:nvPr/>
          </p:nvSpPr>
          <p:spPr>
            <a:xfrm>
              <a:off x="5334162" y="2358435"/>
              <a:ext cx="2775843" cy="827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0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Recopilación</a:t>
              </a: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y </a:t>
              </a: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almacenamiento</a:t>
              </a: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</a:t>
              </a: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en</a:t>
              </a: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</a:t>
              </a: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Programa</a:t>
              </a: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</a:t>
              </a:r>
              <a:r>
                <a:rPr kumimoji="0" lang="en-US" sz="1620" b="1" i="0" u="none" strike="noStrike" kern="0" cap="none" spc="49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Informático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71F683DC-1D0A-5283-C591-0AB9A26BEEF8}"/>
                </a:ext>
              </a:extLst>
            </p:cNvPr>
            <p:cNvSpPr/>
            <p:nvPr/>
          </p:nvSpPr>
          <p:spPr>
            <a:xfrm>
              <a:off x="5285053" y="3492951"/>
              <a:ext cx="2585391" cy="22282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ts val="1756"/>
                </a:lnSpc>
                <a:spcBef>
                  <a:spcPts val="6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20" b="1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a)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Los registros del </a:t>
              </a:r>
              <a:r>
                <a:rPr kumimoji="0" lang="es-MX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volumen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; 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4720D433-E219-5383-3E4E-A2631132460F}"/>
                </a:ext>
              </a:extLst>
            </p:cNvPr>
            <p:cNvSpPr/>
            <p:nvPr/>
          </p:nvSpPr>
          <p:spPr>
            <a:xfrm>
              <a:off x="5285052" y="3811428"/>
              <a:ext cx="2775843" cy="63817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ts val="1756"/>
                </a:lnSpc>
                <a:spcBef>
                  <a:spcPts val="6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20" b="1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b)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La información del dictamen del tipo de petrolífero y, 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F2AB263B-78C8-FAD6-C264-5C5F397B4C41}"/>
                </a:ext>
              </a:extLst>
            </p:cNvPr>
            <p:cNvSpPr/>
            <p:nvPr/>
          </p:nvSpPr>
          <p:spPr>
            <a:xfrm>
              <a:off x="5285052" y="4329143"/>
              <a:ext cx="2775843" cy="44565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1756"/>
                </a:lnSpc>
                <a:spcBef>
                  <a:spcPts val="6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20" b="1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c)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La </a:t>
              </a:r>
              <a:r>
                <a:rPr kumimoji="0" lang="en-US" sz="1320" b="0" i="0" u="none" strike="noStrike" kern="0" cap="none" spc="40" normalizeH="0" baseline="0" noProof="0" err="1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información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de </a:t>
              </a:r>
              <a:r>
                <a:rPr kumimoji="0" lang="en-US" sz="1320" b="0" i="0" u="none" strike="noStrike" kern="0" cap="none" spc="40" normalizeH="0" baseline="0" noProof="0" err="1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los</a:t>
              </a: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 CFDI.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158F63C3-B303-4234-024F-DA9219142514}"/>
                </a:ext>
              </a:extLst>
            </p:cNvPr>
            <p:cNvGrpSpPr/>
            <p:nvPr/>
          </p:nvGrpSpPr>
          <p:grpSpPr>
            <a:xfrm>
              <a:off x="4380405" y="2413984"/>
              <a:ext cx="735307" cy="714196"/>
              <a:chOff x="4380405" y="2413984"/>
              <a:chExt cx="735307" cy="714196"/>
            </a:xfrm>
          </p:grpSpPr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BEAADA89-FAED-A6A8-8A75-F9703E914BC6}"/>
                  </a:ext>
                </a:extLst>
              </p:cNvPr>
              <p:cNvSpPr/>
              <p:nvPr/>
            </p:nvSpPr>
            <p:spPr>
              <a:xfrm>
                <a:off x="4380405" y="2413984"/>
                <a:ext cx="714196" cy="714196"/>
              </a:xfrm>
              <a:prstGeom prst="roundRect">
                <a:avLst>
                  <a:gd name="adj" fmla="val 12803"/>
                </a:avLst>
              </a:prstGeom>
              <a:noFill/>
              <a:ln w="25400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9" name="Object 3" descr="preencoded.png">
                <a:extLst>
                  <a:ext uri="{FF2B5EF4-FFF2-40B4-BE49-F238E27FC236}">
                    <a16:creationId xmlns:a16="http://schemas.microsoft.com/office/drawing/2014/main" id="{3EB017F0-38E7-8B59-26A6-DF4B44617D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alphaModFix amt="70000"/>
              </a:blip>
              <a:srcRect l="-4013" t="-51159" r="26661" b="-31106"/>
              <a:stretch/>
            </p:blipFill>
            <p:spPr>
              <a:xfrm>
                <a:off x="4381194" y="2551528"/>
                <a:ext cx="734518" cy="445657"/>
              </a:xfrm>
              <a:prstGeom prst="rect">
                <a:avLst/>
              </a:prstGeom>
            </p:spPr>
          </p:pic>
        </p:grp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EDE5A800-632C-E649-31B1-C7014AAD7239}"/>
              </a:ext>
            </a:extLst>
          </p:cNvPr>
          <p:cNvGrpSpPr/>
          <p:nvPr/>
        </p:nvGrpSpPr>
        <p:grpSpPr>
          <a:xfrm>
            <a:off x="8267389" y="2358435"/>
            <a:ext cx="3697781" cy="1452993"/>
            <a:chOff x="8267389" y="2358435"/>
            <a:chExt cx="3697781" cy="1452993"/>
          </a:xfrm>
        </p:grpSpPr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C8950211-FE3B-D373-EFBD-B88A5A6EA79C}"/>
                </a:ext>
              </a:extLst>
            </p:cNvPr>
            <p:cNvSpPr/>
            <p:nvPr/>
          </p:nvSpPr>
          <p:spPr>
            <a:xfrm>
              <a:off x="9189327" y="2358435"/>
              <a:ext cx="2775843" cy="25917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0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20" b="1" i="0" u="none" strike="noStrike" kern="0" cap="none" spc="49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Generar reportes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C3A99794-5430-920D-6ED6-383A32DAB53A}"/>
                </a:ext>
              </a:extLst>
            </p:cNvPr>
            <p:cNvSpPr/>
            <p:nvPr/>
          </p:nvSpPr>
          <p:spPr>
            <a:xfrm>
              <a:off x="9189327" y="2697282"/>
              <a:ext cx="2775843" cy="1114146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ts val="1756"/>
                </a:lnSpc>
                <a:spcBef>
                  <a:spcPts val="6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20" b="0" i="0" u="none" strike="noStrike" kern="0" cap="none" spc="40" normalizeH="0" baseline="0" noProof="0">
                  <a:ln>
                    <a:noFill/>
                  </a:ln>
                  <a:solidFill>
                    <a:srgbClr val="000000">
                      <a:alpha val="80000"/>
                    </a:srgbClr>
                  </a:solidFill>
                  <a:effectLst/>
                  <a:uLnTx/>
                  <a:uFillTx/>
                  <a:latin typeface="Jost*" pitchFamily="34" charset="0"/>
                  <a:ea typeface="Jost*" pitchFamily="34" charset="-122"/>
                  <a:cs typeface="Jost*" pitchFamily="34" charset="-120"/>
                </a:rPr>
                <a:t>Permitir que la información recopilada y almacenada sea procesada a fin de generar reportes de información diarios y mensuales.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17851B33-C35C-8F26-D281-0553790C2C6A}"/>
                </a:ext>
              </a:extLst>
            </p:cNvPr>
            <p:cNvGrpSpPr/>
            <p:nvPr/>
          </p:nvGrpSpPr>
          <p:grpSpPr>
            <a:xfrm>
              <a:off x="8267389" y="2413984"/>
              <a:ext cx="734518" cy="714196"/>
              <a:chOff x="8267389" y="2413984"/>
              <a:chExt cx="734518" cy="714196"/>
            </a:xfrm>
          </p:grpSpPr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8668B471-0FAD-E290-1387-9D993FF57FE3}"/>
                  </a:ext>
                </a:extLst>
              </p:cNvPr>
              <p:cNvSpPr/>
              <p:nvPr/>
            </p:nvSpPr>
            <p:spPr>
              <a:xfrm>
                <a:off x="8284678" y="2413984"/>
                <a:ext cx="714196" cy="714196"/>
              </a:xfrm>
              <a:prstGeom prst="roundRect">
                <a:avLst>
                  <a:gd name="adj" fmla="val 12803"/>
                </a:avLst>
              </a:prstGeom>
              <a:noFill/>
              <a:ln w="25400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1" name="Object 3" descr="preencoded.png">
                <a:extLst>
                  <a:ext uri="{FF2B5EF4-FFF2-40B4-BE49-F238E27FC236}">
                    <a16:creationId xmlns:a16="http://schemas.microsoft.com/office/drawing/2014/main" id="{9D53A3A3-A270-B6D6-6DCE-2D71643D9C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alphaModFix amt="70000"/>
              </a:blip>
              <a:srcRect l="-4013" t="-51159" r="26661" b="-31106"/>
              <a:stretch/>
            </p:blipFill>
            <p:spPr>
              <a:xfrm>
                <a:off x="8267389" y="2529099"/>
                <a:ext cx="734518" cy="44565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6481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6761F-E304-A4AA-0F95-1212B8A2C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DFC7090-7178-EADE-FE5A-34682D22AE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3272E6D2-AADC-92AC-D6D5-37C85B1F39B5}"/>
              </a:ext>
            </a:extLst>
          </p:cNvPr>
          <p:cNvSpPr/>
          <p:nvPr/>
        </p:nvSpPr>
        <p:spPr>
          <a:xfrm>
            <a:off x="4828549" y="1469174"/>
            <a:ext cx="6795752" cy="36331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Analizar si los EPICV cumplen con Anexo 30.</a:t>
            </a: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endParaRPr lang="es-MX" sz="20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tienen implementado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Sistema de Gestión de la Medición.</a:t>
            </a: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han enviado </a:t>
            </a:r>
            <a:r>
              <a:rPr lang="es-MX" sz="20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Aviso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conforme a la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ficha de trámite 283/CFF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 a partir del 15 de enero de 2022 )</a:t>
            </a: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71FCBECF-7B82-0D87-2BB9-51488A7FC0DB}"/>
              </a:ext>
            </a:extLst>
          </p:cNvPr>
          <p:cNvSpPr/>
          <p:nvPr/>
        </p:nvSpPr>
        <p:spPr>
          <a:xfrm>
            <a:off x="1291771" y="159657"/>
            <a:ext cx="9791031" cy="773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s-MX" sz="4000" b="1">
                <a:solidFill>
                  <a:srgbClr val="933A17"/>
                </a:solidFill>
                <a:latin typeface="+mj-lt"/>
                <a:ea typeface="+mj-ea"/>
                <a:cs typeface="+mj-cs"/>
              </a:rPr>
              <a:t>Problemáticas</a:t>
            </a:r>
            <a:endParaRPr kumimoji="0" lang="es-MX" sz="4000" b="0" i="0" u="none" strike="noStrike" kern="1200" cap="none" spc="0" normalizeH="0" baseline="0" noProof="0">
              <a:ln>
                <a:noFill/>
              </a:ln>
              <a:solidFill>
                <a:srgbClr val="933A17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FE31F0BC-D7F5-3F5A-9A2A-EC7274761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  <p:pic>
        <p:nvPicPr>
          <p:cNvPr id="6" name="Imagen 5" descr="Icono&#10;&#10;El contenido generado por IA puede ser incorrecto.">
            <a:extLst>
              <a:ext uri="{FF2B5EF4-FFF2-40B4-BE49-F238E27FC236}">
                <a16:creationId xmlns:a16="http://schemas.microsoft.com/office/drawing/2014/main" id="{CA20398A-C8DB-0830-9E9A-66E4AEF00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0" y="785889"/>
            <a:ext cx="4526299" cy="499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1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EF763-6589-0DE5-5B40-EEE05DB9D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1B2F2B1-ADD7-D131-C113-FDCFE6674049}"/>
              </a:ext>
            </a:extLst>
          </p:cNvPr>
          <p:cNvSpPr/>
          <p:nvPr/>
        </p:nvSpPr>
        <p:spPr>
          <a:xfrm>
            <a:off x="0" y="1"/>
            <a:ext cx="12191999" cy="1273120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5586CDFE-9143-1A16-0873-3EC19C6F039C}"/>
              </a:ext>
            </a:extLst>
          </p:cNvPr>
          <p:cNvSpPr/>
          <p:nvPr/>
        </p:nvSpPr>
        <p:spPr>
          <a:xfrm>
            <a:off x="1149907" y="228266"/>
            <a:ext cx="10392518" cy="94846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Las consecuencias de no cumplir correctamente con los controles volumétricos</a:t>
            </a: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7E923BBB-B7A2-7088-085C-99205884DEE5}"/>
              </a:ext>
            </a:extLst>
          </p:cNvPr>
          <p:cNvSpPr/>
          <p:nvPr/>
        </p:nvSpPr>
        <p:spPr>
          <a:xfrm>
            <a:off x="251101" y="1422353"/>
            <a:ext cx="11940898" cy="1273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Supuestos: </a:t>
            </a:r>
          </a:p>
          <a:p>
            <a:pPr marL="0" marR="0" lvl="0" indent="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40" b="1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contar </a:t>
            </a: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 los equipos y programas informáticos para llevar los controles volumétricos, 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MX" sz="1600" b="0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contando con éstos, </a:t>
            </a: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los mantenga en operación en todo momento</a:t>
            </a: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los altere, inutilice o destruya. </a:t>
            </a:r>
            <a:endParaRPr kumimoji="0" lang="es-MX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9B620DB9-8008-EE5F-B5DF-8F4533E198A4}"/>
              </a:ext>
            </a:extLst>
          </p:cNvPr>
          <p:cNvSpPr/>
          <p:nvPr/>
        </p:nvSpPr>
        <p:spPr>
          <a:xfrm>
            <a:off x="1149907" y="3429000"/>
            <a:ext cx="4032355" cy="170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Infracción</a:t>
            </a:r>
          </a:p>
          <a:p>
            <a:pPr marL="0" marR="0" lvl="0" indent="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$3,373,500.00 a</a:t>
            </a: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 $5,622,500.00</a:t>
            </a: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47AE163D-3A5D-A89A-280E-3659A8645C42}"/>
              </a:ext>
            </a:extLst>
          </p:cNvPr>
          <p:cNvSpPr/>
          <p:nvPr/>
        </p:nvSpPr>
        <p:spPr>
          <a:xfrm>
            <a:off x="7009740" y="3429001"/>
            <a:ext cx="4032355" cy="1700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Clausura</a:t>
            </a:r>
          </a:p>
          <a:p>
            <a:pPr marL="0" marR="0" lvl="0" indent="0" algn="just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un plazo de 3 a 6</a:t>
            </a: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>
              <a:ln>
                <a:noFill/>
              </a:ln>
              <a:solidFill>
                <a:srgbClr val="2A2921"/>
              </a:solidFill>
              <a:effectLst/>
              <a:uLnTx/>
              <a:uFillTx/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kumimoji="0" lang="es-MX" sz="2400" b="1" i="0" u="sng" strike="noStrike" kern="1200" cap="none" spc="0" normalizeH="0" baseline="0" noProof="0">
                <a:ln>
                  <a:noFill/>
                </a:ln>
                <a:solidFill>
                  <a:srgbClr val="2A2921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MESES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2F82262-9F17-F7E5-2D44-766BF43265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8BA155DB-BC3E-13EE-961E-F420831E71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8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313350" y="994811"/>
            <a:ext cx="7565299" cy="38769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54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Aviso de la adquisición e instalación de equipos y programas informáticos para llevar controles volumétricos</a:t>
            </a:r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60E77DC-1D14-0731-CBD2-9DE7D0B672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D4DA5F2D-C2AF-5BDB-36A7-84E22A2238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647489" y="2088439"/>
            <a:ext cx="5446938" cy="45768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722"/>
              </a:lnSpc>
              <a:buSzPct val="100000"/>
              <a:buFont typeface="+mj-lt"/>
              <a:buAutoNum type="arabicPeriod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Cuándo se presenta?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Dentro de los </a:t>
            </a: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quince días siguientes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la adquisición o instalación de estos.</a:t>
            </a:r>
          </a:p>
          <a:p>
            <a:pPr marL="242900" indent="-242900" algn="l">
              <a:lnSpc>
                <a:spcPts val="2722"/>
              </a:lnSpc>
              <a:spcBef>
                <a:spcPts val="2609"/>
              </a:spcBef>
              <a:buSzPct val="100000"/>
              <a:buFont typeface="+mj-lt"/>
              <a:buAutoNum type="arabicPeriod"/>
            </a:pP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¿Qué requisitos debo cumplir?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Adjuntar </a:t>
            </a:r>
            <a:r>
              <a:rPr lang="es-MX" sz="1600" b="1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escrito libre suscrito por la o le representante legal </a:t>
            </a: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</a:t>
            </a:r>
            <a:r>
              <a:rPr lang="es-MX" sz="16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digitalizado )que contenga, </a:t>
            </a: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el que señale el nombre o denominación social y clave en el RFC del contribuyente.</a:t>
            </a:r>
          </a:p>
          <a:p>
            <a:pPr lvl="1" algn="just">
              <a:lnSpc>
                <a:spcPts val="1932"/>
              </a:lnSpc>
              <a:spcBef>
                <a:spcPts val="523"/>
              </a:spcBef>
              <a:buNone/>
            </a:pPr>
            <a:endParaRPr lang="es-MX" sz="1600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523"/>
              </a:spcBef>
              <a:buNone/>
            </a:pPr>
            <a:r>
              <a:rPr lang="es-MX" sz="16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</a:t>
            </a: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 </a:t>
            </a:r>
            <a:r>
              <a:rPr lang="es-MX" sz="16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 para el aviso publicado en el portal del SAT,</a:t>
            </a:r>
            <a:r>
              <a:rPr lang="es-MX" sz="1600" b="1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16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identificación oficial vigente del representante legal e instrumento para acreditar la representación o carta poder.</a:t>
            </a:r>
          </a:p>
        </p:txBody>
      </p:sp>
      <p:sp>
        <p:nvSpPr>
          <p:cNvPr id="2" name="Object 1"/>
          <p:cNvSpPr/>
          <p:nvPr/>
        </p:nvSpPr>
        <p:spPr>
          <a:xfrm>
            <a:off x="0" y="1"/>
            <a:ext cx="12188856" cy="1416410"/>
          </a:xfrm>
          <a:prstGeom prst="rect">
            <a:avLst/>
          </a:prstGeom>
          <a:solidFill>
            <a:srgbClr val="933A17"/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" name="Object 2"/>
          <p:cNvSpPr/>
          <p:nvPr/>
        </p:nvSpPr>
        <p:spPr>
          <a:xfrm>
            <a:off x="649077" y="192754"/>
            <a:ext cx="10890701" cy="12236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213"/>
              </a:lnSpc>
              <a:buNone/>
            </a:pPr>
            <a:r>
              <a:rPr lang="es-MX" sz="2400" b="1" noProof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Consideraciones del Aviso de la Adquisición e Instalación de Equipos y Programas Informáticos para llevar Controles Volumétricos</a:t>
            </a:r>
            <a:endParaRPr lang="es-MX" noProof="0"/>
          </a:p>
        </p:txBody>
      </p:sp>
      <p:sp>
        <p:nvSpPr>
          <p:cNvPr id="5" name="Object 4"/>
          <p:cNvSpPr/>
          <p:nvPr/>
        </p:nvSpPr>
        <p:spPr>
          <a:xfrm>
            <a:off x="6490503" y="2086036"/>
            <a:ext cx="5446938" cy="2115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22"/>
              </a:lnSpc>
              <a:buSzPct val="100000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¿Dónde se presenta?</a:t>
            </a:r>
          </a:p>
          <a:p>
            <a:pPr lvl="1" algn="l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b="1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línea, caso SaC</a:t>
            </a:r>
            <a:r>
              <a:rPr lang="es-MX" sz="16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 través de Mi Portal</a:t>
            </a:r>
            <a:endParaRPr lang="es-MX" sz="1600" b="1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l">
              <a:lnSpc>
                <a:spcPts val="2722"/>
              </a:lnSpc>
              <a:spcBef>
                <a:spcPts val="2609"/>
              </a:spcBef>
              <a:buSzPct val="100000"/>
            </a:pP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</a:t>
            </a:r>
            <a:r>
              <a:rPr lang="es-MX" sz="2800" b="1" noProof="0">
                <a:solidFill>
                  <a:srgbClr val="1455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Recomendaciones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</a:t>
            </a:r>
            <a:r>
              <a:rPr lang="es-MX" sz="1600" b="1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información en el formato del aviso debe coincidir con la presentada en el Certificado</a:t>
            </a: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la correcta operación y funcionamiento.</a:t>
            </a:r>
            <a:endParaRPr lang="es-MX" sz="2400" noProof="0"/>
          </a:p>
        </p:txBody>
      </p:sp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46E70E7-E77D-7F9E-5D74-1D8126654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49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0A3E8-A344-15D8-D0DE-87C6811D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65186FF-897C-49D7-739D-059C7933C7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3C8D9678-7957-F4E3-41A2-43B6EFAAC882}"/>
              </a:ext>
            </a:extLst>
          </p:cNvPr>
          <p:cNvSpPr/>
          <p:nvPr/>
        </p:nvSpPr>
        <p:spPr>
          <a:xfrm>
            <a:off x="4961082" y="1326114"/>
            <a:ext cx="6795752" cy="45217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Enviar lo más pronto posible en el formato publicado por SAT.</a:t>
            </a: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Tener identificados la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específica de la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instalación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proveedores de los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equipos y programas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así como la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descripción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estos</a:t>
            </a:r>
          </a:p>
          <a:p>
            <a:pPr algn="just">
              <a:lnSpc>
                <a:spcPct val="150000"/>
              </a:lnSpc>
              <a:buClr>
                <a:srgbClr val="933A17"/>
              </a:buClr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Contar con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soporte documental.</a:t>
            </a: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342900" indent="-342900" algn="just">
              <a:lnSpc>
                <a:spcPct val="150000"/>
              </a:lnSpc>
              <a:buClr>
                <a:srgbClr val="933A17"/>
              </a:buClr>
              <a:buFont typeface="Wingdings" panose="05000000000000000000" pitchFamily="2" charset="2"/>
              <a:buChar char="q"/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637CA3-8C98-09FA-AF96-8752E8E2D53C}"/>
              </a:ext>
            </a:extLst>
          </p:cNvPr>
          <p:cNvSpPr txBox="1"/>
          <p:nvPr/>
        </p:nvSpPr>
        <p:spPr>
          <a:xfrm>
            <a:off x="740229" y="285544"/>
            <a:ext cx="11001828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2800" b="1">
                <a:solidFill>
                  <a:srgbClr val="933A17"/>
                </a:solidFill>
                <a:latin typeface="+mj-lt"/>
                <a:ea typeface="+mj-ea"/>
                <a:cs typeface="+mj-cs"/>
              </a:rPr>
              <a:t>Recomendaciones para el enviar Aviso de Instalación o Adquisición de EPICV</a:t>
            </a:r>
            <a:endParaRPr lang="es-MX" sz="2800" b="1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36861EB9-3FD7-0137-DFCE-04E03F970D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  <p:pic>
        <p:nvPicPr>
          <p:cNvPr id="2" name="Imagen 1" descr="Tabla&#10;&#10;El contenido generado por IA puede ser incorrecto.">
            <a:extLst>
              <a:ext uri="{FF2B5EF4-FFF2-40B4-BE49-F238E27FC236}">
                <a16:creationId xmlns:a16="http://schemas.microsoft.com/office/drawing/2014/main" id="{877F1A5A-5F02-E1F3-584D-37C05AC766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48" t="2996" r="2815" b="-375"/>
          <a:stretch/>
        </p:blipFill>
        <p:spPr>
          <a:xfrm>
            <a:off x="140347" y="1599255"/>
            <a:ext cx="4819702" cy="385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8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9AA50DC-1A86-450C-593A-C3DF99AE4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89" y="126823"/>
            <a:ext cx="7253569" cy="6383675"/>
          </a:xfrm>
          <a:prstGeom prst="rect">
            <a:avLst/>
          </a:prstGeom>
        </p:spPr>
      </p:pic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38FBBF1-3E6A-FAFC-2DA2-7B14229D4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24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tón de acción: Volver 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B9FB4FA-A435-5892-8B5F-F48A5AACAF49}"/>
              </a:ext>
            </a:extLst>
          </p:cNvPr>
          <p:cNvSpPr/>
          <p:nvPr/>
        </p:nvSpPr>
        <p:spPr>
          <a:xfrm>
            <a:off x="11020925" y="5472006"/>
            <a:ext cx="721131" cy="591910"/>
          </a:xfrm>
          <a:prstGeom prst="actionButtonRetur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51C8A3-E6FD-5BC2-F85D-76CAC467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118" y="302555"/>
            <a:ext cx="7766597" cy="625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489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9C03C-6C02-92D6-0871-78852B4B3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86EE110D-C9C1-59F9-724D-954F02960EB7}"/>
              </a:ext>
            </a:extLst>
          </p:cNvPr>
          <p:cNvSpPr/>
          <p:nvPr/>
        </p:nvSpPr>
        <p:spPr>
          <a:xfrm>
            <a:off x="2568052" y="695009"/>
            <a:ext cx="7055893" cy="3746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54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Certificado de la correcta operación y funcionamiento de los EPICV</a:t>
            </a:r>
            <a:endParaRPr lang="es-MX" sz="54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B0D996-1E77-6A7F-E18B-B879F7D0ED7E}"/>
              </a:ext>
            </a:extLst>
          </p:cNvPr>
          <p:cNvSpPr txBox="1"/>
          <p:nvPr/>
        </p:nvSpPr>
        <p:spPr>
          <a:xfrm>
            <a:off x="2568053" y="4670413"/>
            <a:ext cx="7055893" cy="66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MX" sz="2000" b="1" kern="1200" noProof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En los supuestos, periodicidad y características del Anexo 31 de la RMF</a:t>
            </a:r>
            <a:endParaRPr lang="es-MX" sz="2000" kern="1200" noProof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379A008-5FE1-0835-2797-FD02CE3654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0AF64854-C918-CAEF-38C7-4A6D61BD95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7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6269" y="2337327"/>
            <a:ext cx="1085579" cy="790377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508032" y="3508450"/>
            <a:ext cx="2388273" cy="17275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722"/>
              </a:lnSpc>
              <a:buNone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Contar con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información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  documentación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soporte</a:t>
            </a:r>
          </a:p>
        </p:txBody>
      </p:sp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5472" y="2170238"/>
            <a:ext cx="676106" cy="1133192"/>
          </a:xfrm>
          <a:prstGeom prst="rect">
            <a:avLst/>
          </a:prstGeom>
        </p:spPr>
      </p:pic>
      <p:sp>
        <p:nvSpPr>
          <p:cNvPr id="6" name="Object 5"/>
          <p:cNvSpPr/>
          <p:nvPr/>
        </p:nvSpPr>
        <p:spPr>
          <a:xfrm>
            <a:off x="3410050" y="3508450"/>
            <a:ext cx="2440647" cy="13820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722"/>
              </a:lnSpc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Verificar que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establezca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los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datos correctos </a:t>
            </a:r>
          </a:p>
        </p:txBody>
      </p:sp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5965" y="2415844"/>
            <a:ext cx="1085579" cy="552312"/>
          </a:xfrm>
          <a:prstGeom prst="rect">
            <a:avLst/>
          </a:prstGeom>
        </p:spPr>
      </p:pic>
      <p:sp>
        <p:nvSpPr>
          <p:cNvPr id="8" name="Object 7"/>
          <p:cNvSpPr/>
          <p:nvPr/>
        </p:nvSpPr>
        <p:spPr>
          <a:xfrm>
            <a:off x="6338255" y="3508450"/>
            <a:ext cx="2440647" cy="207307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722"/>
              </a:lnSpc>
              <a:buNone/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Deberá enviarse conforme el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 publicado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portal del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SAT</a:t>
            </a:r>
          </a:p>
        </p:txBody>
      </p:sp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4687" y="2415844"/>
            <a:ext cx="809423" cy="609448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9172186" y="3508450"/>
            <a:ext cx="2629195" cy="241858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722"/>
              </a:lnSpc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información debe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coincidir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el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Aviso de la adquisición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 instalación de EPICV</a:t>
            </a:r>
          </a:p>
        </p:txBody>
      </p:sp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A22FA46-5F3F-0C6E-2F54-773970FB877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429BDF0-93E4-3A31-570F-B256D5826488}"/>
              </a:ext>
            </a:extLst>
          </p:cNvPr>
          <p:cNvSpPr txBox="1"/>
          <p:nvPr/>
        </p:nvSpPr>
        <p:spPr>
          <a:xfrm>
            <a:off x="899886" y="473792"/>
            <a:ext cx="106825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0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Certificado de la correcta operación y funcionamiento de los EPICV</a:t>
            </a:r>
            <a:endParaRPr lang="es-MX" sz="40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Object 3" descr="preencoded.png">
            <a:extLst>
              <a:ext uri="{FF2B5EF4-FFF2-40B4-BE49-F238E27FC236}">
                <a16:creationId xmlns:a16="http://schemas.microsoft.com/office/drawing/2014/main" id="{151BDC66-0B99-D9B0-C2C3-C574DC0DD7D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5226" y="95226"/>
            <a:ext cx="11998500" cy="666583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s-MX" noProof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777F2F3-836B-DBE8-1BC2-6BA01885C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6" y="976466"/>
            <a:ext cx="11490027" cy="459601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656" y="406524"/>
            <a:ext cx="9122669" cy="676106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1246534" y="570211"/>
            <a:ext cx="9509271" cy="3340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631"/>
              </a:lnSpc>
              <a:buNone/>
            </a:pPr>
            <a:r>
              <a:rPr lang="es-MX" sz="2088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resultado debe ser </a:t>
            </a:r>
            <a:r>
              <a:rPr lang="es-MX" sz="2088" b="1" u="sng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ACREDITADO SIN OBSERVACIONES</a:t>
            </a:r>
            <a:endParaRPr lang="es-MX" noProof="0">
              <a:solidFill>
                <a:srgbClr val="933A17"/>
              </a:solidFill>
            </a:endParaRPr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7BCB09F-7EA0-30D2-33A3-92680C09AD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11" name="Signo de multiplicación 10">
            <a:extLst>
              <a:ext uri="{FF2B5EF4-FFF2-40B4-BE49-F238E27FC236}">
                <a16:creationId xmlns:a16="http://schemas.microsoft.com/office/drawing/2014/main" id="{7BA36827-3D3D-CF5B-B8D4-A16CDC12F2FB}"/>
              </a:ext>
            </a:extLst>
          </p:cNvPr>
          <p:cNvSpPr/>
          <p:nvPr/>
        </p:nvSpPr>
        <p:spPr>
          <a:xfrm>
            <a:off x="9698634" y="2158584"/>
            <a:ext cx="584616" cy="44970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212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595245" y="814378"/>
            <a:ext cx="9208070" cy="3032971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olid"/>
            <a:miter lim="800000"/>
          </a:ln>
        </p:spPr>
        <p:txBody>
          <a:bodyPr/>
          <a:lstStyle/>
          <a:p>
            <a:endParaRPr lang="es-MX" noProof="0"/>
          </a:p>
        </p:txBody>
      </p:sp>
      <p:sp>
        <p:nvSpPr>
          <p:cNvPr id="3" name="Object 2"/>
          <p:cNvSpPr/>
          <p:nvPr/>
        </p:nvSpPr>
        <p:spPr>
          <a:xfrm>
            <a:off x="1595245" y="942739"/>
            <a:ext cx="9453017" cy="17139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ctr">
              <a:lnSpc>
                <a:spcPts val="2363"/>
              </a:lnSpc>
              <a:buSzPct val="100000"/>
              <a:buChar char="•"/>
            </a:pPr>
            <a:r>
              <a:rPr lang="es-MX" sz="1875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formato SAT considera instrucciones particulares para llenar los campos que solicitan. </a:t>
            </a:r>
          </a:p>
          <a:p>
            <a:pPr marL="242900" indent="-242900" algn="ctr">
              <a:lnSpc>
                <a:spcPts val="2268"/>
              </a:lnSpc>
              <a:spcBef>
                <a:spcPts val="1932"/>
              </a:spcBef>
              <a:buSzPct val="100000"/>
              <a:buChar char="•"/>
            </a:pPr>
            <a:r>
              <a:rPr lang="es-MX" sz="18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Destacamos el inciso </a:t>
            </a:r>
            <a:r>
              <a:rPr lang="es-MX" sz="1800" b="1" u="sng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"E) Identificación de los Equipos y Programas Verificados",</a:t>
            </a:r>
            <a:r>
              <a:rPr lang="es-MX" sz="18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pues señala expresamente cómo debe llenarse el formato solicitado por SAT:</a:t>
            </a:r>
            <a:endParaRPr lang="es-MX" noProof="0"/>
          </a:p>
        </p:txBody>
      </p:sp>
      <p:sp>
        <p:nvSpPr>
          <p:cNvPr id="4" name="Object 3"/>
          <p:cNvSpPr/>
          <p:nvPr/>
        </p:nvSpPr>
        <p:spPr>
          <a:xfrm>
            <a:off x="1388685" y="2785048"/>
            <a:ext cx="9698867" cy="37328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940"/>
              </a:lnSpc>
              <a:spcBef>
                <a:spcPts val="991"/>
              </a:spcBef>
              <a:buNone/>
            </a:pPr>
            <a:r>
              <a:rPr lang="es-MX" sz="2100" b="1" u="sng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información deberá obtenerse de los </a:t>
            </a:r>
            <a:r>
              <a:rPr lang="es-MX" sz="2100" b="1" u="sng" noProof="0">
                <a:solidFill>
                  <a:srgbClr val="E643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reportes diarios.</a:t>
            </a:r>
            <a:endParaRPr lang="es-MX" noProof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992AD86-7016-97BD-B927-73C6C196B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8" y="4070205"/>
            <a:ext cx="10328733" cy="2231836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8665" y="5069045"/>
            <a:ext cx="7122919" cy="247588"/>
          </a:xfrm>
          <a:prstGeom prst="rect">
            <a:avLst/>
          </a:prstGeom>
        </p:spPr>
      </p:pic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C7BDF98-AD4F-DC10-8B3D-E5E4ACE44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17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26A8A287-A958-C130-A6F1-F243D4CC41A5}"/>
              </a:ext>
            </a:extLst>
          </p:cNvPr>
          <p:cNvGrpSpPr/>
          <p:nvPr/>
        </p:nvGrpSpPr>
        <p:grpSpPr>
          <a:xfrm>
            <a:off x="3432944" y="552397"/>
            <a:ext cx="7989829" cy="1535827"/>
            <a:chOff x="3432944" y="552397"/>
            <a:chExt cx="7989829" cy="1535827"/>
          </a:xfrm>
        </p:grpSpPr>
        <p:pic>
          <p:nvPicPr>
            <p:cNvPr id="4" name="Object 3" descr="preencoded.png"/>
            <p:cNvPicPr>
              <a:picLocks noChangeAspect="1"/>
            </p:cNvPicPr>
            <p:nvPr/>
          </p:nvPicPr>
          <p:blipFill>
            <a:blip r:embed="rId3"/>
            <a:srcRect l="-10914" t="-10914" r="-10914" b="-10914"/>
            <a:stretch/>
          </p:blipFill>
          <p:spPr>
            <a:xfrm>
              <a:off x="9859660" y="552397"/>
              <a:ext cx="1563113" cy="1535827"/>
            </a:xfrm>
            <a:prstGeom prst="rect">
              <a:avLst/>
            </a:prstGeom>
          </p:spPr>
        </p:pic>
        <p:sp>
          <p:nvSpPr>
            <p:cNvPr id="5" name="Object 4"/>
            <p:cNvSpPr/>
            <p:nvPr/>
          </p:nvSpPr>
          <p:spPr>
            <a:xfrm>
              <a:off x="3432944" y="810375"/>
              <a:ext cx="5760312" cy="509936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4016"/>
                </a:lnSpc>
                <a:buNone/>
              </a:pPr>
              <a:r>
                <a:rPr lang="en-US" sz="3150" b="1">
                  <a:solidFill>
                    <a:srgbClr val="2A2921"/>
                  </a:solidFill>
                  <a:latin typeface="Montserrat"/>
                  <a:ea typeface="Montserrat" pitchFamily="34" charset="-122"/>
                  <a:cs typeface="Montserrat" pitchFamily="34" charset="-120"/>
                </a:rPr>
                <a:t>FORMA INCORRECTA</a:t>
              </a:r>
              <a:endParaRPr lang="en-US">
                <a:solidFill>
                  <a:srgbClr val="2A2921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9A7B1F30-5F61-DB8F-7D66-578F47B85D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425"/>
          <a:stretch/>
        </p:blipFill>
        <p:spPr>
          <a:xfrm>
            <a:off x="5526375" y="2520354"/>
            <a:ext cx="6557285" cy="1901744"/>
          </a:xfrm>
          <a:prstGeom prst="rect">
            <a:avLst/>
          </a:prstGeom>
        </p:spPr>
      </p:pic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995E1EA-D119-B494-C4D3-C5B1BBCC63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2" name="Object 3" descr="preencoded.png">
            <a:extLst>
              <a:ext uri="{FF2B5EF4-FFF2-40B4-BE49-F238E27FC236}">
                <a16:creationId xmlns:a16="http://schemas.microsoft.com/office/drawing/2014/main" id="{3BFE2394-8035-29F7-B0FB-AB0FA0B072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rcRect l="-42312" t="-21207" r="-57688" b="-9336"/>
          <a:stretch/>
        </p:blipFill>
        <p:spPr>
          <a:xfrm>
            <a:off x="-370194" y="6268688"/>
            <a:ext cx="2643266" cy="444264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D16AC183-C36B-C32F-966C-E260B172FCAE}"/>
              </a:ext>
            </a:extLst>
          </p:cNvPr>
          <p:cNvGrpSpPr/>
          <p:nvPr/>
        </p:nvGrpSpPr>
        <p:grpSpPr>
          <a:xfrm>
            <a:off x="108340" y="2254515"/>
            <a:ext cx="5363323" cy="3334215"/>
            <a:chOff x="108340" y="2254515"/>
            <a:chExt cx="5363323" cy="333421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08FACE4-234D-6629-8D2A-3D7D9ECA3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8340" y="2254515"/>
              <a:ext cx="5363323" cy="3334215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FE2D7C05-0292-A279-4C51-DF2A71757404}"/>
                </a:ext>
              </a:extLst>
            </p:cNvPr>
            <p:cNvSpPr/>
            <p:nvPr/>
          </p:nvSpPr>
          <p:spPr>
            <a:xfrm>
              <a:off x="881151" y="3166973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DDA000C4-3AC2-3D84-67BA-0617DACF0140}"/>
                </a:ext>
              </a:extLst>
            </p:cNvPr>
            <p:cNvSpPr/>
            <p:nvPr/>
          </p:nvSpPr>
          <p:spPr>
            <a:xfrm>
              <a:off x="679867" y="3483274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5519C422-0E84-4295-01A1-F78185B21919}"/>
                </a:ext>
              </a:extLst>
            </p:cNvPr>
            <p:cNvSpPr/>
            <p:nvPr/>
          </p:nvSpPr>
          <p:spPr>
            <a:xfrm>
              <a:off x="881151" y="3785199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AC32F48B-DF0D-45FF-D6E2-627ABDD7966D}"/>
                </a:ext>
              </a:extLst>
            </p:cNvPr>
            <p:cNvSpPr/>
            <p:nvPr/>
          </p:nvSpPr>
          <p:spPr>
            <a:xfrm>
              <a:off x="938659" y="3972104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B1E0C90-9FEA-1BD9-F8F9-49C845694789}"/>
                </a:ext>
              </a:extLst>
            </p:cNvPr>
            <p:cNvSpPr/>
            <p:nvPr/>
          </p:nvSpPr>
          <p:spPr>
            <a:xfrm>
              <a:off x="780508" y="4187764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41FC84A-B0DA-79FE-743C-B9120AD0F4C4}"/>
                </a:ext>
              </a:extLst>
            </p:cNvPr>
            <p:cNvSpPr/>
            <p:nvPr/>
          </p:nvSpPr>
          <p:spPr>
            <a:xfrm>
              <a:off x="679865" y="4374669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F35BBED3-6A2E-2E51-5788-B64B832E755E}"/>
                </a:ext>
              </a:extLst>
            </p:cNvPr>
            <p:cNvSpPr/>
            <p:nvPr/>
          </p:nvSpPr>
          <p:spPr>
            <a:xfrm>
              <a:off x="622357" y="4575952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0B7DAB03-764A-5C69-19D2-84CC7485E9B1}"/>
                </a:ext>
              </a:extLst>
            </p:cNvPr>
            <p:cNvSpPr/>
            <p:nvPr/>
          </p:nvSpPr>
          <p:spPr>
            <a:xfrm>
              <a:off x="636734" y="4791613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689D4DF9-E4B8-51F3-EB1A-DC4B47C3F1B4}"/>
                </a:ext>
              </a:extLst>
            </p:cNvPr>
            <p:cNvSpPr/>
            <p:nvPr/>
          </p:nvSpPr>
          <p:spPr>
            <a:xfrm>
              <a:off x="679866" y="5194179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1178C36-D753-0C0D-AAE5-97B676A0E54D}"/>
                </a:ext>
              </a:extLst>
            </p:cNvPr>
            <p:cNvSpPr/>
            <p:nvPr/>
          </p:nvSpPr>
          <p:spPr>
            <a:xfrm>
              <a:off x="593602" y="5409838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4C605C4-8BA5-381E-CCBF-32736B5D6CFC}"/>
                </a:ext>
              </a:extLst>
            </p:cNvPr>
            <p:cNvSpPr/>
            <p:nvPr/>
          </p:nvSpPr>
          <p:spPr>
            <a:xfrm>
              <a:off x="1973828" y="3152594"/>
              <a:ext cx="679870" cy="7134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B0A3DC18-A995-F249-44DB-C764F00B1560}"/>
                </a:ext>
              </a:extLst>
            </p:cNvPr>
            <p:cNvSpPr/>
            <p:nvPr/>
          </p:nvSpPr>
          <p:spPr>
            <a:xfrm>
              <a:off x="1973829" y="3425764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D1ADACAE-FB4F-7693-C51B-6D85AD1E59EA}"/>
                </a:ext>
              </a:extLst>
            </p:cNvPr>
            <p:cNvSpPr/>
            <p:nvPr/>
          </p:nvSpPr>
          <p:spPr>
            <a:xfrm>
              <a:off x="2232620" y="3727687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B6667F42-C0E1-EBAF-095A-0B8E749E4F06}"/>
                </a:ext>
              </a:extLst>
            </p:cNvPr>
            <p:cNvSpPr/>
            <p:nvPr/>
          </p:nvSpPr>
          <p:spPr>
            <a:xfrm>
              <a:off x="2606431" y="5179800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EF508C2E-5D77-5E66-D3F8-5929BE78009C}"/>
                </a:ext>
              </a:extLst>
            </p:cNvPr>
            <p:cNvSpPr/>
            <p:nvPr/>
          </p:nvSpPr>
          <p:spPr>
            <a:xfrm>
              <a:off x="2620808" y="5395459"/>
              <a:ext cx="809266" cy="1144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287567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540DD043-34AE-F306-56DD-5F73B595DD0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Object 1" descr="/tmp/beautiful_ai_exports/44c8feba-ae29-4f9d-9fc1-b251d5158745.jpg"/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6D98266E-415B-09E1-FA00-6861032012AC}"/>
                </a:ext>
              </a:extLst>
            </p:cNvPr>
            <p:cNvSpPr/>
            <p:nvPr/>
          </p:nvSpPr>
          <p:spPr>
            <a:xfrm>
              <a:off x="2202880" y="2652623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DAAD3467-3713-BF2A-7BBB-B8169462DCDE}"/>
                </a:ext>
              </a:extLst>
            </p:cNvPr>
            <p:cNvSpPr/>
            <p:nvPr/>
          </p:nvSpPr>
          <p:spPr>
            <a:xfrm>
              <a:off x="2202879" y="2911415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022EDD3-2E44-1667-7534-4753B0C74E28}"/>
                </a:ext>
              </a:extLst>
            </p:cNvPr>
            <p:cNvSpPr/>
            <p:nvPr/>
          </p:nvSpPr>
          <p:spPr>
            <a:xfrm>
              <a:off x="2202880" y="3098321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3749A1F1-F1C5-34E7-2B42-812E302EBDCD}"/>
                </a:ext>
              </a:extLst>
            </p:cNvPr>
            <p:cNvSpPr/>
            <p:nvPr/>
          </p:nvSpPr>
          <p:spPr>
            <a:xfrm>
              <a:off x="2231634" y="3313981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AC53CC5E-0812-397F-07BF-ABA0FCB4F074}"/>
                </a:ext>
              </a:extLst>
            </p:cNvPr>
            <p:cNvSpPr/>
            <p:nvPr/>
          </p:nvSpPr>
          <p:spPr>
            <a:xfrm>
              <a:off x="2202879" y="3544018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D06CA844-D1C5-F194-A887-579B7C03276C}"/>
                </a:ext>
              </a:extLst>
            </p:cNvPr>
            <p:cNvSpPr/>
            <p:nvPr/>
          </p:nvSpPr>
          <p:spPr>
            <a:xfrm>
              <a:off x="2188501" y="3759678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D0EC4713-1CAF-3C87-2C90-37D36F4FF449}"/>
                </a:ext>
              </a:extLst>
            </p:cNvPr>
            <p:cNvSpPr/>
            <p:nvPr/>
          </p:nvSpPr>
          <p:spPr>
            <a:xfrm>
              <a:off x="2677330" y="4018470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6F0EBF2-6D10-E8C5-947B-35B8259DDE56}"/>
                </a:ext>
              </a:extLst>
            </p:cNvPr>
            <p:cNvSpPr/>
            <p:nvPr/>
          </p:nvSpPr>
          <p:spPr>
            <a:xfrm>
              <a:off x="2763595" y="4248508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006982C0-3353-1A9A-D2CE-B5497E2941F7}"/>
                </a:ext>
              </a:extLst>
            </p:cNvPr>
            <p:cNvSpPr/>
            <p:nvPr/>
          </p:nvSpPr>
          <p:spPr>
            <a:xfrm>
              <a:off x="2619821" y="4478545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066A3CD-0DF4-1592-8BDA-CBF733E31DB1}"/>
                </a:ext>
              </a:extLst>
            </p:cNvPr>
            <p:cNvSpPr/>
            <p:nvPr/>
          </p:nvSpPr>
          <p:spPr>
            <a:xfrm>
              <a:off x="3654991" y="4722961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501BDE1-A20A-C257-9EF4-BD39E5B61A3D}"/>
                </a:ext>
              </a:extLst>
            </p:cNvPr>
            <p:cNvSpPr/>
            <p:nvPr/>
          </p:nvSpPr>
          <p:spPr>
            <a:xfrm>
              <a:off x="3798764" y="4952998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DF5240C-EE76-969E-7214-B90ECF168CA8}"/>
                </a:ext>
              </a:extLst>
            </p:cNvPr>
            <p:cNvSpPr/>
            <p:nvPr/>
          </p:nvSpPr>
          <p:spPr>
            <a:xfrm>
              <a:off x="3698123" y="5168659"/>
              <a:ext cx="1012031" cy="130968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4438206E-A9FE-6153-DA56-90AF3037E452}"/>
                </a:ext>
              </a:extLst>
            </p:cNvPr>
            <p:cNvSpPr/>
            <p:nvPr/>
          </p:nvSpPr>
          <p:spPr>
            <a:xfrm>
              <a:off x="3798764" y="5384319"/>
              <a:ext cx="1400220" cy="217231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CECA3E0A-91FE-7EBC-BEBA-7376D393C35F}"/>
              </a:ext>
            </a:extLst>
          </p:cNvPr>
          <p:cNvGrpSpPr/>
          <p:nvPr/>
        </p:nvGrpSpPr>
        <p:grpSpPr>
          <a:xfrm>
            <a:off x="0" y="362812"/>
            <a:ext cx="12188952" cy="1564898"/>
            <a:chOff x="0" y="362812"/>
            <a:chExt cx="12188952" cy="1564898"/>
          </a:xfrm>
        </p:grpSpPr>
        <p:sp>
          <p:nvSpPr>
            <p:cNvPr id="2" name="Object 1"/>
            <p:cNvSpPr/>
            <p:nvPr/>
          </p:nvSpPr>
          <p:spPr>
            <a:xfrm>
              <a:off x="0" y="362812"/>
              <a:ext cx="12188952" cy="509936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4016"/>
                </a:lnSpc>
                <a:buNone/>
              </a:pPr>
              <a:r>
                <a:rPr lang="es-MX" sz="3188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FORMA CORRECTA</a:t>
              </a:r>
              <a:endParaRPr lang="es-MX" noProof="0"/>
            </a:p>
          </p:txBody>
        </p:sp>
        <p:pic>
          <p:nvPicPr>
            <p:cNvPr id="4" name="Object 3" descr="preencoded.png"/>
            <p:cNvPicPr>
              <a:picLocks noChangeAspect="1"/>
            </p:cNvPicPr>
            <p:nvPr/>
          </p:nvPicPr>
          <p:blipFill>
            <a:blip r:embed="rId3"/>
            <a:srcRect l="-14171" t="-14171" r="-14171" b="-14171"/>
            <a:stretch/>
          </p:blipFill>
          <p:spPr>
            <a:xfrm>
              <a:off x="10141589" y="628493"/>
              <a:ext cx="1264478" cy="1299217"/>
            </a:xfrm>
            <a:prstGeom prst="rect">
              <a:avLst/>
            </a:prstGeom>
          </p:spPr>
        </p:pic>
      </p:grp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4CEDFDC-BF9E-2CE8-7E3C-7C7ECAF2A6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396BF51A-FA54-117A-9FCA-65E113E6E722}"/>
              </a:ext>
            </a:extLst>
          </p:cNvPr>
          <p:cNvGrpSpPr/>
          <p:nvPr/>
        </p:nvGrpSpPr>
        <p:grpSpPr>
          <a:xfrm>
            <a:off x="1851851" y="872748"/>
            <a:ext cx="8006316" cy="5065221"/>
            <a:chOff x="1851851" y="872748"/>
            <a:chExt cx="8006316" cy="5065221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97DDFD4D-C69F-DBEC-C684-F2D6AE6BA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51851" y="872748"/>
              <a:ext cx="8006316" cy="5065221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FFC1182-169B-EC7A-D5F3-0CD8A4806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3833" y="872748"/>
              <a:ext cx="6735216" cy="1466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204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46722-9E2E-9929-2464-193A70741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FBB6E33B-026E-B0E2-9F30-17BD39F6BF0F}"/>
              </a:ext>
            </a:extLst>
          </p:cNvPr>
          <p:cNvSpPr/>
          <p:nvPr/>
        </p:nvSpPr>
        <p:spPr>
          <a:xfrm>
            <a:off x="647489" y="2088439"/>
            <a:ext cx="5446938" cy="45768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722"/>
              </a:lnSpc>
              <a:buSzPct val="100000"/>
              <a:buFont typeface="+mj-lt"/>
              <a:buAutoNum type="arabicPeriod"/>
            </a:pPr>
            <a:endParaRPr lang="es-MX" sz="2160" b="1" noProof="0">
              <a:solidFill>
                <a:srgbClr val="933A17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42900" indent="-242900" algn="l">
              <a:lnSpc>
                <a:spcPts val="2722"/>
              </a:lnSpc>
              <a:buSzPct val="100000"/>
              <a:buFont typeface="+mj-lt"/>
              <a:buAutoNum type="arabicPeriod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Cuándo se presenta?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Anualmente a más tardar el 31 de diciembre. 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42900" indent="-242900" algn="l">
              <a:lnSpc>
                <a:spcPts val="2722"/>
              </a:lnSpc>
              <a:spcBef>
                <a:spcPts val="2609"/>
              </a:spcBef>
              <a:buSzPct val="100000"/>
              <a:buFont typeface="+mj-lt"/>
              <a:buAutoNum type="arabicPeriod"/>
            </a:pP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¿Qué requisitos debo cumplir?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1600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Adjuntar archivo digitalizado que contenga el </a:t>
            </a:r>
            <a:r>
              <a:rPr lang="es-MX" sz="16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</a:t>
            </a:r>
            <a:r>
              <a:rPr lang="es-MX" sz="1600" b="1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ertificado en el formato del SAT, así como el archivo XML o JSON. </a:t>
            </a:r>
            <a:endParaRPr lang="es-MX" sz="1600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523"/>
              </a:spcBef>
              <a:buNone/>
            </a:pPr>
            <a:endParaRPr lang="es-MX" sz="1600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</p:txBody>
      </p:sp>
      <p:sp>
        <p:nvSpPr>
          <p:cNvPr id="2" name="Object 1">
            <a:extLst>
              <a:ext uri="{FF2B5EF4-FFF2-40B4-BE49-F238E27FC236}">
                <a16:creationId xmlns:a16="http://schemas.microsoft.com/office/drawing/2014/main" id="{9CA39350-BA54-72B3-7F8C-5D3DB480876C}"/>
              </a:ext>
            </a:extLst>
          </p:cNvPr>
          <p:cNvSpPr/>
          <p:nvPr/>
        </p:nvSpPr>
        <p:spPr>
          <a:xfrm>
            <a:off x="0" y="1"/>
            <a:ext cx="12188856" cy="1416410"/>
          </a:xfrm>
          <a:prstGeom prst="rect">
            <a:avLst/>
          </a:prstGeom>
          <a:solidFill>
            <a:srgbClr val="933A17"/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35ACBA6-A29D-A371-7855-906B91049BAC}"/>
              </a:ext>
            </a:extLst>
          </p:cNvPr>
          <p:cNvSpPr/>
          <p:nvPr/>
        </p:nvSpPr>
        <p:spPr>
          <a:xfrm>
            <a:off x="649077" y="192755"/>
            <a:ext cx="10890701" cy="10015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213"/>
              </a:lnSpc>
              <a:buNone/>
            </a:pPr>
            <a:r>
              <a:rPr lang="es-MX" sz="2400" b="1" noProof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Consideraciones del Aviso del Certificado de la Correcta Operación y Funcionamiento de los EPICV</a:t>
            </a:r>
            <a:r>
              <a:rPr lang="es-MX" sz="2400" b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400" b="1" noProof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llevar Controles Volumétricos.</a:t>
            </a:r>
            <a:endParaRPr lang="es-MX" noProof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FA92589D-094D-03AC-B743-0D5D28887543}"/>
              </a:ext>
            </a:extLst>
          </p:cNvPr>
          <p:cNvSpPr/>
          <p:nvPr/>
        </p:nvSpPr>
        <p:spPr>
          <a:xfrm>
            <a:off x="6490503" y="2086036"/>
            <a:ext cx="5446938" cy="308138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22"/>
              </a:lnSpc>
              <a:buSzPct val="100000"/>
            </a:pPr>
            <a:r>
              <a:rPr lang="es-MX" sz="216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¿Dónde se presenta?</a:t>
            </a:r>
          </a:p>
          <a:p>
            <a:pPr lvl="1" algn="l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b="1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línea, en el Portal del SAT.</a:t>
            </a:r>
          </a:p>
          <a:p>
            <a:pPr algn="l">
              <a:lnSpc>
                <a:spcPts val="2722"/>
              </a:lnSpc>
              <a:spcBef>
                <a:spcPts val="2609"/>
              </a:spcBef>
              <a:buSzPct val="100000"/>
            </a:pPr>
            <a:endParaRPr lang="es-MX" sz="2800" b="1" noProof="0">
              <a:solidFill>
                <a:srgbClr val="933A17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l">
              <a:lnSpc>
                <a:spcPts val="2722"/>
              </a:lnSpc>
              <a:spcBef>
                <a:spcPts val="2609"/>
              </a:spcBef>
              <a:buSzPct val="100000"/>
            </a:pP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</a:t>
            </a:r>
            <a:r>
              <a:rPr lang="es-MX" sz="2800" b="1" noProof="0">
                <a:solidFill>
                  <a:srgbClr val="1455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800" b="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Recomendaciones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1600" noProof="0">
              <a:solidFill>
                <a:srgbClr val="5A5A4C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r>
              <a:rPr lang="es-MX" sz="1600" noProof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Verificar que se establezcan los datos conforme al instructivo de llevano y que el </a:t>
            </a:r>
            <a:r>
              <a:rPr lang="es-MX" sz="16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 sea “Acreditado sin Observaciones”.</a:t>
            </a:r>
          </a:p>
          <a:p>
            <a:pPr lvl="1" algn="just">
              <a:lnSpc>
                <a:spcPts val="1932"/>
              </a:lnSpc>
              <a:spcBef>
                <a:spcPts val="404"/>
              </a:spcBef>
              <a:buNone/>
            </a:pPr>
            <a:endParaRPr lang="es-MX" sz="2400" noProof="0"/>
          </a:p>
        </p:txBody>
      </p:sp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43873E9-FD75-51B9-A21F-1F1432A495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24" y="5673401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11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ADAC8E7-B45D-F56E-9252-21512DDDD7C6}"/>
              </a:ext>
            </a:extLst>
          </p:cNvPr>
          <p:cNvSpPr/>
          <p:nvPr/>
        </p:nvSpPr>
        <p:spPr>
          <a:xfrm>
            <a:off x="0" y="1"/>
            <a:ext cx="12191999" cy="1273120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/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9FCFC2DA-828B-72D0-A7DB-9DB5070511BE}"/>
              </a:ext>
            </a:extLst>
          </p:cNvPr>
          <p:cNvSpPr/>
          <p:nvPr/>
        </p:nvSpPr>
        <p:spPr>
          <a:xfrm>
            <a:off x="1149907" y="228266"/>
            <a:ext cx="10392518" cy="9484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 noProof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Las consecuencias de no cumplir correctamente con el certificado de la correcta operación de los EPICV </a:t>
            </a:r>
            <a:endParaRPr lang="es-ES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F46FA2CE-CE9D-9762-65EF-89D49D38FCFB}"/>
              </a:ext>
            </a:extLst>
          </p:cNvPr>
          <p:cNvSpPr/>
          <p:nvPr/>
        </p:nvSpPr>
        <p:spPr>
          <a:xfrm>
            <a:off x="251101" y="1422352"/>
            <a:ext cx="11681069" cy="520738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Supuestos: </a:t>
            </a:r>
          </a:p>
          <a:p>
            <a:pPr algn="just">
              <a:lnSpc>
                <a:spcPts val="1814"/>
              </a:lnSpc>
              <a:buNone/>
            </a:pPr>
            <a:endParaRPr lang="es-MX" sz="144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 noProof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A)</a:t>
            </a:r>
            <a:r>
              <a:rPr lang="es-MX" sz="1600" noProof="0">
                <a:solidFill>
                  <a:srgbClr val="C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contar 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 el certificado que acredite la correcta operación y funcionamiento de los EPICV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$1,124,500.00 a $1,686,750.00 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B)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enviar 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SAT los reportes de información 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$39,360.00 a $69,160.00 </a:t>
            </a: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cada uno de los reportes de información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ts val="1814"/>
              </a:lnSpc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C)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enviar 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SAT los reportes de información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la periodicidad establecida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$39,360.00 a $69,160.00 </a:t>
            </a: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cada uno de los reportes de información</a:t>
            </a:r>
          </a:p>
          <a:p>
            <a:pPr algn="ctr">
              <a:lnSpc>
                <a:spcPts val="1814"/>
              </a:lnSpc>
            </a:pPr>
            <a:endParaRPr lang="es-MX" sz="16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D)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Enviar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SAT reportes de información </a:t>
            </a:r>
            <a:r>
              <a:rPr lang="es-MX" sz="1600" noProof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forma incompleta, con errores, o en forma distinta </a:t>
            </a:r>
            <a:r>
              <a:rPr lang="es-MX" sz="16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lo señalado en el CFF.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$39,360.00 a $69,160.00 </a:t>
            </a:r>
          </a:p>
          <a:p>
            <a:pPr algn="ctr">
              <a:lnSpc>
                <a:spcPts val="1814"/>
              </a:lnSpc>
            </a:pPr>
            <a:r>
              <a:rPr lang="es-MX" sz="16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cada uno de los reportes de información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5" name="Imagen 4" descr="Logotipo, nombre de la empresa&#10;&#10;Descripción generada automáticamente">
            <a:hlinkClick r:id="rId2" action="ppaction://hlinksldjump"/>
            <a:extLst>
              <a:ext uri="{FF2B5EF4-FFF2-40B4-BE49-F238E27FC236}">
                <a16:creationId xmlns:a16="http://schemas.microsoft.com/office/drawing/2014/main" id="{DD65AAC2-9418-FD63-2C21-5EC0C8AA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4" name="Botón de acción: Volver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8CB76E3-8284-8748-7626-01D8DF688EBF}"/>
              </a:ext>
            </a:extLst>
          </p:cNvPr>
          <p:cNvSpPr/>
          <p:nvPr/>
        </p:nvSpPr>
        <p:spPr>
          <a:xfrm>
            <a:off x="11198213" y="5644646"/>
            <a:ext cx="384187" cy="312020"/>
          </a:xfrm>
          <a:prstGeom prst="actionButtonReturn">
            <a:avLst/>
          </a:prstGeom>
          <a:noFill/>
          <a:ln>
            <a:solidFill>
              <a:srgbClr val="933A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32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131574" y="849967"/>
            <a:ext cx="8793253" cy="45883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Dictamen que determine el tipo de hidrocarburo o petrolífero de que se trate, el poder calorífico del gas natural y el octanaje en el caso de la gasolina</a:t>
            </a:r>
            <a:endParaRPr lang="es-MX" sz="48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70234167-EBD5-0D4A-09F8-E22D60618787}"/>
              </a:ext>
            </a:extLst>
          </p:cNvPr>
          <p:cNvSpPr/>
          <p:nvPr/>
        </p:nvSpPr>
        <p:spPr>
          <a:xfrm>
            <a:off x="-38270" y="5628385"/>
            <a:ext cx="12188952" cy="2132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buNone/>
            </a:pPr>
            <a:r>
              <a:rPr lang="es-MX" sz="1500" b="1" kern="0" spc="45" noProof="0">
                <a:solidFill>
                  <a:schemeClr val="tx2"/>
                </a:solidFill>
                <a:latin typeface="Montserrat" panose="00000500000000000000" pitchFamily="2" charset="0"/>
                <a:ea typeface="Jost*" pitchFamily="34" charset="-122"/>
                <a:cs typeface="Jost*" pitchFamily="34" charset="-120"/>
              </a:rPr>
              <a:t>AVISO FICHA DE TRÁMITE 283/CFF</a:t>
            </a:r>
            <a:endParaRPr lang="es-MX" noProof="0">
              <a:solidFill>
                <a:schemeClr val="tx2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D4F57DC-73AD-0D8E-D463-1F537F4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6" name="Object 3" descr="preencoded.png">
            <a:extLst>
              <a:ext uri="{FF2B5EF4-FFF2-40B4-BE49-F238E27FC236}">
                <a16:creationId xmlns:a16="http://schemas.microsoft.com/office/drawing/2014/main" id="{F83D0FF4-9A45-C21C-17E3-DF3809A4C3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2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7FF5D-9160-37F4-71B5-028C896DE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138C524-DB8D-D979-F707-556E0C1928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58E78D6-893A-3EA1-6835-E3A9AC73545C}"/>
              </a:ext>
            </a:extLst>
          </p:cNvPr>
          <p:cNvSpPr/>
          <p:nvPr/>
        </p:nvSpPr>
        <p:spPr>
          <a:xfrm>
            <a:off x="789478" y="1128367"/>
            <a:ext cx="4367071" cy="48232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Quienes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Produzcan, Importen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realicen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trasvase (cuando mezclen y que cambien las características)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deben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obtener el dictamen 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 tipo de hidrocarburo o petrolífero de que se trate, y proporcionar la información a sus clientes o proveedores</a:t>
            </a: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s-MX" sz="14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2.6.1.4 Fracción VIII de la RFM para 2025</a:t>
            </a: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sp>
        <p:nvSpPr>
          <p:cNvPr id="2" name="TextBox 33">
            <a:extLst>
              <a:ext uri="{FF2B5EF4-FFF2-40B4-BE49-F238E27FC236}">
                <a16:creationId xmlns:a16="http://schemas.microsoft.com/office/drawing/2014/main" id="{D785430F-5836-F225-E683-DF31D9790689}"/>
              </a:ext>
            </a:extLst>
          </p:cNvPr>
          <p:cNvSpPr txBox="1"/>
          <p:nvPr/>
        </p:nvSpPr>
        <p:spPr>
          <a:xfrm>
            <a:off x="319853" y="205037"/>
            <a:ext cx="483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noProof="0">
                <a:solidFill>
                  <a:srgbClr val="933A17"/>
                </a:solidFill>
                <a:latin typeface="Tw Cen MT" panose="020B0602020104020603" pitchFamily="34" charset="0"/>
              </a:rPr>
              <a:t>Obtener el </a:t>
            </a:r>
            <a:r>
              <a:rPr lang="es-MX" sz="3600" b="1" u="sng" noProof="0">
                <a:solidFill>
                  <a:srgbClr val="933A17"/>
                </a:solidFill>
                <a:latin typeface="Tw Cen MT" panose="020B0602020104020603" pitchFamily="34" charset="0"/>
              </a:rPr>
              <a:t>DICTAMEN</a:t>
            </a:r>
            <a:endParaRPr kumimoji="0" lang="es-MX" sz="3600" b="1" i="0" u="sng" strike="noStrike" kern="1200" cap="none" spc="0" normalizeH="0" baseline="0" noProof="0">
              <a:solidFill>
                <a:srgbClr val="933A17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3" name="TextBox 33">
            <a:extLst>
              <a:ext uri="{FF2B5EF4-FFF2-40B4-BE49-F238E27FC236}">
                <a16:creationId xmlns:a16="http://schemas.microsoft.com/office/drawing/2014/main" id="{3E8C656E-B618-BE35-F06F-10A70B00FD57}"/>
              </a:ext>
            </a:extLst>
          </p:cNvPr>
          <p:cNvSpPr txBox="1"/>
          <p:nvPr/>
        </p:nvSpPr>
        <p:spPr>
          <a:xfrm>
            <a:off x="6847803" y="210252"/>
            <a:ext cx="483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u="sng" noProof="0">
                <a:solidFill>
                  <a:srgbClr val="933A17"/>
                </a:solidFill>
                <a:latin typeface="Tw Cen MT" panose="020B0602020104020603" pitchFamily="34" charset="0"/>
              </a:rPr>
              <a:t>Obtener la información</a:t>
            </a:r>
            <a:endParaRPr kumimoji="0" lang="es-MX" sz="3600" b="1" i="0" u="sng" strike="noStrike" kern="1200" cap="none" spc="0" normalizeH="0" baseline="0" noProof="0">
              <a:solidFill>
                <a:srgbClr val="933A17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0C1ADC9D-7073-BBEF-E21E-74AA88E8C596}"/>
              </a:ext>
            </a:extLst>
          </p:cNvPr>
          <p:cNvSpPr/>
          <p:nvPr/>
        </p:nvSpPr>
        <p:spPr>
          <a:xfrm>
            <a:off x="7317430" y="1128367"/>
            <a:ext cx="3897444" cy="48232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endParaRPr lang="es-MX" sz="2000" b="1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Obtener la información relativa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tipo de hidrocarburo o petrolífero de que se trate, </a:t>
            </a:r>
            <a:r>
              <a:rPr lang="es-MX" sz="2000" b="1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los dictámenes</a:t>
            </a:r>
            <a:r>
              <a:rPr lang="es-MX" sz="20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que determinen el tipo de hidrocarburo o petrolífero de que se trate</a:t>
            </a: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s-MX" sz="1400" noProof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2.6.1.4 Fracción III de la RFM para 2025</a:t>
            </a: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just">
              <a:lnSpc>
                <a:spcPct val="150000"/>
              </a:lnSpc>
            </a:pPr>
            <a:endParaRPr lang="es-MX" sz="2000" noProof="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 noProof="0"/>
          </a:p>
        </p:txBody>
      </p:sp>
      <p:pic>
        <p:nvPicPr>
          <p:cNvPr id="7" name="Object 3" descr="preencoded.png">
            <a:extLst>
              <a:ext uri="{FF2B5EF4-FFF2-40B4-BE49-F238E27FC236}">
                <a16:creationId xmlns:a16="http://schemas.microsoft.com/office/drawing/2014/main" id="{CFAD366C-1D21-1F83-32D0-0D3E5F85D3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4B277-6C95-34E1-5B67-629D3BA5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FE443BE-45DF-B319-FEBA-2D88363318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6747CE-C209-89BB-67E0-DE2326EE5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71" y="932196"/>
            <a:ext cx="11336332" cy="4825836"/>
          </a:xfrm>
          <a:prstGeom prst="rect">
            <a:avLst/>
          </a:prstGeom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BFA32C8A-85DF-B932-3965-1227FC8A64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42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8C29-B0BC-38A9-DA92-6F03C4D2F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F6CAC43-B067-2EA9-B3D8-85060E2DD0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4098" name="Picture 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A8AF0E76-0DEB-9B92-30B3-14657AFD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95" y="1191155"/>
            <a:ext cx="11277600" cy="40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45E5CBBF-9342-FB6C-6B8A-F2065086FC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  <p:sp>
        <p:nvSpPr>
          <p:cNvPr id="2" name="Botón de acción: Volver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97858C8-EFD4-FDA1-5A79-736161823C96}"/>
              </a:ext>
            </a:extLst>
          </p:cNvPr>
          <p:cNvSpPr/>
          <p:nvPr/>
        </p:nvSpPr>
        <p:spPr>
          <a:xfrm>
            <a:off x="11090679" y="5666845"/>
            <a:ext cx="481263" cy="444264"/>
          </a:xfrm>
          <a:prstGeom prst="actionButtonRetur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6655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B2C7A-07E2-19F3-9D5F-F97AFFA8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16EAE6A6-571B-0539-8427-54B8691237C2}"/>
              </a:ext>
            </a:extLst>
          </p:cNvPr>
          <p:cNvSpPr/>
          <p:nvPr/>
        </p:nvSpPr>
        <p:spPr>
          <a:xfrm>
            <a:off x="1768839" y="417929"/>
            <a:ext cx="9054787" cy="47402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Dar avisos al SAT conforme a la ficha 283/CFF de la RMF</a:t>
            </a:r>
            <a:endParaRPr lang="es-MX" sz="4800" b="1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48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51FE6C6-B194-57CD-E64A-741DE05152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5CA74576-5429-F171-2E68-C16CC03F8B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4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E93E44FD-890C-2544-FE4A-0754D95CD553}"/>
              </a:ext>
            </a:extLst>
          </p:cNvPr>
          <p:cNvGrpSpPr/>
          <p:nvPr/>
        </p:nvGrpSpPr>
        <p:grpSpPr>
          <a:xfrm>
            <a:off x="7927580" y="3416192"/>
            <a:ext cx="3687158" cy="2054283"/>
            <a:chOff x="8375971" y="3429000"/>
            <a:chExt cx="3687158" cy="2054283"/>
          </a:xfrm>
        </p:grpSpPr>
        <p:pic>
          <p:nvPicPr>
            <p:cNvPr id="7" name="Object 6" descr="preencoded.png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62148" y="3429000"/>
              <a:ext cx="790377" cy="895126"/>
            </a:xfrm>
            <a:prstGeom prst="rect">
              <a:avLst/>
            </a:prstGeom>
          </p:spPr>
        </p:pic>
        <p:sp>
          <p:nvSpPr>
            <p:cNvPr id="8" name="Object 7"/>
            <p:cNvSpPr/>
            <p:nvPr/>
          </p:nvSpPr>
          <p:spPr>
            <a:xfrm>
              <a:off x="8375971" y="4561493"/>
              <a:ext cx="3687158" cy="92179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1814"/>
                </a:lnSpc>
                <a:buNone/>
              </a:pPr>
              <a:r>
                <a:rPr lang="es-MX" sz="1440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Dictamen que determine el tipo de hidrocarburo o petrolífero de que se trate, el poder calorífico del gas y el octanaje en el caso de la gasolina</a:t>
              </a:r>
              <a:endParaRPr lang="es-MX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FCB32D0A-F045-40AE-52D4-BF5329A19567}"/>
              </a:ext>
            </a:extLst>
          </p:cNvPr>
          <p:cNvGrpSpPr/>
          <p:nvPr/>
        </p:nvGrpSpPr>
        <p:grpSpPr>
          <a:xfrm>
            <a:off x="4261372" y="661408"/>
            <a:ext cx="3666208" cy="1724212"/>
            <a:chOff x="321057" y="3314907"/>
            <a:chExt cx="3666208" cy="1724212"/>
          </a:xfrm>
        </p:grpSpPr>
        <p:pic>
          <p:nvPicPr>
            <p:cNvPr id="13" name="Object 8" descr="preencoded.png">
              <a:extLst>
                <a:ext uri="{FF2B5EF4-FFF2-40B4-BE49-F238E27FC236}">
                  <a16:creationId xmlns:a16="http://schemas.microsoft.com/office/drawing/2014/main" id="{E91F485D-209F-EC9B-69F1-680A938ED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29985" y="3314907"/>
              <a:ext cx="857036" cy="942739"/>
            </a:xfrm>
            <a:prstGeom prst="rect">
              <a:avLst/>
            </a:prstGeom>
          </p:spPr>
        </p:pic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A3746AA3-38A3-324B-6E5A-247776D031D7}"/>
                </a:ext>
              </a:extLst>
            </p:cNvPr>
            <p:cNvSpPr/>
            <p:nvPr/>
          </p:nvSpPr>
          <p:spPr>
            <a:xfrm>
              <a:off x="321057" y="4578224"/>
              <a:ext cx="3666208" cy="460895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1814"/>
                </a:lnSpc>
                <a:buNone/>
              </a:pPr>
              <a:r>
                <a:rPr lang="es-MX" sz="1440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Aviso de la adquisición o instalación de los EPICV</a:t>
              </a:r>
              <a:endParaRPr lang="es-MX" noProof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8C69D1A-5A48-D18E-AEA3-5B8FDD79A811}"/>
              </a:ext>
            </a:extLst>
          </p:cNvPr>
          <p:cNvGrpSpPr/>
          <p:nvPr/>
        </p:nvGrpSpPr>
        <p:grpSpPr>
          <a:xfrm>
            <a:off x="478290" y="3328249"/>
            <a:ext cx="3666208" cy="1823835"/>
            <a:chOff x="4420703" y="3429000"/>
            <a:chExt cx="3666208" cy="1823835"/>
          </a:xfrm>
        </p:grpSpPr>
        <p:pic>
          <p:nvPicPr>
            <p:cNvPr id="15" name="Object 4" descr="preencoded.png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22260" y="3429000"/>
              <a:ext cx="904649" cy="771332"/>
            </a:xfrm>
            <a:prstGeom prst="rect">
              <a:avLst/>
            </a:prstGeom>
          </p:spPr>
        </p:pic>
        <p:sp>
          <p:nvSpPr>
            <p:cNvPr id="16" name="Object 5"/>
            <p:cNvSpPr/>
            <p:nvPr/>
          </p:nvSpPr>
          <p:spPr>
            <a:xfrm>
              <a:off x="4420703" y="4561493"/>
              <a:ext cx="3666208" cy="69134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1814"/>
                </a:lnSpc>
                <a:buNone/>
              </a:pPr>
              <a:r>
                <a:rPr lang="es-MX" sz="1440" b="1" noProof="0">
                  <a:solidFill>
                    <a:srgbClr val="2A2921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Certificado de la correcta operación y funcionamiento de los equipos y programas informáticos</a:t>
              </a:r>
              <a:endParaRPr lang="es-MX" noProof="0"/>
            </a:p>
          </p:txBody>
        </p:sp>
      </p:grp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71DDA73-2F49-4EBE-ED14-993E9C9BBBA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3" name="Object 3" descr="preencoded.png">
            <a:extLst>
              <a:ext uri="{FF2B5EF4-FFF2-40B4-BE49-F238E27FC236}">
                <a16:creationId xmlns:a16="http://schemas.microsoft.com/office/drawing/2014/main" id="{6E0F7969-E9D8-DDD5-D0BC-6EF74505CE8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70000"/>
          </a:blip>
          <a:srcRect l="-42312" t="-21207" r="-57688" b="-9336"/>
          <a:stretch/>
        </p:blipFill>
        <p:spPr>
          <a:xfrm>
            <a:off x="-33057" y="6268687"/>
            <a:ext cx="2643266" cy="444264"/>
          </a:xfrm>
          <a:prstGeom prst="rect">
            <a:avLst/>
          </a:prstGeom>
        </p:spPr>
      </p:pic>
      <p:sp>
        <p:nvSpPr>
          <p:cNvPr id="2" name="Botón de acción: Volver 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38E081C8-EA40-6C84-81CF-41531E42D4D3}"/>
              </a:ext>
            </a:extLst>
          </p:cNvPr>
          <p:cNvSpPr/>
          <p:nvPr/>
        </p:nvSpPr>
        <p:spPr>
          <a:xfrm>
            <a:off x="11320544" y="5677425"/>
            <a:ext cx="294194" cy="342475"/>
          </a:xfrm>
          <a:prstGeom prst="actionButtonRetur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403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2738-816B-4E96-FCEB-8298EB871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7460AD55-3FCC-0A27-DA06-64E3408D5003}"/>
              </a:ext>
            </a:extLst>
          </p:cNvPr>
          <p:cNvSpPr/>
          <p:nvPr/>
        </p:nvSpPr>
        <p:spPr>
          <a:xfrm>
            <a:off x="1768839" y="2263515"/>
            <a:ext cx="9054787" cy="15755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 noProof="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Asegurarse que los EPICV funcionen en todo momento</a:t>
            </a:r>
            <a:endParaRPr lang="es-MX" sz="4800" kern="1200" noProof="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485D21E-BCEE-B618-03AF-064877BCBF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ADAC8E7-B45D-F56E-9252-21512DDDD7C6}"/>
              </a:ext>
            </a:extLst>
          </p:cNvPr>
          <p:cNvSpPr/>
          <p:nvPr/>
        </p:nvSpPr>
        <p:spPr>
          <a:xfrm>
            <a:off x="1" y="0"/>
            <a:ext cx="3177914" cy="6745573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9FCFC2DA-828B-72D0-A7DB-9DB5070511BE}"/>
              </a:ext>
            </a:extLst>
          </p:cNvPr>
          <p:cNvSpPr/>
          <p:nvPr/>
        </p:nvSpPr>
        <p:spPr>
          <a:xfrm>
            <a:off x="219434" y="834333"/>
            <a:ext cx="2880279" cy="28072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¿Qué pasa si no cumplo?</a:t>
            </a:r>
            <a:endParaRPr lang="es-MX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F46FA2CE-CE9D-9762-65EF-89D49D38FCFB}"/>
              </a:ext>
            </a:extLst>
          </p:cNvPr>
          <p:cNvSpPr/>
          <p:nvPr/>
        </p:nvSpPr>
        <p:spPr>
          <a:xfrm>
            <a:off x="5531370" y="897698"/>
            <a:ext cx="5326504" cy="25313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Supuesto: </a:t>
            </a:r>
          </a:p>
          <a:p>
            <a:pPr algn="just">
              <a:lnSpc>
                <a:spcPts val="1814"/>
              </a:lnSpc>
              <a:buNone/>
            </a:pPr>
            <a:endParaRPr lang="es-MX" sz="144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contar con los equipos y programas informáticos para llevar los controles o contando con éstos,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los mantenga en operación en todo momento, los altere, inutilice o destruya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93E1DE6C-EB9B-FC96-E4AD-39181C0150A7}"/>
              </a:ext>
            </a:extLst>
          </p:cNvPr>
          <p:cNvSpPr/>
          <p:nvPr/>
        </p:nvSpPr>
        <p:spPr>
          <a:xfrm>
            <a:off x="3762908" y="3854152"/>
            <a:ext cx="3536924" cy="170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endParaRPr lang="es-MX" sz="2400" b="1">
              <a:solidFill>
                <a:srgbClr val="C0000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C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Infracción</a:t>
            </a:r>
          </a:p>
          <a:p>
            <a:pPr algn="just">
              <a:lnSpc>
                <a:spcPts val="1814"/>
              </a:lnSpc>
              <a:buNone/>
            </a:pPr>
            <a:endParaRPr lang="es-MX" sz="24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$3,373,500.00 a</a:t>
            </a:r>
          </a:p>
          <a:p>
            <a:pPr algn="ctr">
              <a:lnSpc>
                <a:spcPts val="1814"/>
              </a:lnSpc>
              <a:buNone/>
            </a:pPr>
            <a:endParaRPr lang="es-MX" sz="24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$5,622,500.00</a:t>
            </a: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9A94C2EA-E431-0F78-D0BE-B18E7BB609CC}"/>
              </a:ext>
            </a:extLst>
          </p:cNvPr>
          <p:cNvSpPr/>
          <p:nvPr/>
        </p:nvSpPr>
        <p:spPr>
          <a:xfrm>
            <a:off x="8194622" y="3854153"/>
            <a:ext cx="3502043" cy="1700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endParaRPr lang="es-MX" sz="2400" b="1">
              <a:solidFill>
                <a:srgbClr val="C0000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C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Clausura</a:t>
            </a:r>
          </a:p>
          <a:p>
            <a:pPr algn="just">
              <a:lnSpc>
                <a:spcPts val="1814"/>
              </a:lnSpc>
              <a:buNone/>
            </a:pPr>
            <a:endParaRPr lang="es-MX" sz="24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un plazo de 3 a 6</a:t>
            </a:r>
          </a:p>
          <a:p>
            <a:pPr algn="ctr">
              <a:lnSpc>
                <a:spcPts val="1814"/>
              </a:lnSpc>
              <a:buNone/>
            </a:pPr>
            <a:endParaRPr lang="es-MX" sz="24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  <a:buNone/>
            </a:pPr>
            <a:r>
              <a:rPr lang="es-MX" sz="2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s-MX" sz="2400" b="1" u="sng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MESES</a:t>
            </a:r>
          </a:p>
        </p:txBody>
      </p:sp>
      <p:pic>
        <p:nvPicPr>
          <p:cNvPr id="6" name="Imagen 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97425AE9-DC3A-F828-41A2-822CA476B2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sp>
        <p:nvSpPr>
          <p:cNvPr id="8" name="Botón de acción: Volver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470010B-E917-D4A6-B2A4-FAE2ABB04378}"/>
              </a:ext>
            </a:extLst>
          </p:cNvPr>
          <p:cNvSpPr/>
          <p:nvPr/>
        </p:nvSpPr>
        <p:spPr>
          <a:xfrm>
            <a:off x="11599599" y="143256"/>
            <a:ext cx="464695" cy="486331"/>
          </a:xfrm>
          <a:prstGeom prst="actionButtonRetur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312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4" grpId="0" animBg="1"/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768839" y="417929"/>
            <a:ext cx="9054787" cy="47402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4800" b="1" kern="1200">
                <a:solidFill>
                  <a:srgbClr val="933A17"/>
                </a:solidFill>
                <a:latin typeface="+mj-lt"/>
                <a:ea typeface="+mj-ea"/>
                <a:cs typeface="+mj-cs"/>
              </a:rPr>
              <a:t> Generación y envío de los reportes de información de controles volumétricos </a:t>
            </a:r>
            <a:endParaRPr lang="es-MX" sz="4800" b="1">
              <a:solidFill>
                <a:srgbClr val="933A17"/>
              </a:solidFill>
              <a:latin typeface="+mj-lt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s-MX" sz="4800" kern="1200">
              <a:solidFill>
                <a:srgbClr val="933A1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E3EC4C9-4DDF-2875-AE51-F1B7C28B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0A0B4885-119C-27DB-4B27-CD161FD8A6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70194" y="6268688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5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476131" y="1118908"/>
            <a:ext cx="11236690" cy="1571232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/>
          <a:p>
            <a:endParaRPr lang="es-MX"/>
          </a:p>
        </p:txBody>
      </p:sp>
      <p:sp>
        <p:nvSpPr>
          <p:cNvPr id="3" name="Object 2"/>
          <p:cNvSpPr/>
          <p:nvPr/>
        </p:nvSpPr>
        <p:spPr>
          <a:xfrm>
            <a:off x="761810" y="1346498"/>
            <a:ext cx="11712821" cy="261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57"/>
              </a:lnSpc>
              <a:buNone/>
            </a:pPr>
            <a:r>
              <a:rPr lang="en-US" sz="1632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Generar</a:t>
            </a:r>
            <a:endParaRPr lang="en-US"/>
          </a:p>
        </p:txBody>
      </p:sp>
      <p:sp>
        <p:nvSpPr>
          <p:cNvPr id="4" name="Object 3"/>
          <p:cNvSpPr/>
          <p:nvPr/>
        </p:nvSpPr>
        <p:spPr>
          <a:xfrm>
            <a:off x="761810" y="1768509"/>
            <a:ext cx="11712821" cy="26663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00"/>
              </a:lnSpc>
              <a:spcBef>
                <a:spcPts val="1243"/>
              </a:spcBef>
              <a:buNone/>
            </a:pPr>
            <a:r>
              <a:rPr lang="en-US" sz="150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Deberán</a:t>
            </a:r>
            <a:r>
              <a:rPr lang="en-US" sz="15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00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generar</a:t>
            </a:r>
            <a:r>
              <a:rPr lang="en-US" sz="15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forma </a:t>
            </a:r>
            <a:r>
              <a:rPr lang="en-US" sz="1500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diaria</a:t>
            </a:r>
            <a:r>
              <a:rPr lang="en-US" sz="1500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y </a:t>
            </a:r>
            <a:r>
              <a:rPr lang="en-US" sz="1500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mensual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0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0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reportes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información de </a:t>
            </a:r>
            <a:r>
              <a:rPr lang="en-US" sz="150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controles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00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volumétricos</a:t>
            </a:r>
            <a:r>
              <a:rPr lang="en-US" sz="150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/>
          </a:p>
        </p:txBody>
      </p:sp>
      <p:sp>
        <p:nvSpPr>
          <p:cNvPr id="5" name="Object 4"/>
          <p:cNvSpPr/>
          <p:nvPr/>
        </p:nvSpPr>
        <p:spPr>
          <a:xfrm>
            <a:off x="761810" y="2190837"/>
            <a:ext cx="11712821" cy="2533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995"/>
              </a:lnSpc>
              <a:spcBef>
                <a:spcPts val="1202"/>
              </a:spcBef>
              <a:buNone/>
            </a:pPr>
            <a:r>
              <a:rPr lang="en-US" sz="1425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Artículo</a:t>
            </a:r>
            <a:r>
              <a:rPr lang="en-US" sz="1425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28 del CFF</a:t>
            </a:r>
            <a:endParaRPr lang="en-US"/>
          </a:p>
        </p:txBody>
      </p:sp>
      <p:sp>
        <p:nvSpPr>
          <p:cNvPr id="6" name="Object 5"/>
          <p:cNvSpPr/>
          <p:nvPr/>
        </p:nvSpPr>
        <p:spPr>
          <a:xfrm>
            <a:off x="476131" y="4166146"/>
            <a:ext cx="11236690" cy="1571232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/>
          <a:lstStyle/>
          <a:p>
            <a:endParaRPr lang="es-MX"/>
          </a:p>
        </p:txBody>
      </p:sp>
      <p:sp>
        <p:nvSpPr>
          <p:cNvPr id="7" name="Object 6"/>
          <p:cNvSpPr/>
          <p:nvPr/>
        </p:nvSpPr>
        <p:spPr>
          <a:xfrm>
            <a:off x="761810" y="4393736"/>
            <a:ext cx="11712821" cy="261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57"/>
              </a:lnSpc>
              <a:buNone/>
            </a:pPr>
            <a:r>
              <a:rPr lang="en-US" sz="1632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Enviar</a:t>
            </a:r>
            <a:endParaRPr lang="en-US"/>
          </a:p>
        </p:txBody>
      </p:sp>
      <p:sp>
        <p:nvSpPr>
          <p:cNvPr id="8" name="Object 7"/>
          <p:cNvSpPr/>
          <p:nvPr/>
        </p:nvSpPr>
        <p:spPr>
          <a:xfrm>
            <a:off x="761810" y="4812414"/>
            <a:ext cx="11712821" cy="2799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205"/>
              </a:lnSpc>
              <a:spcBef>
                <a:spcPts val="1217"/>
              </a:spcBef>
              <a:buNone/>
            </a:pPr>
            <a:r>
              <a:rPr lang="en-US" sz="1575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Deberán</a:t>
            </a:r>
            <a:r>
              <a:rPr lang="en-US" sz="1575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75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enviar</a:t>
            </a:r>
            <a:r>
              <a:rPr lang="en-US" sz="1575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SAT </a:t>
            </a:r>
            <a:r>
              <a:rPr lang="en-US" sz="1575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</a:t>
            </a:r>
            <a:r>
              <a:rPr lang="en-US" sz="1575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75" b="1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reportes</a:t>
            </a:r>
            <a:r>
              <a:rPr lang="en-US" sz="1575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mensuales de información</a:t>
            </a:r>
            <a:r>
              <a:rPr lang="en-US" sz="1575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que se </a:t>
            </a:r>
            <a:r>
              <a:rPr lang="en-US" sz="1575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refiere</a:t>
            </a:r>
            <a:r>
              <a:rPr lang="en-US" sz="1575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75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</a:t>
            </a:r>
            <a:r>
              <a:rPr lang="en-US" sz="1575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575" err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artículo</a:t>
            </a:r>
            <a:r>
              <a:rPr lang="en-US" sz="1575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28 del CFF.</a:t>
            </a:r>
            <a:endParaRPr lang="en-US"/>
          </a:p>
        </p:txBody>
      </p:sp>
      <p:sp>
        <p:nvSpPr>
          <p:cNvPr id="9" name="Object 8"/>
          <p:cNvSpPr/>
          <p:nvPr/>
        </p:nvSpPr>
        <p:spPr>
          <a:xfrm>
            <a:off x="761810" y="5152372"/>
            <a:ext cx="11712821" cy="2799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205"/>
              </a:lnSpc>
              <a:spcBef>
                <a:spcPts val="463"/>
              </a:spcBef>
              <a:buNone/>
            </a:pPr>
            <a:r>
              <a:rPr lang="en-US" sz="1575" b="1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RMF 2.6.1.4 fracción VI</a:t>
            </a:r>
            <a:endParaRPr lang="en-US"/>
          </a:p>
        </p:txBody>
      </p:sp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226" y="403598"/>
            <a:ext cx="7760934" cy="647538"/>
          </a:xfrm>
          <a:prstGeom prst="rect">
            <a:avLst/>
          </a:prstGeom>
        </p:spPr>
      </p:pic>
      <p:sp>
        <p:nvSpPr>
          <p:cNvPr id="11" name="Object 10"/>
          <p:cNvSpPr/>
          <p:nvPr/>
        </p:nvSpPr>
        <p:spPr>
          <a:xfrm>
            <a:off x="120929" y="496408"/>
            <a:ext cx="8115937" cy="43772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447"/>
              </a:lnSpc>
              <a:buNone/>
            </a:pPr>
            <a:r>
              <a:rPr lang="en-US" sz="2736" b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OTRAS OBLIGACIONES A CUMPLIR</a:t>
            </a:r>
            <a:endParaRPr lang="en-US"/>
          </a:p>
        </p:txBody>
      </p:sp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9184796-E894-F0EE-C512-DE9690BE9E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8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C37DB-D338-31B0-9789-96462B7D8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" descr="preencoded.png">
            <a:extLst>
              <a:ext uri="{FF2B5EF4-FFF2-40B4-BE49-F238E27FC236}">
                <a16:creationId xmlns:a16="http://schemas.microsoft.com/office/drawing/2014/main" id="{9C4B0EC0-A088-9E07-23AA-2416CFE3E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6382"/>
            <a:ext cx="12188952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4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E7D61-39FA-3B6A-47C0-7B9027404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>
            <a:extLst>
              <a:ext uri="{FF2B5EF4-FFF2-40B4-BE49-F238E27FC236}">
                <a16:creationId xmlns:a16="http://schemas.microsoft.com/office/drawing/2014/main" id="{DD7C2B71-03A7-0656-EB06-7896D56E2D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"/>
            <a:ext cx="12188856" cy="1934757"/>
          </a:xfrm>
          <a:prstGeom prst="rect">
            <a:avLst/>
          </a:prstGeom>
          <a:solidFill>
            <a:srgbClr val="933A17"/>
          </a:solidFill>
        </p:spPr>
        <p:txBody>
          <a:bodyPr/>
          <a:lstStyle/>
          <a:p>
            <a:endParaRPr lang="es-MX"/>
          </a:p>
        </p:txBody>
      </p:sp>
      <p:sp>
        <p:nvSpPr>
          <p:cNvPr id="3" name="Object 2"/>
          <p:cNvSpPr/>
          <p:nvPr/>
        </p:nvSpPr>
        <p:spPr>
          <a:xfrm>
            <a:off x="-1" y="211540"/>
            <a:ext cx="12079667" cy="509936"/>
          </a:xfrm>
          <a:prstGeom prst="rect">
            <a:avLst/>
          </a:prstGeom>
          <a:solidFill>
            <a:srgbClr val="933A17"/>
          </a:solidFill>
        </p:spPr>
        <p:txBody>
          <a:bodyPr wrap="square" lIns="0" tIns="0" rIns="0" bIns="0" rtlCol="0" anchor="t"/>
          <a:lstStyle/>
          <a:p>
            <a:pPr algn="ctr">
              <a:lnSpc>
                <a:spcPts val="4016"/>
              </a:lnSpc>
              <a:buNone/>
            </a:pPr>
            <a:r>
              <a:rPr lang="en-US" sz="3188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Envío</a:t>
            </a:r>
            <a:r>
              <a:rPr lang="en-US" sz="3188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</a:t>
            </a:r>
            <a:r>
              <a:rPr lang="en-US" sz="3188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</a:t>
            </a:r>
            <a:r>
              <a:rPr lang="en-US" sz="3188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3188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reportes</a:t>
            </a:r>
            <a:r>
              <a:rPr lang="en-US" sz="3188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</a:t>
            </a:r>
            <a:r>
              <a:rPr lang="en-US" sz="3188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controles</a:t>
            </a:r>
            <a:r>
              <a:rPr lang="en-US" sz="3188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3188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volumétricos</a:t>
            </a:r>
            <a:r>
              <a:rPr lang="en-US" sz="3188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algn="ctr">
              <a:lnSpc>
                <a:spcPts val="4016"/>
              </a:lnSpc>
              <a:buNone/>
            </a:pPr>
            <a:endParaRPr lang="en-US" sz="3188">
              <a:solidFill>
                <a:srgbClr val="FFFFFF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4016"/>
              </a:lnSpc>
              <a:buNone/>
            </a:pPr>
            <a:r>
              <a:rPr lang="en-US" sz="3188" b="1" err="1">
                <a:solidFill>
                  <a:srgbClr val="FFFFFF"/>
                </a:solidFill>
                <a:latin typeface="Montserrat" pitchFamily="34" charset="0"/>
              </a:rPr>
              <a:t>Fechas</a:t>
            </a:r>
            <a:r>
              <a:rPr lang="en-US" sz="3188" b="1">
                <a:solidFill>
                  <a:srgbClr val="FFFFFF"/>
                </a:solidFill>
                <a:latin typeface="Montserrat" pitchFamily="34" charset="0"/>
              </a:rPr>
              <a:t> </a:t>
            </a:r>
            <a:r>
              <a:rPr lang="en-US" sz="3188" b="1" err="1">
                <a:solidFill>
                  <a:srgbClr val="FFFFFF"/>
                </a:solidFill>
                <a:latin typeface="Montserrat" pitchFamily="34" charset="0"/>
              </a:rPr>
              <a:t>límites</a:t>
            </a:r>
            <a:r>
              <a:rPr lang="en-US" sz="3188" b="1">
                <a:solidFill>
                  <a:srgbClr val="FFFFFF"/>
                </a:solidFill>
                <a:latin typeface="Montserrat" pitchFamily="34" charset="0"/>
              </a:rPr>
              <a:t> de </a:t>
            </a:r>
            <a:r>
              <a:rPr lang="en-US" sz="3188" b="1" err="1">
                <a:solidFill>
                  <a:srgbClr val="FFFFFF"/>
                </a:solidFill>
                <a:latin typeface="Montserrat" pitchFamily="34" charset="0"/>
              </a:rPr>
              <a:t>presentación</a:t>
            </a:r>
            <a:r>
              <a:rPr lang="en-US" sz="3188" b="1">
                <a:solidFill>
                  <a:srgbClr val="FFFFFF"/>
                </a:solidFill>
                <a:latin typeface="Montserrat" pitchFamily="34" charset="0"/>
              </a:rPr>
              <a:t>:</a:t>
            </a:r>
            <a:endParaRPr lang="en-US" b="1"/>
          </a:p>
        </p:txBody>
      </p:sp>
      <p:sp>
        <p:nvSpPr>
          <p:cNvPr id="7" name="Object 6"/>
          <p:cNvSpPr/>
          <p:nvPr/>
        </p:nvSpPr>
        <p:spPr>
          <a:xfrm>
            <a:off x="4053772" y="3275572"/>
            <a:ext cx="3502555" cy="2186394"/>
          </a:xfrm>
          <a:prstGeom prst="rect">
            <a:avLst/>
          </a:prstGeom>
          <a:noFill/>
        </p:spPr>
        <p:txBody>
          <a:bodyPr/>
          <a:lstStyle/>
          <a:p>
            <a:endParaRPr lang="es-MX"/>
          </a:p>
        </p:txBody>
      </p:sp>
      <p:sp>
        <p:nvSpPr>
          <p:cNvPr id="9" name="Object 8"/>
          <p:cNvSpPr/>
          <p:nvPr/>
        </p:nvSpPr>
        <p:spPr>
          <a:xfrm>
            <a:off x="9755509" y="1696757"/>
            <a:ext cx="2176571" cy="21669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algn="ctr">
              <a:lnSpc>
                <a:spcPts val="2268"/>
              </a:lnSpc>
              <a:buSzPct val="100000"/>
            </a:pP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Deberán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generarse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JSON o XML,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nombrarse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conformidad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la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especificación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técnica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comprimido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b="1" err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</a:t>
            </a:r>
            <a:r>
              <a:rPr lang="en-US" sz="14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zip.</a:t>
            </a:r>
            <a:endParaRPr lang="en-US" sz="1400" b="1"/>
          </a:p>
        </p:txBody>
      </p:sp>
      <p:cxnSp>
        <p:nvCxnSpPr>
          <p:cNvPr id="11" name="Straight Connector 1">
            <a:extLst>
              <a:ext uri="{FF2B5EF4-FFF2-40B4-BE49-F238E27FC236}">
                <a16:creationId xmlns:a16="http://schemas.microsoft.com/office/drawing/2014/main" id="{250D1FEF-C38D-C5CB-57DD-0E9ADF7A9F31}"/>
              </a:ext>
            </a:extLst>
          </p:cNvPr>
          <p:cNvCxnSpPr>
            <a:cxnSpLocks/>
          </p:cNvCxnSpPr>
          <p:nvPr/>
        </p:nvCxnSpPr>
        <p:spPr>
          <a:xfrm flipV="1">
            <a:off x="5805944" y="3772960"/>
            <a:ext cx="1394796" cy="121696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01F01248-369A-999E-2515-282328E7A40C}"/>
              </a:ext>
            </a:extLst>
          </p:cNvPr>
          <p:cNvCxnSpPr>
            <a:cxnSpLocks/>
          </p:cNvCxnSpPr>
          <p:nvPr/>
        </p:nvCxnSpPr>
        <p:spPr>
          <a:xfrm flipH="1" flipV="1">
            <a:off x="7682391" y="3804537"/>
            <a:ext cx="1075004" cy="107821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247EAC39-0509-27F2-978B-D90E62E7E47F}"/>
              </a:ext>
            </a:extLst>
          </p:cNvPr>
          <p:cNvCxnSpPr>
            <a:cxnSpLocks/>
          </p:cNvCxnSpPr>
          <p:nvPr/>
        </p:nvCxnSpPr>
        <p:spPr>
          <a:xfrm flipH="1" flipV="1">
            <a:off x="4356893" y="3863663"/>
            <a:ext cx="1195526" cy="98399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0839EAFD-2390-C15A-40A8-A84249A57830}"/>
              </a:ext>
            </a:extLst>
          </p:cNvPr>
          <p:cNvCxnSpPr>
            <a:cxnSpLocks/>
          </p:cNvCxnSpPr>
          <p:nvPr/>
        </p:nvCxnSpPr>
        <p:spPr>
          <a:xfrm flipV="1">
            <a:off x="2479550" y="3819155"/>
            <a:ext cx="1344214" cy="110788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5">
            <a:extLst>
              <a:ext uri="{FF2B5EF4-FFF2-40B4-BE49-F238E27FC236}">
                <a16:creationId xmlns:a16="http://schemas.microsoft.com/office/drawing/2014/main" id="{9032726B-9286-C796-0A8C-128F67517D4B}"/>
              </a:ext>
            </a:extLst>
          </p:cNvPr>
          <p:cNvSpPr/>
          <p:nvPr/>
        </p:nvSpPr>
        <p:spPr>
          <a:xfrm>
            <a:off x="2106151" y="4556445"/>
            <a:ext cx="793804" cy="793804"/>
          </a:xfrm>
          <a:prstGeom prst="ellipse">
            <a:avLst/>
          </a:prstGeom>
          <a:solidFill>
            <a:srgbClr val="223955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4596814E-C2ED-ABD6-3592-4AD00BE24F43}"/>
              </a:ext>
            </a:extLst>
          </p:cNvPr>
          <p:cNvSpPr txBox="1"/>
          <p:nvPr/>
        </p:nvSpPr>
        <p:spPr>
          <a:xfrm>
            <a:off x="2311401" y="4477781"/>
            <a:ext cx="383303" cy="923330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>
                <a:solidFill>
                  <a:srgbClr val="E3E3E3"/>
                </a:solidFill>
                <a:latin typeface="Tw Cen MT" panose="020B0602020104020603" pitchFamily="34" charset="0"/>
              </a:rPr>
              <a:t>1</a:t>
            </a: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id="{5B76BC58-9F8D-CCC5-A4F3-8594D8E784A3}"/>
              </a:ext>
            </a:extLst>
          </p:cNvPr>
          <p:cNvSpPr/>
          <p:nvPr/>
        </p:nvSpPr>
        <p:spPr>
          <a:xfrm>
            <a:off x="3676524" y="3320331"/>
            <a:ext cx="793804" cy="793804"/>
          </a:xfrm>
          <a:prstGeom prst="ellipse">
            <a:avLst/>
          </a:prstGeom>
          <a:solidFill>
            <a:srgbClr val="933A17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FD32CB93-AAD9-A7FB-3C67-10EC9B9C1E0F}"/>
              </a:ext>
            </a:extLst>
          </p:cNvPr>
          <p:cNvSpPr txBox="1"/>
          <p:nvPr/>
        </p:nvSpPr>
        <p:spPr>
          <a:xfrm>
            <a:off x="3881774" y="3241667"/>
            <a:ext cx="383303" cy="923330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>
                <a:solidFill>
                  <a:srgbClr val="E3E3E3"/>
                </a:solidFill>
                <a:latin typeface="Tw Cen MT" panose="020B0602020104020603" pitchFamily="34" charset="0"/>
              </a:rPr>
              <a:t>2</a:t>
            </a:r>
          </a:p>
        </p:txBody>
      </p:sp>
      <p:sp>
        <p:nvSpPr>
          <p:cNvPr id="19" name="Oval 9">
            <a:extLst>
              <a:ext uri="{FF2B5EF4-FFF2-40B4-BE49-F238E27FC236}">
                <a16:creationId xmlns:a16="http://schemas.microsoft.com/office/drawing/2014/main" id="{CAC10974-8E59-3064-3685-BE68FC2807B0}"/>
              </a:ext>
            </a:extLst>
          </p:cNvPr>
          <p:cNvSpPr/>
          <p:nvPr/>
        </p:nvSpPr>
        <p:spPr>
          <a:xfrm>
            <a:off x="5300215" y="4565541"/>
            <a:ext cx="793804" cy="793804"/>
          </a:xfrm>
          <a:prstGeom prst="ellipse">
            <a:avLst/>
          </a:prstGeom>
          <a:solidFill>
            <a:srgbClr val="687373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6BEF0819-2315-9591-D21B-20C6BC8216DF}"/>
              </a:ext>
            </a:extLst>
          </p:cNvPr>
          <p:cNvSpPr txBox="1"/>
          <p:nvPr/>
        </p:nvSpPr>
        <p:spPr>
          <a:xfrm>
            <a:off x="5505465" y="4486877"/>
            <a:ext cx="383303" cy="923330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>
                <a:solidFill>
                  <a:srgbClr val="E3E3E3"/>
                </a:solidFill>
                <a:latin typeface="Tw Cen MT" panose="020B0602020104020603" pitchFamily="34" charset="0"/>
              </a:rPr>
              <a:t>3</a:t>
            </a:r>
          </a:p>
        </p:txBody>
      </p:sp>
      <p:sp>
        <p:nvSpPr>
          <p:cNvPr id="21" name="Oval 11">
            <a:extLst>
              <a:ext uri="{FF2B5EF4-FFF2-40B4-BE49-F238E27FC236}">
                <a16:creationId xmlns:a16="http://schemas.microsoft.com/office/drawing/2014/main" id="{5374D824-CA7B-2BD5-8A95-B66E298D2D4A}"/>
              </a:ext>
            </a:extLst>
          </p:cNvPr>
          <p:cNvSpPr/>
          <p:nvPr/>
        </p:nvSpPr>
        <p:spPr>
          <a:xfrm>
            <a:off x="7047212" y="3320331"/>
            <a:ext cx="793804" cy="793804"/>
          </a:xfrm>
          <a:prstGeom prst="ellipse">
            <a:avLst/>
          </a:prstGeom>
          <a:solidFill>
            <a:srgbClr val="223955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C8301B08-C6B0-8A88-34E7-EF8E7A058DF5}"/>
              </a:ext>
            </a:extLst>
          </p:cNvPr>
          <p:cNvSpPr txBox="1"/>
          <p:nvPr/>
        </p:nvSpPr>
        <p:spPr>
          <a:xfrm>
            <a:off x="7252173" y="3241667"/>
            <a:ext cx="383303" cy="923330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>
                <a:solidFill>
                  <a:srgbClr val="E3E3E3"/>
                </a:solidFill>
                <a:latin typeface="Tw Cen MT" panose="020B0602020104020603" pitchFamily="34" charset="0"/>
              </a:rPr>
              <a:t>4</a:t>
            </a: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E1CAE960-6A32-F219-B7AD-28421B35EB3D}"/>
              </a:ext>
            </a:extLst>
          </p:cNvPr>
          <p:cNvSpPr/>
          <p:nvPr/>
        </p:nvSpPr>
        <p:spPr>
          <a:xfrm>
            <a:off x="8451597" y="4562526"/>
            <a:ext cx="793804" cy="793804"/>
          </a:xfrm>
          <a:prstGeom prst="ellipse">
            <a:avLst/>
          </a:prstGeom>
          <a:solidFill>
            <a:srgbClr val="933A17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5031CE73-4B0C-57C4-D7CE-DE6FA767DEEC}"/>
              </a:ext>
            </a:extLst>
          </p:cNvPr>
          <p:cNvSpPr txBox="1"/>
          <p:nvPr/>
        </p:nvSpPr>
        <p:spPr>
          <a:xfrm>
            <a:off x="8656847" y="4483862"/>
            <a:ext cx="383303" cy="923330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>
                <a:solidFill>
                  <a:srgbClr val="E3E3E3"/>
                </a:solidFill>
                <a:latin typeface="Tw Cen MT" panose="020B0602020104020603" pitchFamily="34" charset="0"/>
              </a:rPr>
              <a:t>5</a:t>
            </a:r>
          </a:p>
        </p:txBody>
      </p:sp>
      <p:grpSp>
        <p:nvGrpSpPr>
          <p:cNvPr id="25" name="Group 15">
            <a:extLst>
              <a:ext uri="{FF2B5EF4-FFF2-40B4-BE49-F238E27FC236}">
                <a16:creationId xmlns:a16="http://schemas.microsoft.com/office/drawing/2014/main" id="{042F5A1F-2474-F9F3-BCAC-24EBFABB5D1C}"/>
              </a:ext>
            </a:extLst>
          </p:cNvPr>
          <p:cNvGrpSpPr/>
          <p:nvPr/>
        </p:nvGrpSpPr>
        <p:grpSpPr>
          <a:xfrm>
            <a:off x="1452640" y="5436170"/>
            <a:ext cx="2126507" cy="718749"/>
            <a:chOff x="378640" y="3809602"/>
            <a:chExt cx="2126507" cy="718749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50A0A9C8-A4A1-38C9-FB38-770E60DBF6BA}"/>
                </a:ext>
              </a:extLst>
            </p:cNvPr>
            <p:cNvSpPr txBox="1"/>
            <p:nvPr/>
          </p:nvSpPr>
          <p:spPr>
            <a:xfrm>
              <a:off x="378640" y="3809602"/>
              <a:ext cx="2126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>
                  <a:solidFill>
                    <a:srgbClr val="933A17"/>
                  </a:solidFill>
                  <a:latin typeface="Tw Cen MT" panose="020B0602020104020603" pitchFamily="34" charset="0"/>
                </a:rPr>
                <a:t>Enero</a:t>
              </a: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6E03B278-F659-C1FE-80DC-497B471AA991}"/>
                </a:ext>
              </a:extLst>
            </p:cNvPr>
            <p:cNvSpPr txBox="1"/>
            <p:nvPr/>
          </p:nvSpPr>
          <p:spPr>
            <a:xfrm>
              <a:off x="582124" y="4128241"/>
              <a:ext cx="16938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>
                  <a:latin typeface="Tw Cen MT" panose="020B0602020104020603" pitchFamily="34" charset="0"/>
                </a:rPr>
                <a:t>3-Marzo-2025</a:t>
              </a:r>
              <a:endParaRPr lang="es-MX" b="1">
                <a:latin typeface="Tw Cen MT" panose="020B0602020104020603" pitchFamily="34" charset="0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id="{3C63DE0E-2C86-E4EE-36AF-881B15D86575}"/>
              </a:ext>
            </a:extLst>
          </p:cNvPr>
          <p:cNvGrpSpPr/>
          <p:nvPr/>
        </p:nvGrpSpPr>
        <p:grpSpPr>
          <a:xfrm>
            <a:off x="2976591" y="2527292"/>
            <a:ext cx="2126507" cy="718749"/>
            <a:chOff x="2281192" y="2835528"/>
            <a:chExt cx="2126507" cy="718749"/>
          </a:xfrm>
        </p:grpSpPr>
        <p:sp>
          <p:nvSpPr>
            <p:cNvPr id="29" name="TextBox 19">
              <a:extLst>
                <a:ext uri="{FF2B5EF4-FFF2-40B4-BE49-F238E27FC236}">
                  <a16:creationId xmlns:a16="http://schemas.microsoft.com/office/drawing/2014/main" id="{6CFBAFD9-49A2-C58A-6019-B1F3832C66EF}"/>
                </a:ext>
              </a:extLst>
            </p:cNvPr>
            <p:cNvSpPr txBox="1"/>
            <p:nvPr/>
          </p:nvSpPr>
          <p:spPr>
            <a:xfrm>
              <a:off x="2281192" y="2835528"/>
              <a:ext cx="2126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>
                  <a:solidFill>
                    <a:srgbClr val="933A17"/>
                  </a:solidFill>
                  <a:latin typeface="Tw Cen MT" panose="020B0602020104020603" pitchFamily="34" charset="0"/>
                </a:rPr>
                <a:t>Febrero</a:t>
              </a:r>
            </a:p>
          </p:txBody>
        </p:sp>
        <p:sp>
          <p:nvSpPr>
            <p:cNvPr id="30" name="TextBox 20">
              <a:extLst>
                <a:ext uri="{FF2B5EF4-FFF2-40B4-BE49-F238E27FC236}">
                  <a16:creationId xmlns:a16="http://schemas.microsoft.com/office/drawing/2014/main" id="{6C47B7D2-1DA0-88C5-5308-0D39E8BAE040}"/>
                </a:ext>
              </a:extLst>
            </p:cNvPr>
            <p:cNvSpPr txBox="1"/>
            <p:nvPr/>
          </p:nvSpPr>
          <p:spPr>
            <a:xfrm>
              <a:off x="2441725" y="3154167"/>
              <a:ext cx="1821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>
                  <a:latin typeface="Tw Cen MT" panose="020B0602020104020603" pitchFamily="34" charset="0"/>
                </a:rPr>
                <a:t>3-Abril-2025</a:t>
              </a:r>
              <a:endParaRPr lang="es-MX" b="1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1" name="Group 21">
            <a:extLst>
              <a:ext uri="{FF2B5EF4-FFF2-40B4-BE49-F238E27FC236}">
                <a16:creationId xmlns:a16="http://schemas.microsoft.com/office/drawing/2014/main" id="{B5BB89C9-E841-A520-2FF3-449F9A1A266C}"/>
              </a:ext>
            </a:extLst>
          </p:cNvPr>
          <p:cNvGrpSpPr/>
          <p:nvPr/>
        </p:nvGrpSpPr>
        <p:grpSpPr>
          <a:xfrm>
            <a:off x="4652363" y="5441277"/>
            <a:ext cx="2126507" cy="995747"/>
            <a:chOff x="4246516" y="3872063"/>
            <a:chExt cx="2126507" cy="995747"/>
          </a:xfrm>
        </p:grpSpPr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ACF7E78E-F2FF-910C-3B63-23ADF1722708}"/>
                </a:ext>
              </a:extLst>
            </p:cNvPr>
            <p:cNvSpPr txBox="1"/>
            <p:nvPr/>
          </p:nvSpPr>
          <p:spPr>
            <a:xfrm>
              <a:off x="4246516" y="3872063"/>
              <a:ext cx="2126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>
                  <a:solidFill>
                    <a:srgbClr val="933A17"/>
                  </a:solidFill>
                  <a:latin typeface="Tw Cen MT" panose="020B0602020104020603" pitchFamily="34" charset="0"/>
                </a:rPr>
                <a:t>Marzo</a:t>
              </a:r>
            </a:p>
          </p:txBody>
        </p: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F2771E8C-043E-66F0-421B-4D8A0EA6C9A8}"/>
                </a:ext>
              </a:extLst>
            </p:cNvPr>
            <p:cNvSpPr txBox="1"/>
            <p:nvPr/>
          </p:nvSpPr>
          <p:spPr>
            <a:xfrm>
              <a:off x="4435663" y="4190702"/>
              <a:ext cx="173673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>
                  <a:latin typeface="Tw Cen MT" panose="020B0602020104020603" pitchFamily="34" charset="0"/>
                </a:rPr>
                <a:t>3-Mayo-2025</a:t>
              </a:r>
            </a:p>
            <a:p>
              <a:pPr algn="ctr"/>
              <a:endParaRPr lang="es-MX" b="1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4" name="Group 24">
            <a:extLst>
              <a:ext uri="{FF2B5EF4-FFF2-40B4-BE49-F238E27FC236}">
                <a16:creationId xmlns:a16="http://schemas.microsoft.com/office/drawing/2014/main" id="{F52D837D-8CD5-8441-2AA8-B3C6223761EF}"/>
              </a:ext>
            </a:extLst>
          </p:cNvPr>
          <p:cNvGrpSpPr/>
          <p:nvPr/>
        </p:nvGrpSpPr>
        <p:grpSpPr>
          <a:xfrm>
            <a:off x="6387734" y="2444900"/>
            <a:ext cx="2126507" cy="718749"/>
            <a:chOff x="5943402" y="2692391"/>
            <a:chExt cx="2126507" cy="718749"/>
          </a:xfrm>
        </p:grpSpPr>
        <p:sp>
          <p:nvSpPr>
            <p:cNvPr id="35" name="TextBox 25">
              <a:extLst>
                <a:ext uri="{FF2B5EF4-FFF2-40B4-BE49-F238E27FC236}">
                  <a16:creationId xmlns:a16="http://schemas.microsoft.com/office/drawing/2014/main" id="{C0FB5AE3-DD2F-A053-56C6-EDE05F364E58}"/>
                </a:ext>
              </a:extLst>
            </p:cNvPr>
            <p:cNvSpPr txBox="1"/>
            <p:nvPr/>
          </p:nvSpPr>
          <p:spPr>
            <a:xfrm>
              <a:off x="5943402" y="2692391"/>
              <a:ext cx="2126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>
                  <a:solidFill>
                    <a:srgbClr val="933A17"/>
                  </a:solidFill>
                  <a:latin typeface="Tw Cen MT" panose="020B0602020104020603" pitchFamily="34" charset="0"/>
                </a:rPr>
                <a:t>Abril</a:t>
              </a:r>
            </a:p>
          </p:txBody>
        </p:sp>
        <p:sp>
          <p:nvSpPr>
            <p:cNvPr id="36" name="TextBox 26">
              <a:extLst>
                <a:ext uri="{FF2B5EF4-FFF2-40B4-BE49-F238E27FC236}">
                  <a16:creationId xmlns:a16="http://schemas.microsoft.com/office/drawing/2014/main" id="{E9EC444A-8020-79D7-220B-65EA4E89A2CE}"/>
                </a:ext>
              </a:extLst>
            </p:cNvPr>
            <p:cNvSpPr txBox="1"/>
            <p:nvPr/>
          </p:nvSpPr>
          <p:spPr>
            <a:xfrm>
              <a:off x="6023205" y="3011030"/>
              <a:ext cx="19668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>
                  <a:latin typeface="Tw Cen MT" panose="020B0602020104020603" pitchFamily="34" charset="0"/>
                </a:rPr>
                <a:t>3-Junio-2025</a:t>
              </a:r>
              <a:endParaRPr lang="es-MX" b="1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7" name="Group 27">
            <a:extLst>
              <a:ext uri="{FF2B5EF4-FFF2-40B4-BE49-F238E27FC236}">
                <a16:creationId xmlns:a16="http://schemas.microsoft.com/office/drawing/2014/main" id="{404797D8-B944-BC23-5660-7DE93C99B26D}"/>
              </a:ext>
            </a:extLst>
          </p:cNvPr>
          <p:cNvGrpSpPr/>
          <p:nvPr/>
        </p:nvGrpSpPr>
        <p:grpSpPr>
          <a:xfrm>
            <a:off x="7786335" y="5401111"/>
            <a:ext cx="2126507" cy="718749"/>
            <a:chOff x="7742820" y="3644885"/>
            <a:chExt cx="2126507" cy="718749"/>
          </a:xfrm>
        </p:grpSpPr>
        <p:sp>
          <p:nvSpPr>
            <p:cNvPr id="38" name="TextBox 28">
              <a:extLst>
                <a:ext uri="{FF2B5EF4-FFF2-40B4-BE49-F238E27FC236}">
                  <a16:creationId xmlns:a16="http://schemas.microsoft.com/office/drawing/2014/main" id="{8AB24C2E-7EF0-0357-746F-14FF87C588C4}"/>
                </a:ext>
              </a:extLst>
            </p:cNvPr>
            <p:cNvSpPr txBox="1"/>
            <p:nvPr/>
          </p:nvSpPr>
          <p:spPr>
            <a:xfrm>
              <a:off x="7742820" y="3644885"/>
              <a:ext cx="2126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400" b="1">
                  <a:solidFill>
                    <a:srgbClr val="933A17"/>
                  </a:solidFill>
                  <a:latin typeface="Tw Cen MT" panose="020B0602020104020603" pitchFamily="34" charset="0"/>
                </a:rPr>
                <a:t>Mayo</a:t>
              </a:r>
            </a:p>
          </p:txBody>
        </p:sp>
        <p:sp>
          <p:nvSpPr>
            <p:cNvPr id="39" name="TextBox 29">
              <a:extLst>
                <a:ext uri="{FF2B5EF4-FFF2-40B4-BE49-F238E27FC236}">
                  <a16:creationId xmlns:a16="http://schemas.microsoft.com/office/drawing/2014/main" id="{2A0D8CBE-F62B-CEB6-CE83-28F317746775}"/>
                </a:ext>
              </a:extLst>
            </p:cNvPr>
            <p:cNvSpPr txBox="1"/>
            <p:nvPr/>
          </p:nvSpPr>
          <p:spPr>
            <a:xfrm>
              <a:off x="7857697" y="3963524"/>
              <a:ext cx="19043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b="1">
                  <a:latin typeface="Tw Cen MT" panose="020B0602020104020603" pitchFamily="34" charset="0"/>
                </a:rPr>
                <a:t>3-Julio-2025</a:t>
              </a:r>
              <a:endParaRPr lang="es-MX" b="1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ABB9E51-C655-9392-8AD5-EA1B78C03F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5" name="Object 3" descr="preencoded.png">
            <a:extLst>
              <a:ext uri="{FF2B5EF4-FFF2-40B4-BE49-F238E27FC236}">
                <a16:creationId xmlns:a16="http://schemas.microsoft.com/office/drawing/2014/main" id="{EBF4DE34-B29D-ECF8-CB17-3C3B68FA6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l="-42312" t="-21207" r="-57688" b="-9336"/>
          <a:stretch/>
        </p:blipFill>
        <p:spPr>
          <a:xfrm>
            <a:off x="-370194" y="6268688"/>
            <a:ext cx="2643266" cy="4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1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ADAC8E7-B45D-F56E-9252-21512DDDD7C6}"/>
              </a:ext>
            </a:extLst>
          </p:cNvPr>
          <p:cNvSpPr/>
          <p:nvPr/>
        </p:nvSpPr>
        <p:spPr>
          <a:xfrm>
            <a:off x="0" y="1"/>
            <a:ext cx="12191999" cy="1273120"/>
          </a:xfrm>
          <a:prstGeom prst="rect">
            <a:avLst/>
          </a:prstGeom>
          <a:solidFill>
            <a:srgbClr val="933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Object 1">
            <a:extLst>
              <a:ext uri="{FF2B5EF4-FFF2-40B4-BE49-F238E27FC236}">
                <a16:creationId xmlns:a16="http://schemas.microsoft.com/office/drawing/2014/main" id="{9FCFC2DA-828B-72D0-A7DB-9DB5070511BE}"/>
              </a:ext>
            </a:extLst>
          </p:cNvPr>
          <p:cNvSpPr/>
          <p:nvPr/>
        </p:nvSpPr>
        <p:spPr>
          <a:xfrm>
            <a:off x="509666" y="228266"/>
            <a:ext cx="11032759" cy="9484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MX" sz="32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Las consecuencias de no cumplir correctamente con la generación y envío de los reportes de control volumétrico </a:t>
            </a:r>
            <a:endParaRPr lang="es-MX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F46FA2CE-CE9D-9762-65EF-89D49D38FCFB}"/>
              </a:ext>
            </a:extLst>
          </p:cNvPr>
          <p:cNvSpPr/>
          <p:nvPr/>
        </p:nvSpPr>
        <p:spPr>
          <a:xfrm>
            <a:off x="251101" y="1404993"/>
            <a:ext cx="11681069" cy="54530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1814"/>
              </a:lnSpc>
              <a:buNone/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Supuestos: </a:t>
            </a:r>
          </a:p>
          <a:p>
            <a:pPr algn="just">
              <a:lnSpc>
                <a:spcPts val="1814"/>
              </a:lnSpc>
              <a:buNone/>
            </a:pPr>
            <a:endParaRPr lang="es-MX" sz="1440" b="1"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A)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generar </a:t>
            </a: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conservar los reportes de información</a:t>
            </a:r>
          </a:p>
          <a:p>
            <a:pPr algn="just">
              <a:lnSpc>
                <a:spcPts val="1814"/>
              </a:lnSpc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B)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enviar </a:t>
            </a: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SAT los reportes de información </a:t>
            </a:r>
          </a:p>
          <a:p>
            <a:pPr algn="just">
              <a:lnSpc>
                <a:spcPts val="1814"/>
              </a:lnSpc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C)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enviar </a:t>
            </a: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SAT los reportes de información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la periodicidad establecida</a:t>
            </a:r>
          </a:p>
          <a:p>
            <a:pPr algn="ctr">
              <a:lnSpc>
                <a:spcPts val="1814"/>
              </a:lnSpc>
            </a:pPr>
            <a:endParaRPr lang="es-MX" sz="16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D)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Enviar</a:t>
            </a: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SAT reportes de información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forma incompleta, con errores, o en forma distinta </a:t>
            </a:r>
            <a:r>
              <a:rPr lang="es-MX" sz="160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lo señalado en el CFF.</a:t>
            </a:r>
          </a:p>
          <a:p>
            <a:pPr algn="ctr">
              <a:lnSpc>
                <a:spcPts val="1814"/>
              </a:lnSpc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$39,360.00 a $69,160.00 </a:t>
            </a:r>
          </a:p>
          <a:p>
            <a:pPr algn="ctr">
              <a:lnSpc>
                <a:spcPts val="1814"/>
              </a:lnSpc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cada supuesto y por cada uno de los reportes de información</a:t>
            </a:r>
          </a:p>
          <a:p>
            <a:pPr algn="ctr">
              <a:lnSpc>
                <a:spcPts val="1814"/>
              </a:lnSpc>
            </a:pPr>
            <a:endParaRPr lang="es-MX" sz="16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1814"/>
              </a:lnSpc>
            </a:pPr>
            <a:r>
              <a:rPr lang="es-MX" sz="1600" b="1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 </a:t>
            </a:r>
          </a:p>
          <a:p>
            <a:pPr algn="ctr">
              <a:lnSpc>
                <a:spcPts val="1814"/>
              </a:lnSpc>
            </a:pPr>
            <a:endParaRPr lang="es-MX" sz="1600" b="1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E)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Registrar</a:t>
            </a: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 los controles volumétricos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tipo de hidrocarburo o petrolífero que difiera de aquél que realmente corresponda</a:t>
            </a:r>
            <a:r>
              <a:rPr lang="es-MX" sz="160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tratándose de las </a:t>
            </a:r>
            <a:r>
              <a:rPr lang="es-MX" sz="160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gasolinas, registrar en los controles volumétricos un octanaje que difiera de aquél que realmente corresponda</a:t>
            </a:r>
          </a:p>
          <a:p>
            <a:pPr marL="285750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FF000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>
              <a:lnSpc>
                <a:spcPts val="2400"/>
              </a:lnSpc>
            </a:pPr>
            <a:r>
              <a:rPr lang="es-MX" sz="1600" b="1"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$1,124,500.00 a $1,686,750.00</a:t>
            </a: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1600">
              <a:solidFill>
                <a:srgbClr val="2A2921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285750" indent="-285750" algn="just">
              <a:lnSpc>
                <a:spcPts val="1814"/>
              </a:lnSpc>
              <a:buFont typeface="Arial" panose="020B0604020202020204" pitchFamily="34" charset="0"/>
              <a:buChar char="•"/>
            </a:pPr>
            <a:endParaRPr lang="es-MX" sz="2000"/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41A1812-AA18-8D1C-4C8D-8F80EA3A3C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328" y="5644646"/>
            <a:ext cx="1465966" cy="1465966"/>
          </a:xfrm>
          <a:prstGeom prst="rect">
            <a:avLst/>
          </a:prstGeom>
        </p:spPr>
      </p:pic>
      <p:pic>
        <p:nvPicPr>
          <p:cNvPr id="4" name="Object 3" descr="preencoded.png">
            <a:extLst>
              <a:ext uri="{FF2B5EF4-FFF2-40B4-BE49-F238E27FC236}">
                <a16:creationId xmlns:a16="http://schemas.microsoft.com/office/drawing/2014/main" id="{1A1F259B-D49B-01B7-1968-AD26E5ED73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l="-42312" t="-21207" r="-57688" b="-9336"/>
          <a:stretch/>
        </p:blipFill>
        <p:spPr>
          <a:xfrm>
            <a:off x="-370194" y="6268688"/>
            <a:ext cx="2643266" cy="444264"/>
          </a:xfrm>
          <a:prstGeom prst="rect">
            <a:avLst/>
          </a:prstGeom>
        </p:spPr>
      </p:pic>
      <p:sp>
        <p:nvSpPr>
          <p:cNvPr id="6" name="Botón de acción: Volver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7F79701-E8E5-9465-62BC-6F050FD21A40}"/>
              </a:ext>
            </a:extLst>
          </p:cNvPr>
          <p:cNvSpPr/>
          <p:nvPr/>
        </p:nvSpPr>
        <p:spPr>
          <a:xfrm>
            <a:off x="10987790" y="5644646"/>
            <a:ext cx="554635" cy="456351"/>
          </a:xfrm>
          <a:prstGeom prst="actionButtonRetur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6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438040" y="1193660"/>
            <a:ext cx="11312871" cy="44616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just">
              <a:lnSpc>
                <a:spcPts val="5021"/>
              </a:lnSpc>
              <a:buNone/>
            </a:pPr>
            <a:r>
              <a:rPr lang="es-MX" sz="4781" noProof="0">
                <a:solidFill>
                  <a:srgbClr val="933A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términos del último párrafo del artículo 89 del Código Fiscal de la Federación, le informamos que, nuestra asesoría, punto de vista o consejos, pudieran ser contrarios a la interpretación o criterios de las autoridades correspondientes.</a:t>
            </a:r>
            <a:endParaRPr lang="es-MX" noProof="0">
              <a:solidFill>
                <a:srgbClr val="933A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52908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3ECEEA75A2A04EA7B5B7E8519C365B" ma:contentTypeVersion="3" ma:contentTypeDescription="Create a new document." ma:contentTypeScope="" ma:versionID="f0c79693365f4e5057ddcf0821c59a5d">
  <xsd:schema xmlns:xsd="http://www.w3.org/2001/XMLSchema" xmlns:xs="http://www.w3.org/2001/XMLSchema" xmlns:p="http://schemas.microsoft.com/office/2006/metadata/properties" xmlns:ns2="32b721bc-00e4-4161-8f2d-85100c0c28ef" targetNamespace="http://schemas.microsoft.com/office/2006/metadata/properties" ma:root="true" ma:fieldsID="cf3bb60ec45c8f99f51b7e2fe32a9e8e" ns2:_="">
    <xsd:import namespace="32b721bc-00e4-4161-8f2d-85100c0c28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721bc-00e4-4161-8f2d-85100c0c28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62EF39-52DD-4082-97BB-C60B9B34E427}">
  <ds:schemaRefs>
    <ds:schemaRef ds:uri="32b721bc-00e4-4161-8f2d-85100c0c28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97824E-5675-4ECA-BFEE-BC839ED421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7C14A7-A8F0-4F12-835B-8807F773B49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3365</Words>
  <Application>Microsoft Macintosh PowerPoint</Application>
  <PresentationFormat>Panorámica</PresentationFormat>
  <Paragraphs>514</Paragraphs>
  <Slides>81</Slides>
  <Notes>55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88" baseType="lpstr">
      <vt:lpstr>Jost*</vt:lpstr>
      <vt:lpstr>Aptos</vt:lpstr>
      <vt:lpstr>Arial</vt:lpstr>
      <vt:lpstr>Montserrat</vt:lpstr>
      <vt:lpstr>Tw Cen MT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Valeria  Jiménez Coutiño</dc:creator>
  <cp:lastModifiedBy>Javier Atzin</cp:lastModifiedBy>
  <cp:revision>404</cp:revision>
  <dcterms:created xsi:type="dcterms:W3CDTF">2024-09-03T19:17:08Z</dcterms:created>
  <dcterms:modified xsi:type="dcterms:W3CDTF">2025-10-10T00:46:38Z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0x010100AF3ECEEA75A2A04EA7B5B7E8519C365B</vt:lpwstr>
  </property>
</Properties>
</file>