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media/image3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56" r:id="rId3"/>
    <p:sldId id="1260" r:id="rId4"/>
    <p:sldId id="1271" r:id="rId5"/>
    <p:sldId id="1270" r:id="rId6"/>
    <p:sldId id="1261" r:id="rId7"/>
    <p:sldId id="1252" r:id="rId8"/>
    <p:sldId id="1257" r:id="rId9"/>
    <p:sldId id="1262" r:id="rId10"/>
    <p:sldId id="277" r:id="rId11"/>
    <p:sldId id="1248" r:id="rId12"/>
    <p:sldId id="1269" r:id="rId13"/>
    <p:sldId id="1025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FF0000"/>
    <a:srgbClr val="A50021"/>
    <a:srgbClr val="006666"/>
    <a:srgbClr val="008080"/>
    <a:srgbClr val="008F00"/>
    <a:srgbClr val="00FA00"/>
    <a:srgbClr val="FF9900"/>
    <a:srgbClr val="C43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7" autoAdjust="0"/>
    <p:restoredTop sz="94564" autoAdjust="0"/>
  </p:normalViewPr>
  <p:slideViewPr>
    <p:cSldViewPr snapToGrid="0">
      <p:cViewPr varScale="1">
        <p:scale>
          <a:sx n="56" d="100"/>
          <a:sy n="56" d="100"/>
        </p:scale>
        <p:origin x="1450" y="360"/>
      </p:cViewPr>
      <p:guideLst/>
    </p:cSldViewPr>
  </p:slideViewPr>
  <p:outlineViewPr>
    <p:cViewPr>
      <p:scale>
        <a:sx n="33" d="100"/>
        <a:sy n="33" d="100"/>
      </p:scale>
      <p:origin x="0" y="-5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990000">
            <a:alpha val="80000"/>
          </a:srgbClr>
        </a:solidFill>
      </dgm:spPr>
      <dgm:t>
        <a:bodyPr/>
        <a:lstStyle/>
        <a:p>
          <a:r>
            <a:rPr lang="es-419" sz="900" dirty="0"/>
            <a:t>Posibles barreras al libre mercado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7A8B515B-54AE-4C5D-B72B-898067A98F57}" type="pres">
      <dgm:prSet presAssocID="{359DD88E-646C-4EF1-9C53-E047ACF9C41A}" presName="node" presStyleLbl="node1" presStyleIdx="0" presStyleCnt="1" custScaleX="85052" custScaleY="81902" custRadScaleRad="123920" custRadScaleInc="-265">
        <dgm:presLayoutVars>
          <dgm:bulletEnabled val="1"/>
        </dgm:presLayoutVars>
      </dgm:prSet>
      <dgm:spPr/>
    </dgm:pt>
  </dgm:ptLst>
  <dgm:cxnLst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96DE824D-BC2F-459D-A9B7-B722D4712ACA}" srcId="{900E48DA-4C5B-40AE-8869-E234A6B51D31}" destId="{359DD88E-646C-4EF1-9C53-E047ACF9C41A}" srcOrd="0" destOrd="0" parTransId="{16705ED5-B0FF-41DC-ADD2-BC4206FC993A}" sibTransId="{F57C7C1C-7083-41CF-B58B-336C4319F8F1}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967F9FA1-0EF3-4036-85F9-EF688784ED02}" type="presParOf" srcId="{4BDB6C06-A74B-4321-AF7B-54F5A4176E0E}" destId="{7A8B515B-54AE-4C5D-B72B-898067A98F5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FF0000">
            <a:alpha val="80000"/>
          </a:srgbClr>
        </a:solidFill>
      </dgm:spPr>
      <dgm:t>
        <a:bodyPr/>
        <a:lstStyle/>
        <a:p>
          <a:r>
            <a:rPr lang="es-419" sz="900" dirty="0"/>
            <a:t>Trazabilidad</a:t>
          </a:r>
        </a:p>
        <a:p>
          <a:r>
            <a:rPr lang="es-419" sz="900" dirty="0"/>
            <a:t>Supervisión moderada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7A8B515B-54AE-4C5D-B72B-898067A98F57}" type="pres">
      <dgm:prSet presAssocID="{359DD88E-646C-4EF1-9C53-E047ACF9C41A}" presName="node" presStyleLbl="node1" presStyleIdx="0" presStyleCnt="1" custScaleX="87623" custScaleY="84593" custRadScaleRad="103218" custRadScaleInc="-945">
        <dgm:presLayoutVars>
          <dgm:bulletEnabled val="1"/>
        </dgm:presLayoutVars>
      </dgm:prSet>
      <dgm:spPr/>
    </dgm:pt>
  </dgm:ptLst>
  <dgm:cxnLst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96DE824D-BC2F-459D-A9B7-B722D4712ACA}" srcId="{900E48DA-4C5B-40AE-8869-E234A6B51D31}" destId="{359DD88E-646C-4EF1-9C53-E047ACF9C41A}" srcOrd="0" destOrd="0" parTransId="{16705ED5-B0FF-41DC-ADD2-BC4206FC993A}" sibTransId="{F57C7C1C-7083-41CF-B58B-336C4319F8F1}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967F9FA1-0EF3-4036-85F9-EF688784ED02}" type="presParOf" srcId="{4BDB6C06-A74B-4321-AF7B-54F5A4176E0E}" destId="{7A8B515B-54AE-4C5D-B72B-898067A98F5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Operativos conjuntos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A50021">
            <a:alpha val="40000"/>
          </a:srgbClr>
        </a:solidFill>
      </dgm:spPr>
      <dgm:t>
        <a:bodyPr/>
        <a:lstStyle/>
        <a:p>
          <a:r>
            <a:rPr lang="es-419" sz="900" dirty="0"/>
            <a:t>Mecanismos de combate al mercado ilícito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2" custRadScaleRad="128190" custRadScaleInc="-644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2"/>
      <dgm:spPr/>
    </dgm:pt>
    <dgm:pt modelId="{44797983-4D84-4DC3-A177-FF2EC96D9354}" type="pres">
      <dgm:prSet presAssocID="{11B04E5C-11D8-421D-BFEE-29234FEB902B}" presName="connectorText" presStyleLbl="sibTrans2D1" presStyleIdx="0" presStyleCnt="2"/>
      <dgm:spPr/>
    </dgm:pt>
    <dgm:pt modelId="{7A8B515B-54AE-4C5D-B72B-898067A98F57}" type="pres">
      <dgm:prSet presAssocID="{359DD88E-646C-4EF1-9C53-E047ACF9C41A}" presName="node" presStyleLbl="node1" presStyleIdx="1" presStyleCnt="2" custRadScaleRad="100993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2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2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 dirty="0"/>
        </a:p>
      </dgm:t>
    </dgm:pt>
    <dgm:pt modelId="{359DD88E-646C-4EF1-9C53-E047ACF9C41A}">
      <dgm:prSet phldrT="[Texto]" custT="1"/>
      <dgm:spPr>
        <a:solidFill>
          <a:srgbClr val="A50021">
            <a:alpha val="40000"/>
          </a:srgbClr>
        </a:solidFill>
      </dgm:spPr>
      <dgm:t>
        <a:bodyPr/>
        <a:lstStyle/>
        <a:p>
          <a:r>
            <a:rPr lang="es-419" sz="900" dirty="0"/>
            <a:t>Mecanismos de combate al mercado ilícito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D9689E54-F8E1-499D-89D3-A19BA008A1E2}">
      <dgm:prSet phldrT="[Texto]" custT="1"/>
      <dgm:spPr>
        <a:solidFill>
          <a:srgbClr val="800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s-419" sz="900" dirty="0"/>
            <a:t>Operativos conjuntos</a:t>
          </a:r>
          <a:endParaRPr lang="es-MX" sz="900" dirty="0"/>
        </a:p>
      </dgm:t>
    </dgm:pt>
    <dgm:pt modelId="{EE5C3AA6-DA1C-41C7-BFF4-359675373F21}" type="parTrans" cxnId="{E74B4B87-0EDC-41B5-B057-DECB6FC42D87}">
      <dgm:prSet/>
      <dgm:spPr/>
      <dgm:t>
        <a:bodyPr/>
        <a:lstStyle/>
        <a:p>
          <a:endParaRPr lang="es-MX"/>
        </a:p>
      </dgm:t>
    </dgm:pt>
    <dgm:pt modelId="{F66CCA60-28A8-4681-8C57-7E09B9E015BF}" type="sibTrans" cxnId="{E74B4B87-0EDC-41B5-B057-DECB6FC42D87}">
      <dgm:prSet/>
      <dgm:spPr>
        <a:solidFill>
          <a:srgbClr val="800000"/>
        </a:solidFill>
      </dgm:spPr>
      <dgm:t>
        <a:bodyPr/>
        <a:lstStyle/>
        <a:p>
          <a:endParaRPr lang="es-MX"/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3" custRadScaleRad="128190" custRadScaleInc="-644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3" custLinFactNeighborY="-32528"/>
      <dgm:spPr/>
    </dgm:pt>
    <dgm:pt modelId="{44797983-4D84-4DC3-A177-FF2EC96D9354}" type="pres">
      <dgm:prSet presAssocID="{11B04E5C-11D8-421D-BFEE-29234FEB902B}" presName="connectorText" presStyleLbl="sibTrans2D1" presStyleIdx="0" presStyleCnt="3"/>
      <dgm:spPr/>
    </dgm:pt>
    <dgm:pt modelId="{7A8B515B-54AE-4C5D-B72B-898067A98F57}" type="pres">
      <dgm:prSet presAssocID="{359DD88E-646C-4EF1-9C53-E047ACF9C41A}" presName="node" presStyleLbl="node1" presStyleIdx="1" presStyleCnt="3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3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3"/>
      <dgm:spPr/>
    </dgm:pt>
    <dgm:pt modelId="{55D630E1-4A33-4E60-A30E-1316BB32F047}" type="pres">
      <dgm:prSet presAssocID="{D9689E54-F8E1-499D-89D3-A19BA008A1E2}" presName="node" presStyleLbl="node1" presStyleIdx="2" presStyleCnt="3">
        <dgm:presLayoutVars>
          <dgm:bulletEnabled val="1"/>
        </dgm:presLayoutVars>
      </dgm:prSet>
      <dgm:spPr/>
    </dgm:pt>
    <dgm:pt modelId="{B2C97977-B21B-4093-95DD-B87E533621F5}" type="pres">
      <dgm:prSet presAssocID="{F66CCA60-28A8-4681-8C57-7E09B9E015BF}" presName="sibTrans" presStyleLbl="sibTrans2D1" presStyleIdx="2" presStyleCnt="3" custLinFactNeighborY="-44726"/>
      <dgm:spPr/>
    </dgm:pt>
    <dgm:pt modelId="{FB1E0225-677B-492B-A0C9-2E2B017E6C75}" type="pres">
      <dgm:prSet presAssocID="{F66CCA60-28A8-4681-8C57-7E09B9E015BF}" presName="connectorText" presStyleLbl="sibTrans2D1" presStyleIdx="2" presStyleCnt="3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FC9EB05B-C13F-44CE-8A76-40A2C2078B66}" type="presOf" srcId="{F66CCA60-28A8-4681-8C57-7E09B9E015BF}" destId="{FB1E0225-677B-492B-A0C9-2E2B017E6C75}" srcOrd="1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E74B4B87-0EDC-41B5-B057-DECB6FC42D87}" srcId="{900E48DA-4C5B-40AE-8869-E234A6B51D31}" destId="{D9689E54-F8E1-499D-89D3-A19BA008A1E2}" srcOrd="2" destOrd="0" parTransId="{EE5C3AA6-DA1C-41C7-BFF4-359675373F21}" sibTransId="{F66CCA60-28A8-4681-8C57-7E09B9E015BF}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004D4CB-C93D-44B2-874C-5D65603B092C}" type="presOf" srcId="{F66CCA60-28A8-4681-8C57-7E09B9E015BF}" destId="{B2C97977-B21B-4093-95DD-B87E533621F5}" srcOrd="0" destOrd="0" presId="urn:microsoft.com/office/officeart/2005/8/layout/cycle2"/>
    <dgm:cxn modelId="{96D124F6-92C5-4C90-8940-4B4D41A75618}" type="presOf" srcId="{D9689E54-F8E1-499D-89D3-A19BA008A1E2}" destId="{55D630E1-4A33-4E60-A30E-1316BB32F047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  <dgm:cxn modelId="{9A55A2F0-18D6-46C9-9C3C-C5E9E723F33C}" type="presParOf" srcId="{4BDB6C06-A74B-4321-AF7B-54F5A4176E0E}" destId="{55D630E1-4A33-4E60-A30E-1316BB32F047}" srcOrd="4" destOrd="0" presId="urn:microsoft.com/office/officeart/2005/8/layout/cycle2"/>
    <dgm:cxn modelId="{100FDBC9-64B7-4206-AFFA-AC060A25B2BC}" type="presParOf" srcId="{4BDB6C06-A74B-4321-AF7B-54F5A4176E0E}" destId="{B2C97977-B21B-4093-95DD-B87E533621F5}" srcOrd="5" destOrd="0" presId="urn:microsoft.com/office/officeart/2005/8/layout/cycle2"/>
    <dgm:cxn modelId="{45516803-900E-47F0-B2DC-4656491B2D76}" type="presParOf" srcId="{B2C97977-B21B-4093-95DD-B87E533621F5}" destId="{FB1E0225-677B-492B-A0C9-2E2B017E6C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990000">
            <a:alpha val="80000"/>
          </a:srgbClr>
        </a:solidFill>
      </dgm:spPr>
      <dgm:t>
        <a:bodyPr/>
        <a:lstStyle/>
        <a:p>
          <a:r>
            <a:rPr lang="es-419" sz="900" dirty="0"/>
            <a:t>Posibles barreras al libre mercado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7A8B515B-54AE-4C5D-B72B-898067A98F57}" type="pres">
      <dgm:prSet presAssocID="{359DD88E-646C-4EF1-9C53-E047ACF9C41A}" presName="node" presStyleLbl="node1" presStyleIdx="0" presStyleCnt="1" custScaleX="85052" custScaleY="81902" custRadScaleRad="124082" custRadScaleInc="363">
        <dgm:presLayoutVars>
          <dgm:bulletEnabled val="1"/>
        </dgm:presLayoutVars>
      </dgm:prSet>
      <dgm:spPr/>
    </dgm:pt>
  </dgm:ptLst>
  <dgm:cxnLst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96DE824D-BC2F-459D-A9B7-B722D4712ACA}" srcId="{900E48DA-4C5B-40AE-8869-E234A6B51D31}" destId="{359DD88E-646C-4EF1-9C53-E047ACF9C41A}" srcOrd="0" destOrd="0" parTransId="{16705ED5-B0FF-41DC-ADD2-BC4206FC993A}" sibTransId="{F57C7C1C-7083-41CF-B58B-336C4319F8F1}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967F9FA1-0EF3-4036-85F9-EF688784ED02}" type="presParOf" srcId="{4BDB6C06-A74B-4321-AF7B-54F5A4176E0E}" destId="{7A8B515B-54AE-4C5D-B72B-898067A98F5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 dirty="0"/>
        </a:p>
      </dgm:t>
    </dgm:pt>
    <dgm:pt modelId="{359DD88E-646C-4EF1-9C53-E047ACF9C41A}">
      <dgm:prSet phldrT="[Texto]" custT="1"/>
      <dgm:spPr>
        <a:solidFill>
          <a:srgbClr val="A50021">
            <a:alpha val="40000"/>
          </a:srgbClr>
        </a:solidFill>
      </dgm:spPr>
      <dgm:t>
        <a:bodyPr/>
        <a:lstStyle/>
        <a:p>
          <a:r>
            <a:rPr lang="es-419" sz="900" dirty="0"/>
            <a:t>Mecanismos de combate al mercado ilícito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D9689E54-F8E1-499D-89D3-A19BA008A1E2}">
      <dgm:prSet phldrT="[Texto]" custT="1"/>
      <dgm:spPr>
        <a:solidFill>
          <a:srgbClr val="800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s-419" sz="900" dirty="0"/>
            <a:t>Operativos conjuntos</a:t>
          </a:r>
          <a:endParaRPr lang="es-MX" sz="900" dirty="0"/>
        </a:p>
      </dgm:t>
    </dgm:pt>
    <dgm:pt modelId="{EE5C3AA6-DA1C-41C7-BFF4-359675373F21}" type="parTrans" cxnId="{E74B4B87-0EDC-41B5-B057-DECB6FC42D87}">
      <dgm:prSet/>
      <dgm:spPr/>
      <dgm:t>
        <a:bodyPr/>
        <a:lstStyle/>
        <a:p>
          <a:endParaRPr lang="es-MX"/>
        </a:p>
      </dgm:t>
    </dgm:pt>
    <dgm:pt modelId="{F66CCA60-28A8-4681-8C57-7E09B9E015BF}" type="sibTrans" cxnId="{E74B4B87-0EDC-41B5-B057-DECB6FC42D87}">
      <dgm:prSet/>
      <dgm:spPr>
        <a:solidFill>
          <a:srgbClr val="800000"/>
        </a:solidFill>
      </dgm:spPr>
      <dgm:t>
        <a:bodyPr/>
        <a:lstStyle/>
        <a:p>
          <a:endParaRPr lang="es-MX"/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3" custRadScaleRad="104290" custRadScaleInc="-18726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3" custLinFactNeighborX="35539" custLinFactNeighborY="-6628"/>
      <dgm:spPr/>
    </dgm:pt>
    <dgm:pt modelId="{44797983-4D84-4DC3-A177-FF2EC96D9354}" type="pres">
      <dgm:prSet presAssocID="{11B04E5C-11D8-421D-BFEE-29234FEB902B}" presName="connectorText" presStyleLbl="sibTrans2D1" presStyleIdx="0" presStyleCnt="3"/>
      <dgm:spPr/>
    </dgm:pt>
    <dgm:pt modelId="{7A8B515B-54AE-4C5D-B72B-898067A98F57}" type="pres">
      <dgm:prSet presAssocID="{359DD88E-646C-4EF1-9C53-E047ACF9C41A}" presName="node" presStyleLbl="node1" presStyleIdx="1" presStyleCnt="3" custScaleX="91481" custScaleY="94854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3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3"/>
      <dgm:spPr/>
    </dgm:pt>
    <dgm:pt modelId="{55D630E1-4A33-4E60-A30E-1316BB32F047}" type="pres">
      <dgm:prSet presAssocID="{D9689E54-F8E1-499D-89D3-A19BA008A1E2}" presName="node" presStyleLbl="node1" presStyleIdx="2" presStyleCnt="3" custScaleX="96922" custScaleY="91452" custRadScaleRad="96103" custRadScaleInc="2129">
        <dgm:presLayoutVars>
          <dgm:bulletEnabled val="1"/>
        </dgm:presLayoutVars>
      </dgm:prSet>
      <dgm:spPr/>
    </dgm:pt>
    <dgm:pt modelId="{B2C97977-B21B-4093-95DD-B87E533621F5}" type="pres">
      <dgm:prSet presAssocID="{F66CCA60-28A8-4681-8C57-7E09B9E015BF}" presName="sibTrans" presStyleLbl="sibTrans2D1" presStyleIdx="2" presStyleCnt="3" custLinFactNeighborX="-11954" custLinFactNeighborY="-888"/>
      <dgm:spPr/>
    </dgm:pt>
    <dgm:pt modelId="{FB1E0225-677B-492B-A0C9-2E2B017E6C75}" type="pres">
      <dgm:prSet presAssocID="{F66CCA60-28A8-4681-8C57-7E09B9E015BF}" presName="connectorText" presStyleLbl="sibTrans2D1" presStyleIdx="2" presStyleCnt="3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FC9EB05B-C13F-44CE-8A76-40A2C2078B66}" type="presOf" srcId="{F66CCA60-28A8-4681-8C57-7E09B9E015BF}" destId="{FB1E0225-677B-492B-A0C9-2E2B017E6C75}" srcOrd="1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E74B4B87-0EDC-41B5-B057-DECB6FC42D87}" srcId="{900E48DA-4C5B-40AE-8869-E234A6B51D31}" destId="{D9689E54-F8E1-499D-89D3-A19BA008A1E2}" srcOrd="2" destOrd="0" parTransId="{EE5C3AA6-DA1C-41C7-BFF4-359675373F21}" sibTransId="{F66CCA60-28A8-4681-8C57-7E09B9E015BF}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004D4CB-C93D-44B2-874C-5D65603B092C}" type="presOf" srcId="{F66CCA60-28A8-4681-8C57-7E09B9E015BF}" destId="{B2C97977-B21B-4093-95DD-B87E533621F5}" srcOrd="0" destOrd="0" presId="urn:microsoft.com/office/officeart/2005/8/layout/cycle2"/>
    <dgm:cxn modelId="{96D124F6-92C5-4C90-8940-4B4D41A75618}" type="presOf" srcId="{D9689E54-F8E1-499D-89D3-A19BA008A1E2}" destId="{55D630E1-4A33-4E60-A30E-1316BB32F047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  <dgm:cxn modelId="{9A55A2F0-18D6-46C9-9C3C-C5E9E723F33C}" type="presParOf" srcId="{4BDB6C06-A74B-4321-AF7B-54F5A4176E0E}" destId="{55D630E1-4A33-4E60-A30E-1316BB32F047}" srcOrd="4" destOrd="0" presId="urn:microsoft.com/office/officeart/2005/8/layout/cycle2"/>
    <dgm:cxn modelId="{100FDBC9-64B7-4206-AFFA-AC060A25B2BC}" type="presParOf" srcId="{4BDB6C06-A74B-4321-AF7B-54F5A4176E0E}" destId="{B2C97977-B21B-4093-95DD-B87E533621F5}" srcOrd="5" destOrd="0" presId="urn:microsoft.com/office/officeart/2005/8/layout/cycle2"/>
    <dgm:cxn modelId="{45516803-900E-47F0-B2DC-4656491B2D76}" type="presParOf" srcId="{B2C97977-B21B-4093-95DD-B87E533621F5}" destId="{FB1E0225-677B-492B-A0C9-2E2B017E6C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FF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Trazabilidad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Supervisión moderada</a:t>
          </a: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990000">
            <a:alpha val="80000"/>
          </a:srgbClr>
        </a:solidFill>
      </dgm:spPr>
      <dgm:t>
        <a:bodyPr/>
        <a:lstStyle/>
        <a:p>
          <a:r>
            <a:rPr lang="es-419" sz="900" dirty="0"/>
            <a:t>Posibles barreras al libre mercado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2" custRadScaleRad="128190" custRadScaleInc="-644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2" custScaleX="63437" custScaleY="92660"/>
      <dgm:spPr/>
    </dgm:pt>
    <dgm:pt modelId="{44797983-4D84-4DC3-A177-FF2EC96D9354}" type="pres">
      <dgm:prSet presAssocID="{11B04E5C-11D8-421D-BFEE-29234FEB902B}" presName="connectorText" presStyleLbl="sibTrans2D1" presStyleIdx="0" presStyleCnt="2"/>
      <dgm:spPr/>
    </dgm:pt>
    <dgm:pt modelId="{7A8B515B-54AE-4C5D-B72B-898067A98F57}" type="pres">
      <dgm:prSet presAssocID="{359DD88E-646C-4EF1-9C53-E047ACF9C41A}" presName="node" presStyleLbl="node1" presStyleIdx="1" presStyleCnt="2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2" custScaleX="64560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2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</dgm:ptLst>
  <dgm:cxnLst>
    <dgm:cxn modelId="{59CC2F9F-EB3C-4693-AD51-723C6D1A80A0}" type="presOf" srcId="{900E48DA-4C5B-40AE-8869-E234A6B51D31}" destId="{4BDB6C06-A74B-4321-AF7B-54F5A4176E0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 dirty="0"/>
        </a:p>
      </dgm:t>
    </dgm:pt>
    <dgm:pt modelId="{359DD88E-646C-4EF1-9C53-E047ACF9C41A}">
      <dgm:prSet phldrT="[Texto]" custT="1"/>
      <dgm:spPr>
        <a:solidFill>
          <a:srgbClr val="A50021">
            <a:alpha val="40000"/>
          </a:srgbClr>
        </a:solidFill>
      </dgm:spPr>
      <dgm:t>
        <a:bodyPr/>
        <a:lstStyle/>
        <a:p>
          <a:r>
            <a:rPr lang="es-419" sz="900" dirty="0"/>
            <a:t>Mecanismos de combate al mercado ilícito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D9689E54-F8E1-499D-89D3-A19BA008A1E2}">
      <dgm:prSet phldrT="[Texto]" custT="1"/>
      <dgm:spPr>
        <a:solidFill>
          <a:srgbClr val="800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s-419" sz="900" dirty="0"/>
            <a:t>Operativos conjuntos</a:t>
          </a:r>
          <a:endParaRPr lang="es-MX" sz="900" dirty="0"/>
        </a:p>
      </dgm:t>
    </dgm:pt>
    <dgm:pt modelId="{EE5C3AA6-DA1C-41C7-BFF4-359675373F21}" type="parTrans" cxnId="{E74B4B87-0EDC-41B5-B057-DECB6FC42D87}">
      <dgm:prSet/>
      <dgm:spPr/>
      <dgm:t>
        <a:bodyPr/>
        <a:lstStyle/>
        <a:p>
          <a:endParaRPr lang="es-MX"/>
        </a:p>
      </dgm:t>
    </dgm:pt>
    <dgm:pt modelId="{F66CCA60-28A8-4681-8C57-7E09B9E015BF}" type="sibTrans" cxnId="{E74B4B87-0EDC-41B5-B057-DECB6FC42D87}">
      <dgm:prSet/>
      <dgm:spPr>
        <a:solidFill>
          <a:srgbClr val="800000"/>
        </a:solidFill>
      </dgm:spPr>
      <dgm:t>
        <a:bodyPr/>
        <a:lstStyle/>
        <a:p>
          <a:endParaRPr lang="es-MX"/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3" custRadScaleRad="128190" custRadScaleInc="-644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3" custLinFactNeighborY="-32528"/>
      <dgm:spPr/>
    </dgm:pt>
    <dgm:pt modelId="{44797983-4D84-4DC3-A177-FF2EC96D9354}" type="pres">
      <dgm:prSet presAssocID="{11B04E5C-11D8-421D-BFEE-29234FEB902B}" presName="connectorText" presStyleLbl="sibTrans2D1" presStyleIdx="0" presStyleCnt="3"/>
      <dgm:spPr/>
    </dgm:pt>
    <dgm:pt modelId="{7A8B515B-54AE-4C5D-B72B-898067A98F57}" type="pres">
      <dgm:prSet presAssocID="{359DD88E-646C-4EF1-9C53-E047ACF9C41A}" presName="node" presStyleLbl="node1" presStyleIdx="1" presStyleCnt="3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3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3"/>
      <dgm:spPr/>
    </dgm:pt>
    <dgm:pt modelId="{55D630E1-4A33-4E60-A30E-1316BB32F047}" type="pres">
      <dgm:prSet presAssocID="{D9689E54-F8E1-499D-89D3-A19BA008A1E2}" presName="node" presStyleLbl="node1" presStyleIdx="2" presStyleCnt="3">
        <dgm:presLayoutVars>
          <dgm:bulletEnabled val="1"/>
        </dgm:presLayoutVars>
      </dgm:prSet>
      <dgm:spPr/>
    </dgm:pt>
    <dgm:pt modelId="{B2C97977-B21B-4093-95DD-B87E533621F5}" type="pres">
      <dgm:prSet presAssocID="{F66CCA60-28A8-4681-8C57-7E09B9E015BF}" presName="sibTrans" presStyleLbl="sibTrans2D1" presStyleIdx="2" presStyleCnt="3" custLinFactNeighborY="-44726"/>
      <dgm:spPr/>
    </dgm:pt>
    <dgm:pt modelId="{FB1E0225-677B-492B-A0C9-2E2B017E6C75}" type="pres">
      <dgm:prSet presAssocID="{F66CCA60-28A8-4681-8C57-7E09B9E015BF}" presName="connectorText" presStyleLbl="sibTrans2D1" presStyleIdx="2" presStyleCnt="3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FC9EB05B-C13F-44CE-8A76-40A2C2078B66}" type="presOf" srcId="{F66CCA60-28A8-4681-8C57-7E09B9E015BF}" destId="{FB1E0225-677B-492B-A0C9-2E2B017E6C75}" srcOrd="1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E74B4B87-0EDC-41B5-B057-DECB6FC42D87}" srcId="{900E48DA-4C5B-40AE-8869-E234A6B51D31}" destId="{D9689E54-F8E1-499D-89D3-A19BA008A1E2}" srcOrd="2" destOrd="0" parTransId="{EE5C3AA6-DA1C-41C7-BFF4-359675373F21}" sibTransId="{F66CCA60-28A8-4681-8C57-7E09B9E015BF}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004D4CB-C93D-44B2-874C-5D65603B092C}" type="presOf" srcId="{F66CCA60-28A8-4681-8C57-7E09B9E015BF}" destId="{B2C97977-B21B-4093-95DD-B87E533621F5}" srcOrd="0" destOrd="0" presId="urn:microsoft.com/office/officeart/2005/8/layout/cycle2"/>
    <dgm:cxn modelId="{96D124F6-92C5-4C90-8940-4B4D41A75618}" type="presOf" srcId="{D9689E54-F8E1-499D-89D3-A19BA008A1E2}" destId="{55D630E1-4A33-4E60-A30E-1316BB32F047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  <dgm:cxn modelId="{9A55A2F0-18D6-46C9-9C3C-C5E9E723F33C}" type="presParOf" srcId="{4BDB6C06-A74B-4321-AF7B-54F5A4176E0E}" destId="{55D630E1-4A33-4E60-A30E-1316BB32F047}" srcOrd="4" destOrd="0" presId="urn:microsoft.com/office/officeart/2005/8/layout/cycle2"/>
    <dgm:cxn modelId="{100FDBC9-64B7-4206-AFFA-AC060A25B2BC}" type="presParOf" srcId="{4BDB6C06-A74B-4321-AF7B-54F5A4176E0E}" destId="{B2C97977-B21B-4093-95DD-B87E533621F5}" srcOrd="5" destOrd="0" presId="urn:microsoft.com/office/officeart/2005/8/layout/cycle2"/>
    <dgm:cxn modelId="{45516803-900E-47F0-B2DC-4656491B2D76}" type="presParOf" srcId="{B2C97977-B21B-4093-95DD-B87E533621F5}" destId="{FB1E0225-677B-492B-A0C9-2E2B017E6C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00E48DA-4C5B-40AE-8869-E234A6B51D3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AD575C-0753-4DD2-A350-59B544EE7B97}">
      <dgm:prSet phldrT="[Texto]" custT="1"/>
      <dgm:spPr>
        <a:solidFill>
          <a:srgbClr val="990000">
            <a:alpha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Posibles barreras al libre mercado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612D9576-57DD-45E7-8426-482733080F26}" type="parTrans" cxnId="{400DED37-C426-4E6B-8E38-89E259F0EAFA}">
      <dgm:prSet/>
      <dgm:spPr/>
      <dgm:t>
        <a:bodyPr/>
        <a:lstStyle/>
        <a:p>
          <a:endParaRPr lang="es-MX"/>
        </a:p>
      </dgm:t>
    </dgm:pt>
    <dgm:pt modelId="{11B04E5C-11D8-421D-BFEE-29234FEB902B}" type="sibTrans" cxnId="{400DED37-C426-4E6B-8E38-89E259F0EAFA}">
      <dgm:prSet/>
      <dgm:spPr>
        <a:solidFill>
          <a:srgbClr val="800000">
            <a:alpha val="16078"/>
          </a:srgbClr>
        </a:solidFill>
      </dgm:spPr>
      <dgm:t>
        <a:bodyPr/>
        <a:lstStyle/>
        <a:p>
          <a:endParaRPr lang="es-MX"/>
        </a:p>
      </dgm:t>
    </dgm:pt>
    <dgm:pt modelId="{359DD88E-646C-4EF1-9C53-E047ACF9C41A}">
      <dgm:prSet phldrT="[Texto]" custT="1"/>
      <dgm:spPr>
        <a:solidFill>
          <a:srgbClr val="800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s-419" sz="900" dirty="0"/>
            <a:t>Operativos conjuntos</a:t>
          </a:r>
          <a:endParaRPr lang="es-MX" sz="900" dirty="0"/>
        </a:p>
      </dgm:t>
    </dgm:pt>
    <dgm:pt modelId="{16705ED5-B0FF-41DC-ADD2-BC4206FC993A}" type="parTrans" cxnId="{96DE824D-BC2F-459D-A9B7-B722D4712ACA}">
      <dgm:prSet/>
      <dgm:spPr/>
      <dgm:t>
        <a:bodyPr/>
        <a:lstStyle/>
        <a:p>
          <a:endParaRPr lang="es-MX"/>
        </a:p>
      </dgm:t>
    </dgm:pt>
    <dgm:pt modelId="{F57C7C1C-7083-41CF-B58B-336C4319F8F1}" type="sibTrans" cxnId="{96DE824D-BC2F-459D-A9B7-B722D4712ACA}">
      <dgm:prSet custT="1"/>
      <dgm:spPr>
        <a:solidFill>
          <a:srgbClr val="800000">
            <a:alpha val="16078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gm:t>
    </dgm:pt>
    <dgm:pt modelId="{4BDB6C06-A74B-4321-AF7B-54F5A4176E0E}" type="pres">
      <dgm:prSet presAssocID="{900E48DA-4C5B-40AE-8869-E234A6B51D31}" presName="cycle" presStyleCnt="0">
        <dgm:presLayoutVars>
          <dgm:dir/>
          <dgm:resizeHandles val="exact"/>
        </dgm:presLayoutVars>
      </dgm:prSet>
      <dgm:spPr/>
    </dgm:pt>
    <dgm:pt modelId="{D35C0D2B-D60C-4B26-B70E-57C0F4592D15}" type="pres">
      <dgm:prSet presAssocID="{9EAD575C-0753-4DD2-A350-59B544EE7B97}" presName="node" presStyleLbl="node1" presStyleIdx="0" presStyleCnt="2" custRadScaleRad="128190" custRadScaleInc="-644">
        <dgm:presLayoutVars>
          <dgm:bulletEnabled val="1"/>
        </dgm:presLayoutVars>
      </dgm:prSet>
      <dgm:spPr>
        <a:xfrm>
          <a:off x="793" y="285686"/>
          <a:ext cx="1682835" cy="1682835"/>
        </a:xfrm>
        <a:prstGeom prst="ellipse">
          <a:avLst/>
        </a:prstGeom>
      </dgm:spPr>
    </dgm:pt>
    <dgm:pt modelId="{C8CB813E-D3AE-49A8-A6B3-250175AFDA2F}" type="pres">
      <dgm:prSet presAssocID="{11B04E5C-11D8-421D-BFEE-29234FEB902B}" presName="sibTrans" presStyleLbl="sibTrans2D1" presStyleIdx="0" presStyleCnt="2"/>
      <dgm:spPr/>
    </dgm:pt>
    <dgm:pt modelId="{44797983-4D84-4DC3-A177-FF2EC96D9354}" type="pres">
      <dgm:prSet presAssocID="{11B04E5C-11D8-421D-BFEE-29234FEB902B}" presName="connectorText" presStyleLbl="sibTrans2D1" presStyleIdx="0" presStyleCnt="2"/>
      <dgm:spPr/>
    </dgm:pt>
    <dgm:pt modelId="{7A8B515B-54AE-4C5D-B72B-898067A98F57}" type="pres">
      <dgm:prSet presAssocID="{359DD88E-646C-4EF1-9C53-E047ACF9C41A}" presName="node" presStyleLbl="node1" presStyleIdx="1" presStyleCnt="2">
        <dgm:presLayoutVars>
          <dgm:bulletEnabled val="1"/>
        </dgm:presLayoutVars>
      </dgm:prSet>
      <dgm:spPr/>
    </dgm:pt>
    <dgm:pt modelId="{1D95C2E1-38C2-42B2-8AE4-42DD79F007CA}" type="pres">
      <dgm:prSet presAssocID="{F57C7C1C-7083-41CF-B58B-336C4319F8F1}" presName="sibTrans" presStyleLbl="sibTrans2D1" presStyleIdx="1" presStyleCnt="2"/>
      <dgm:spPr>
        <a:xfrm rot="10800000">
          <a:off x="1611833" y="1638395"/>
          <a:ext cx="1048967" cy="567956"/>
        </a:xfrm>
        <a:prstGeom prst="rightArrow">
          <a:avLst>
            <a:gd name="adj1" fmla="val 60000"/>
            <a:gd name="adj2" fmla="val 50000"/>
          </a:avLst>
        </a:prstGeom>
      </dgm:spPr>
    </dgm:pt>
    <dgm:pt modelId="{7E197056-3269-4AEF-A74C-1930DC44BCDE}" type="pres">
      <dgm:prSet presAssocID="{F57C7C1C-7083-41CF-B58B-336C4319F8F1}" presName="connectorText" presStyleLbl="sibTrans2D1" presStyleIdx="1" presStyleCnt="2"/>
      <dgm:spPr/>
    </dgm:pt>
  </dgm:ptLst>
  <dgm:cxnLst>
    <dgm:cxn modelId="{E84FC023-9758-4A95-A7FB-665F12A787AB}" type="presOf" srcId="{11B04E5C-11D8-421D-BFEE-29234FEB902B}" destId="{44797983-4D84-4DC3-A177-FF2EC96D9354}" srcOrd="1" destOrd="0" presId="urn:microsoft.com/office/officeart/2005/8/layout/cycle2"/>
    <dgm:cxn modelId="{50B84E2F-7A8C-498C-BA7E-309DA70F9EFB}" type="presOf" srcId="{359DD88E-646C-4EF1-9C53-E047ACF9C41A}" destId="{7A8B515B-54AE-4C5D-B72B-898067A98F57}" srcOrd="0" destOrd="0" presId="urn:microsoft.com/office/officeart/2005/8/layout/cycle2"/>
    <dgm:cxn modelId="{400DED37-C426-4E6B-8E38-89E259F0EAFA}" srcId="{900E48DA-4C5B-40AE-8869-E234A6B51D31}" destId="{9EAD575C-0753-4DD2-A350-59B544EE7B97}" srcOrd="0" destOrd="0" parTransId="{612D9576-57DD-45E7-8426-482733080F26}" sibTransId="{11B04E5C-11D8-421D-BFEE-29234FEB902B}"/>
    <dgm:cxn modelId="{1256633F-6A63-4898-A3A3-83B709FFD161}" type="presOf" srcId="{11B04E5C-11D8-421D-BFEE-29234FEB902B}" destId="{C8CB813E-D3AE-49A8-A6B3-250175AFDA2F}" srcOrd="0" destOrd="0" presId="urn:microsoft.com/office/officeart/2005/8/layout/cycle2"/>
    <dgm:cxn modelId="{B70AE15B-8096-49CB-B917-3CC33C0A81DE}" type="presOf" srcId="{F57C7C1C-7083-41CF-B58B-336C4319F8F1}" destId="{1D95C2E1-38C2-42B2-8AE4-42DD79F007CA}" srcOrd="0" destOrd="0" presId="urn:microsoft.com/office/officeart/2005/8/layout/cycle2"/>
    <dgm:cxn modelId="{96DE824D-BC2F-459D-A9B7-B722D4712ACA}" srcId="{900E48DA-4C5B-40AE-8869-E234A6B51D31}" destId="{359DD88E-646C-4EF1-9C53-E047ACF9C41A}" srcOrd="1" destOrd="0" parTransId="{16705ED5-B0FF-41DC-ADD2-BC4206FC993A}" sibTransId="{F57C7C1C-7083-41CF-B58B-336C4319F8F1}"/>
    <dgm:cxn modelId="{CBD23B55-50B2-4254-9663-E08F80C71EBC}" type="presOf" srcId="{9EAD575C-0753-4DD2-A350-59B544EE7B97}" destId="{D35C0D2B-D60C-4B26-B70E-57C0F4592D15}" srcOrd="0" destOrd="0" presId="urn:microsoft.com/office/officeart/2005/8/layout/cycle2"/>
    <dgm:cxn modelId="{1A9FCB95-4E05-4C87-9FBE-3D61C854C4D8}" type="presOf" srcId="{F57C7C1C-7083-41CF-B58B-336C4319F8F1}" destId="{7E197056-3269-4AEF-A74C-1930DC44BCDE}" srcOrd="1" destOrd="0" presId="urn:microsoft.com/office/officeart/2005/8/layout/cycle2"/>
    <dgm:cxn modelId="{59CC2F9F-EB3C-4693-AD51-723C6D1A80A0}" type="presOf" srcId="{900E48DA-4C5B-40AE-8869-E234A6B51D31}" destId="{4BDB6C06-A74B-4321-AF7B-54F5A4176E0E}" srcOrd="0" destOrd="0" presId="urn:microsoft.com/office/officeart/2005/8/layout/cycle2"/>
    <dgm:cxn modelId="{CC28315A-0EDC-4629-96B8-E7E2F2CF6A78}" type="presParOf" srcId="{4BDB6C06-A74B-4321-AF7B-54F5A4176E0E}" destId="{D35C0D2B-D60C-4B26-B70E-57C0F4592D15}" srcOrd="0" destOrd="0" presId="urn:microsoft.com/office/officeart/2005/8/layout/cycle2"/>
    <dgm:cxn modelId="{FE5A4773-5F3A-49CC-AB80-0AFA45E35E9E}" type="presParOf" srcId="{4BDB6C06-A74B-4321-AF7B-54F5A4176E0E}" destId="{C8CB813E-D3AE-49A8-A6B3-250175AFDA2F}" srcOrd="1" destOrd="0" presId="urn:microsoft.com/office/officeart/2005/8/layout/cycle2"/>
    <dgm:cxn modelId="{EA755E9A-6616-4CF6-BBCA-DA46CB2310C3}" type="presParOf" srcId="{C8CB813E-D3AE-49A8-A6B3-250175AFDA2F}" destId="{44797983-4D84-4DC3-A177-FF2EC96D9354}" srcOrd="0" destOrd="0" presId="urn:microsoft.com/office/officeart/2005/8/layout/cycle2"/>
    <dgm:cxn modelId="{967F9FA1-0EF3-4036-85F9-EF688784ED02}" type="presParOf" srcId="{4BDB6C06-A74B-4321-AF7B-54F5A4176E0E}" destId="{7A8B515B-54AE-4C5D-B72B-898067A98F57}" srcOrd="2" destOrd="0" presId="urn:microsoft.com/office/officeart/2005/8/layout/cycle2"/>
    <dgm:cxn modelId="{239BC4EF-3164-4FBB-B646-21FA778DB429}" type="presParOf" srcId="{4BDB6C06-A74B-4321-AF7B-54F5A4176E0E}" destId="{1D95C2E1-38C2-42B2-8AE4-42DD79F007CA}" srcOrd="3" destOrd="0" presId="urn:microsoft.com/office/officeart/2005/8/layout/cycle2"/>
    <dgm:cxn modelId="{81666249-0A52-4D6D-B2E4-BFA50F8A38E5}" type="presParOf" srcId="{1D95C2E1-38C2-42B2-8AE4-42DD79F007CA}" destId="{7E197056-3269-4AEF-A74C-1930DC44BC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B515B-54AE-4C5D-B72B-898067A98F57}">
      <dsp:nvSpPr>
        <dsp:cNvPr id="0" name=""/>
        <dsp:cNvSpPr/>
      </dsp:nvSpPr>
      <dsp:spPr>
        <a:xfrm>
          <a:off x="7218" y="227539"/>
          <a:ext cx="1180690" cy="1136962"/>
        </a:xfrm>
        <a:prstGeom prst="ellipse">
          <a:avLst/>
        </a:prstGeom>
        <a:solidFill>
          <a:srgbClr val="99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Posibles barreras al libre mercado</a:t>
          </a:r>
          <a:endParaRPr lang="es-MX" sz="900" kern="1200" dirty="0"/>
        </a:p>
      </dsp:txBody>
      <dsp:txXfrm>
        <a:off x="180126" y="394043"/>
        <a:ext cx="834874" cy="8039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B515B-54AE-4C5D-B72B-898067A98F57}">
      <dsp:nvSpPr>
        <dsp:cNvPr id="0" name=""/>
        <dsp:cNvSpPr/>
      </dsp:nvSpPr>
      <dsp:spPr>
        <a:xfrm>
          <a:off x="889208" y="214453"/>
          <a:ext cx="1217233" cy="1175141"/>
        </a:xfrm>
        <a:prstGeom prst="ellipse">
          <a:avLst/>
        </a:prstGeom>
        <a:solidFill>
          <a:srgbClr val="FF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Trazabilidad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Supervisión moderada</a:t>
          </a:r>
          <a:endParaRPr lang="es-MX" sz="900" kern="1200" dirty="0"/>
        </a:p>
      </dsp:txBody>
      <dsp:txXfrm>
        <a:off x="1067468" y="386548"/>
        <a:ext cx="860713" cy="830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0" y="485"/>
          <a:ext cx="1395279" cy="1395279"/>
        </a:xfrm>
        <a:prstGeom prst="ellipse">
          <a:avLst/>
        </a:prstGeom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Operativos conjuntos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>
        <a:off x="204334" y="204819"/>
        <a:ext cx="986611" cy="986611"/>
      </dsp:txXfrm>
    </dsp:sp>
    <dsp:sp modelId="{C8CB813E-D3AE-49A8-A6B3-250175AFDA2F}">
      <dsp:nvSpPr>
        <dsp:cNvPr id="0" name=""/>
        <dsp:cNvSpPr/>
      </dsp:nvSpPr>
      <dsp:spPr>
        <a:xfrm rot="21599736">
          <a:off x="1477330" y="-218110"/>
          <a:ext cx="1509975" cy="47090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000" kern="1200"/>
        </a:p>
      </dsp:txBody>
      <dsp:txXfrm>
        <a:off x="1477330" y="-123924"/>
        <a:ext cx="1368703" cy="282544"/>
      </dsp:txXfrm>
    </dsp:sp>
    <dsp:sp modelId="{7A8B515B-54AE-4C5D-B72B-898067A98F57}">
      <dsp:nvSpPr>
        <dsp:cNvPr id="0" name=""/>
        <dsp:cNvSpPr/>
      </dsp:nvSpPr>
      <dsp:spPr>
        <a:xfrm>
          <a:off x="3154931" y="242"/>
          <a:ext cx="1395279" cy="1395279"/>
        </a:xfrm>
        <a:prstGeom prst="ellipse">
          <a:avLst/>
        </a:prstGeom>
        <a:solidFill>
          <a:srgbClr val="A50021">
            <a:alpha val="4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Mecanismos de combate al mercado ilícito</a:t>
          </a:r>
          <a:endParaRPr lang="es-MX" sz="900" kern="1200" dirty="0"/>
        </a:p>
      </dsp:txBody>
      <dsp:txXfrm>
        <a:off x="3359265" y="204576"/>
        <a:ext cx="986611" cy="986611"/>
      </dsp:txXfrm>
    </dsp:sp>
    <dsp:sp modelId="{1D95C2E1-38C2-42B2-8AE4-42DD79F007CA}">
      <dsp:nvSpPr>
        <dsp:cNvPr id="0" name=""/>
        <dsp:cNvSpPr/>
      </dsp:nvSpPr>
      <dsp:spPr>
        <a:xfrm rot="10799736">
          <a:off x="1562957" y="1143188"/>
          <a:ext cx="1509864" cy="47090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1704229" y="1237364"/>
        <a:ext cx="1368592" cy="2825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1683709" y="0"/>
          <a:ext cx="1233915" cy="1233915"/>
        </a:xfrm>
        <a:prstGeom prst="ellipse">
          <a:avLst/>
        </a:prstGeom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>
        <a:off x="1864412" y="180703"/>
        <a:ext cx="872509" cy="872509"/>
      </dsp:txXfrm>
    </dsp:sp>
    <dsp:sp modelId="{C8CB813E-D3AE-49A8-A6B3-250175AFDA2F}">
      <dsp:nvSpPr>
        <dsp:cNvPr id="0" name=""/>
        <dsp:cNvSpPr/>
      </dsp:nvSpPr>
      <dsp:spPr>
        <a:xfrm rot="3585218">
          <a:off x="2598492" y="1068387"/>
          <a:ext cx="331610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700" kern="1200" dirty="0"/>
        </a:p>
      </dsp:txBody>
      <dsp:txXfrm>
        <a:off x="2623178" y="1108706"/>
        <a:ext cx="232127" cy="249868"/>
      </dsp:txXfrm>
    </dsp:sp>
    <dsp:sp modelId="{7A8B515B-54AE-4C5D-B72B-898067A98F57}">
      <dsp:nvSpPr>
        <dsp:cNvPr id="0" name=""/>
        <dsp:cNvSpPr/>
      </dsp:nvSpPr>
      <dsp:spPr>
        <a:xfrm>
          <a:off x="2620424" y="1606444"/>
          <a:ext cx="1233915" cy="1233915"/>
        </a:xfrm>
        <a:prstGeom prst="ellipse">
          <a:avLst/>
        </a:prstGeom>
        <a:solidFill>
          <a:srgbClr val="A50021">
            <a:alpha val="4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Mecanismos de combate al mercado ilícito</a:t>
          </a:r>
          <a:endParaRPr lang="es-MX" sz="900" kern="1200" dirty="0"/>
        </a:p>
      </dsp:txBody>
      <dsp:txXfrm>
        <a:off x="2801127" y="1787147"/>
        <a:ext cx="872509" cy="872509"/>
      </dsp:txXfrm>
    </dsp:sp>
    <dsp:sp modelId="{1D95C2E1-38C2-42B2-8AE4-42DD79F007CA}">
      <dsp:nvSpPr>
        <dsp:cNvPr id="0" name=""/>
        <dsp:cNvSpPr/>
      </dsp:nvSpPr>
      <dsp:spPr>
        <a:xfrm rot="10800000">
          <a:off x="2154676" y="2015179"/>
          <a:ext cx="329128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2253414" y="2098468"/>
        <a:ext cx="230390" cy="249868"/>
      </dsp:txXfrm>
    </dsp:sp>
    <dsp:sp modelId="{55D630E1-4A33-4E60-A30E-1316BB32F047}">
      <dsp:nvSpPr>
        <dsp:cNvPr id="0" name=""/>
        <dsp:cNvSpPr/>
      </dsp:nvSpPr>
      <dsp:spPr>
        <a:xfrm>
          <a:off x="765512" y="1606444"/>
          <a:ext cx="1233915" cy="1233915"/>
        </a:xfrm>
        <a:prstGeom prst="ellipse">
          <a:avLst/>
        </a:prstGeom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Operativos conjuntos</a:t>
          </a:r>
          <a:endParaRPr lang="es-MX" sz="900" kern="1200" dirty="0"/>
        </a:p>
      </dsp:txBody>
      <dsp:txXfrm>
        <a:off x="946215" y="1787147"/>
        <a:ext cx="872509" cy="872509"/>
      </dsp:txXfrm>
    </dsp:sp>
    <dsp:sp modelId="{B2C97977-B21B-4093-95DD-B87E533621F5}">
      <dsp:nvSpPr>
        <dsp:cNvPr id="0" name=""/>
        <dsp:cNvSpPr/>
      </dsp:nvSpPr>
      <dsp:spPr>
        <a:xfrm rot="17985063">
          <a:off x="1673628" y="1033724"/>
          <a:ext cx="326704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700" kern="1200"/>
        </a:p>
      </dsp:txBody>
      <dsp:txXfrm>
        <a:off x="1698315" y="1159559"/>
        <a:ext cx="228693" cy="2498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B515B-54AE-4C5D-B72B-898067A98F57}">
      <dsp:nvSpPr>
        <dsp:cNvPr id="0" name=""/>
        <dsp:cNvSpPr/>
      </dsp:nvSpPr>
      <dsp:spPr>
        <a:xfrm>
          <a:off x="11" y="0"/>
          <a:ext cx="1180690" cy="1136962"/>
        </a:xfrm>
        <a:prstGeom prst="ellipse">
          <a:avLst/>
        </a:prstGeom>
        <a:solidFill>
          <a:srgbClr val="99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Posibles barreras al libre mercado</a:t>
          </a:r>
          <a:endParaRPr lang="es-MX" sz="900" kern="1200" dirty="0"/>
        </a:p>
      </dsp:txBody>
      <dsp:txXfrm>
        <a:off x="172919" y="166504"/>
        <a:ext cx="834874" cy="8039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1393588" y="0"/>
          <a:ext cx="1659321" cy="1659321"/>
        </a:xfrm>
        <a:prstGeom prst="ellipse">
          <a:avLst/>
        </a:prstGeom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>
        <a:off x="1636590" y="243002"/>
        <a:ext cx="1173317" cy="1173317"/>
      </dsp:txXfrm>
    </dsp:sp>
    <dsp:sp modelId="{C8CB813E-D3AE-49A8-A6B3-250175AFDA2F}">
      <dsp:nvSpPr>
        <dsp:cNvPr id="0" name=""/>
        <dsp:cNvSpPr/>
      </dsp:nvSpPr>
      <dsp:spPr>
        <a:xfrm rot="3287265">
          <a:off x="2917460" y="1611646"/>
          <a:ext cx="563449" cy="560020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400" kern="1200" dirty="0"/>
        </a:p>
      </dsp:txBody>
      <dsp:txXfrm>
        <a:off x="2953026" y="1655018"/>
        <a:ext cx="395443" cy="336012"/>
      </dsp:txXfrm>
    </dsp:sp>
    <dsp:sp modelId="{7A8B515B-54AE-4C5D-B72B-898067A98F57}">
      <dsp:nvSpPr>
        <dsp:cNvPr id="0" name=""/>
        <dsp:cNvSpPr/>
      </dsp:nvSpPr>
      <dsp:spPr>
        <a:xfrm>
          <a:off x="3003862" y="2224219"/>
          <a:ext cx="1517963" cy="1573932"/>
        </a:xfrm>
        <a:prstGeom prst="ellipse">
          <a:avLst/>
        </a:prstGeom>
        <a:solidFill>
          <a:srgbClr val="A50021">
            <a:alpha val="4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Mecanismos de combate al mercado ilícito</a:t>
          </a:r>
          <a:endParaRPr lang="es-MX" sz="900" kern="1200" dirty="0"/>
        </a:p>
      </dsp:txBody>
      <dsp:txXfrm>
        <a:off x="3226163" y="2454716"/>
        <a:ext cx="1073361" cy="1112938"/>
      </dsp:txXfrm>
    </dsp:sp>
    <dsp:sp modelId="{1D95C2E1-38C2-42B2-8AE4-42DD79F007CA}">
      <dsp:nvSpPr>
        <dsp:cNvPr id="0" name=""/>
        <dsp:cNvSpPr/>
      </dsp:nvSpPr>
      <dsp:spPr>
        <a:xfrm rot="10876754">
          <a:off x="2330607" y="2704507"/>
          <a:ext cx="475968" cy="560020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2473379" y="2818105"/>
        <a:ext cx="333178" cy="336012"/>
      </dsp:txXfrm>
    </dsp:sp>
    <dsp:sp modelId="{55D630E1-4A33-4E60-A30E-1316BB32F047}">
      <dsp:nvSpPr>
        <dsp:cNvPr id="0" name=""/>
        <dsp:cNvSpPr/>
      </dsp:nvSpPr>
      <dsp:spPr>
        <a:xfrm>
          <a:off x="498186" y="2197500"/>
          <a:ext cx="1608247" cy="1517482"/>
        </a:xfrm>
        <a:prstGeom prst="ellipse">
          <a:avLst/>
        </a:prstGeom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Operativos conjuntos</a:t>
          </a:r>
          <a:endParaRPr lang="es-MX" sz="900" kern="1200" dirty="0"/>
        </a:p>
      </dsp:txBody>
      <dsp:txXfrm>
        <a:off x="733708" y="2419730"/>
        <a:ext cx="1137203" cy="1073022"/>
      </dsp:txXfrm>
    </dsp:sp>
    <dsp:sp modelId="{B2C97977-B21B-4093-95DD-B87E533621F5}">
      <dsp:nvSpPr>
        <dsp:cNvPr id="0" name=""/>
        <dsp:cNvSpPr/>
      </dsp:nvSpPr>
      <dsp:spPr>
        <a:xfrm rot="17604932">
          <a:off x="1508511" y="1647395"/>
          <a:ext cx="382855" cy="560020"/>
        </a:xfrm>
        <a:prstGeom prst="rightArrow">
          <a:avLst>
            <a:gd name="adj1" fmla="val 60000"/>
            <a:gd name="adj2" fmla="val 50000"/>
          </a:avLst>
        </a:prstGeom>
        <a:solidFill>
          <a:srgbClr val="8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400" kern="1200"/>
        </a:p>
      </dsp:txBody>
      <dsp:txXfrm>
        <a:off x="1543117" y="1812098"/>
        <a:ext cx="267999" cy="3360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0" y="1224"/>
          <a:ext cx="1211031" cy="12110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Trazabilidad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Supervisión moderada</a:t>
          </a:r>
        </a:p>
      </dsp:txBody>
      <dsp:txXfrm>
        <a:off x="177351" y="178575"/>
        <a:ext cx="856329" cy="856329"/>
      </dsp:txXfrm>
    </dsp:sp>
    <dsp:sp modelId="{C8CB813E-D3AE-49A8-A6B3-250175AFDA2F}">
      <dsp:nvSpPr>
        <dsp:cNvPr id="0" name=""/>
        <dsp:cNvSpPr/>
      </dsp:nvSpPr>
      <dsp:spPr>
        <a:xfrm rot="21599222">
          <a:off x="1488623" y="-172461"/>
          <a:ext cx="790548" cy="378722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/>
        </a:p>
      </dsp:txBody>
      <dsp:txXfrm>
        <a:off x="1488623" y="-96704"/>
        <a:ext cx="676931" cy="227234"/>
      </dsp:txXfrm>
    </dsp:sp>
    <dsp:sp modelId="{7A8B515B-54AE-4C5D-B72B-898067A98F57}">
      <dsp:nvSpPr>
        <dsp:cNvPr id="0" name=""/>
        <dsp:cNvSpPr/>
      </dsp:nvSpPr>
      <dsp:spPr>
        <a:xfrm>
          <a:off x="2627642" y="612"/>
          <a:ext cx="1211031" cy="1211031"/>
        </a:xfrm>
        <a:prstGeom prst="ellipse">
          <a:avLst/>
        </a:prstGeom>
        <a:solidFill>
          <a:srgbClr val="99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Posibles barreras al libre mercado</a:t>
          </a:r>
          <a:endParaRPr lang="es-MX" sz="900" kern="1200" dirty="0"/>
        </a:p>
      </dsp:txBody>
      <dsp:txXfrm>
        <a:off x="2804993" y="177963"/>
        <a:ext cx="856329" cy="856329"/>
      </dsp:txXfrm>
    </dsp:sp>
    <dsp:sp modelId="{1D95C2E1-38C2-42B2-8AE4-42DD79F007CA}">
      <dsp:nvSpPr>
        <dsp:cNvPr id="0" name=""/>
        <dsp:cNvSpPr/>
      </dsp:nvSpPr>
      <dsp:spPr>
        <a:xfrm rot="10799177">
          <a:off x="1552525" y="991541"/>
          <a:ext cx="804354" cy="408723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1675142" y="1073271"/>
        <a:ext cx="681737" cy="2452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1683709" y="0"/>
          <a:ext cx="1233915" cy="1233915"/>
        </a:xfrm>
        <a:prstGeom prst="ellipse">
          <a:avLst/>
        </a:prstGeom>
        <a:solidFill>
          <a:srgbClr val="800000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>
              <a:solidFill>
                <a:prstClr val="white"/>
              </a:solidFill>
              <a:latin typeface="SoberanaSans-Light"/>
              <a:ea typeface="+mn-ea"/>
              <a:cs typeface="+mn-cs"/>
            </a:rPr>
            <a:t>Posible intervención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>
        <a:off x="1864412" y="180703"/>
        <a:ext cx="872509" cy="872509"/>
      </dsp:txXfrm>
    </dsp:sp>
    <dsp:sp modelId="{C8CB813E-D3AE-49A8-A6B3-250175AFDA2F}">
      <dsp:nvSpPr>
        <dsp:cNvPr id="0" name=""/>
        <dsp:cNvSpPr/>
      </dsp:nvSpPr>
      <dsp:spPr>
        <a:xfrm rot="3585218">
          <a:off x="2598492" y="1068387"/>
          <a:ext cx="331610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700" kern="1200" dirty="0"/>
        </a:p>
      </dsp:txBody>
      <dsp:txXfrm>
        <a:off x="2623178" y="1108706"/>
        <a:ext cx="232127" cy="249868"/>
      </dsp:txXfrm>
    </dsp:sp>
    <dsp:sp modelId="{7A8B515B-54AE-4C5D-B72B-898067A98F57}">
      <dsp:nvSpPr>
        <dsp:cNvPr id="0" name=""/>
        <dsp:cNvSpPr/>
      </dsp:nvSpPr>
      <dsp:spPr>
        <a:xfrm>
          <a:off x="2620424" y="1606444"/>
          <a:ext cx="1233915" cy="1233915"/>
        </a:xfrm>
        <a:prstGeom prst="ellipse">
          <a:avLst/>
        </a:prstGeom>
        <a:solidFill>
          <a:srgbClr val="A50021">
            <a:alpha val="4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Mecanismos de combate al mercado ilícito</a:t>
          </a:r>
          <a:endParaRPr lang="es-MX" sz="900" kern="1200" dirty="0"/>
        </a:p>
      </dsp:txBody>
      <dsp:txXfrm>
        <a:off x="2801127" y="1787147"/>
        <a:ext cx="872509" cy="872509"/>
      </dsp:txXfrm>
    </dsp:sp>
    <dsp:sp modelId="{1D95C2E1-38C2-42B2-8AE4-42DD79F007CA}">
      <dsp:nvSpPr>
        <dsp:cNvPr id="0" name=""/>
        <dsp:cNvSpPr/>
      </dsp:nvSpPr>
      <dsp:spPr>
        <a:xfrm rot="10800000">
          <a:off x="2154676" y="2015179"/>
          <a:ext cx="329128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2253414" y="2098468"/>
        <a:ext cx="230390" cy="249868"/>
      </dsp:txXfrm>
    </dsp:sp>
    <dsp:sp modelId="{55D630E1-4A33-4E60-A30E-1316BB32F047}">
      <dsp:nvSpPr>
        <dsp:cNvPr id="0" name=""/>
        <dsp:cNvSpPr/>
      </dsp:nvSpPr>
      <dsp:spPr>
        <a:xfrm>
          <a:off x="765512" y="1606444"/>
          <a:ext cx="1233915" cy="1233915"/>
        </a:xfrm>
        <a:prstGeom prst="ellipse">
          <a:avLst/>
        </a:prstGeom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Operativos conjuntos</a:t>
          </a:r>
          <a:endParaRPr lang="es-MX" sz="900" kern="1200" dirty="0"/>
        </a:p>
      </dsp:txBody>
      <dsp:txXfrm>
        <a:off x="946215" y="1787147"/>
        <a:ext cx="872509" cy="872509"/>
      </dsp:txXfrm>
    </dsp:sp>
    <dsp:sp modelId="{B2C97977-B21B-4093-95DD-B87E533621F5}">
      <dsp:nvSpPr>
        <dsp:cNvPr id="0" name=""/>
        <dsp:cNvSpPr/>
      </dsp:nvSpPr>
      <dsp:spPr>
        <a:xfrm rot="17985063">
          <a:off x="1673628" y="1033724"/>
          <a:ext cx="326704" cy="416446"/>
        </a:xfrm>
        <a:prstGeom prst="rightArrow">
          <a:avLst>
            <a:gd name="adj1" fmla="val 60000"/>
            <a:gd name="adj2" fmla="val 50000"/>
          </a:avLst>
        </a:prstGeom>
        <a:solidFill>
          <a:srgbClr val="8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700" kern="1200"/>
        </a:p>
      </dsp:txBody>
      <dsp:txXfrm>
        <a:off x="1698315" y="1159559"/>
        <a:ext cx="228693" cy="2498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C0D2B-D60C-4B26-B70E-57C0F4592D15}">
      <dsp:nvSpPr>
        <dsp:cNvPr id="0" name=""/>
        <dsp:cNvSpPr/>
      </dsp:nvSpPr>
      <dsp:spPr>
        <a:xfrm>
          <a:off x="0" y="707"/>
          <a:ext cx="1356738" cy="1356738"/>
        </a:xfrm>
        <a:prstGeom prst="ellipse">
          <a:avLst/>
        </a:prstGeom>
        <a:solidFill>
          <a:srgbClr val="990000">
            <a:alpha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Posibles barreras al libre mercado</a:t>
          </a:r>
          <a:endParaRPr lang="es-MX" sz="900" kern="1200" dirty="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>
        <a:off x="198690" y="199397"/>
        <a:ext cx="959358" cy="959358"/>
      </dsp:txXfrm>
    </dsp:sp>
    <dsp:sp modelId="{C8CB813E-D3AE-49A8-A6B3-250175AFDA2F}">
      <dsp:nvSpPr>
        <dsp:cNvPr id="0" name=""/>
        <dsp:cNvSpPr/>
      </dsp:nvSpPr>
      <dsp:spPr>
        <a:xfrm rot="21599579">
          <a:off x="1392973" y="-209178"/>
          <a:ext cx="1335355" cy="457899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900" kern="1200"/>
        </a:p>
      </dsp:txBody>
      <dsp:txXfrm>
        <a:off x="1392973" y="-117590"/>
        <a:ext cx="1197985" cy="274739"/>
      </dsp:txXfrm>
    </dsp:sp>
    <dsp:sp modelId="{7A8B515B-54AE-4C5D-B72B-898067A98F57}">
      <dsp:nvSpPr>
        <dsp:cNvPr id="0" name=""/>
        <dsp:cNvSpPr/>
      </dsp:nvSpPr>
      <dsp:spPr>
        <a:xfrm>
          <a:off x="2840337" y="353"/>
          <a:ext cx="1356738" cy="1356738"/>
        </a:xfrm>
        <a:prstGeom prst="ellipse">
          <a:avLst/>
        </a:prstGeom>
        <a:solidFill>
          <a:srgbClr val="800000"/>
        </a:solidFill>
        <a:ln w="762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900" kern="1200" dirty="0"/>
            <a:t>Operativos conjuntos</a:t>
          </a:r>
          <a:endParaRPr lang="es-MX" sz="900" kern="1200" dirty="0"/>
        </a:p>
      </dsp:txBody>
      <dsp:txXfrm>
        <a:off x="3039027" y="199043"/>
        <a:ext cx="959358" cy="959358"/>
      </dsp:txXfrm>
    </dsp:sp>
    <dsp:sp modelId="{1D95C2E1-38C2-42B2-8AE4-42DD79F007CA}">
      <dsp:nvSpPr>
        <dsp:cNvPr id="0" name=""/>
        <dsp:cNvSpPr/>
      </dsp:nvSpPr>
      <dsp:spPr>
        <a:xfrm rot="10799564">
          <a:off x="1468806" y="1109038"/>
          <a:ext cx="1335181" cy="457899"/>
        </a:xfrm>
        <a:prstGeom prst="rightArrow">
          <a:avLst>
            <a:gd name="adj1" fmla="val 60000"/>
            <a:gd name="adj2" fmla="val 50000"/>
          </a:avLst>
        </a:prstGeom>
        <a:solidFill>
          <a:srgbClr val="800000">
            <a:alpha val="1607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prstClr val="white"/>
            </a:solidFill>
            <a:latin typeface="SoberanaSans-Light"/>
            <a:ea typeface="+mn-ea"/>
            <a:cs typeface="+mn-cs"/>
          </a:endParaRPr>
        </a:p>
      </dsp:txBody>
      <dsp:txXfrm rot="10800000">
        <a:off x="1606176" y="1200609"/>
        <a:ext cx="1197811" cy="274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6E0B0-8643-4A25-8AE3-82974D7B7B81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EFB02-588F-4A0D-B2E9-BC2929D28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907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6D20E-28C5-7302-6131-4C8E00BB9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B09A98-B3E8-E9D5-3970-4269AA0B3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6A87B8-F84C-A38D-C4E9-72E713B03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46BED1-592A-3413-1D35-402610A8E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1989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0839C-E317-82F2-E277-05BBAE8F9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5735B21-1075-9E0B-654F-9505B5C39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1BD89B3-2A0D-10E0-77BA-E82A367BB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0FA84D-15A8-E75D-9485-8359ABE2B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469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C37E-8A6A-EC0C-8D72-2321B91C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EC0B11B-F6F5-1D8F-BBEA-D26D3D543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0850D28-A056-BBAD-178E-B6E7D6F23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60F172-F385-047A-6D46-D4E2CE4EC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9349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D987A-C164-8DC5-6ADB-ACFAADD7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92FA05-1600-12E9-C161-4EE22F6A0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47C9CC-DB0C-12D2-39D6-A375CA0EC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13C2E1-795C-3B30-D119-6BBCB85E1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7535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9C336-31F1-3369-C814-B669A864E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4583FDF-107D-6F6B-9FC9-AA3085293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9F8D51E-B19E-40A7-A658-5360FC72F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28BD21-72C1-D28D-9965-3BA066F59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3208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64F3D-5E2D-3100-314F-3BB4DC5EF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A9BF135-0B95-04CB-5E62-F867A61EA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4782FA-21AF-B1DF-B5F4-45773E362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77104B-2F43-826A-5892-06AF861D45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4844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2E31-79D2-662F-F67D-1FB3BD81F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F668F7-70AC-6A55-92EA-533B8EA61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B6D0BB3-BE33-09B5-8144-938731413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0E12F6-168F-4902-6248-B6EF8D0D7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EFB02-588F-4A0D-B2E9-BC2929D28928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8175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B508-1FF9-4047-F02D-C95856F8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BCB7BA-129F-3927-925C-DED4B1294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A4FF52D-984F-CDAA-B545-1A24A43B8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932018-9222-5F7A-B19C-BDA6A020C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5EFB02-588F-4A0D-B2E9-BC2929D28928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74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01939EB-243C-4BF5-BAF4-85A5B8B8ED33}"/>
              </a:ext>
            </a:extLst>
          </p:cNvPr>
          <p:cNvSpPr/>
          <p:nvPr userDrawn="1"/>
        </p:nvSpPr>
        <p:spPr>
          <a:xfrm>
            <a:off x="2" y="116634"/>
            <a:ext cx="10965926" cy="4589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681" tIns="34840" rIns="69681" bIns="348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1372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B346BC0-BBAE-43F5-BEA0-54DF3286D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005" y="57338"/>
            <a:ext cx="1163906" cy="5024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98E5C96-49CC-4706-A80A-49BBC70EFCD5}"/>
              </a:ext>
            </a:extLst>
          </p:cNvPr>
          <p:cNvSpPr/>
          <p:nvPr userDrawn="1"/>
        </p:nvSpPr>
        <p:spPr>
          <a:xfrm>
            <a:off x="5209379" y="6513732"/>
            <a:ext cx="1773242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067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www.gmbabogados.com.mx</a:t>
            </a:r>
            <a:endParaRPr lang="es-MX" sz="106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485A8F6-A6BB-4470-91D8-D8479165BDF5}"/>
              </a:ext>
            </a:extLst>
          </p:cNvPr>
          <p:cNvSpPr/>
          <p:nvPr userDrawn="1"/>
        </p:nvSpPr>
        <p:spPr>
          <a:xfrm>
            <a:off x="10993005" y="116633"/>
            <a:ext cx="1188647" cy="45897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ot="0" spcFirstLastPara="0" vertOverflow="overflow" horzOverflow="overflow" vert="horz" wrap="square" lIns="69681" tIns="34840" rIns="69681" bIns="348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1372"/>
          </a:p>
        </p:txBody>
      </p:sp>
    </p:spTree>
    <p:extLst>
      <p:ext uri="{BB962C8B-B14F-4D97-AF65-F5344CB8AC3E}">
        <p14:creationId xmlns:p14="http://schemas.microsoft.com/office/powerpoint/2010/main" val="176997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489F87B-592B-464A-8389-AB7093FCEFD9}"/>
              </a:ext>
            </a:extLst>
          </p:cNvPr>
          <p:cNvCxnSpPr>
            <a:cxnSpLocks/>
          </p:cNvCxnSpPr>
          <p:nvPr userDrawn="1"/>
        </p:nvCxnSpPr>
        <p:spPr>
          <a:xfrm>
            <a:off x="0" y="6776248"/>
            <a:ext cx="121920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95115E0C-BE0E-4AB9-AA03-A0784C745A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88" y="6366075"/>
            <a:ext cx="907929" cy="3919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C2F8017-A595-4AEC-93C5-1E9461F8FEFA}"/>
              </a:ext>
            </a:extLst>
          </p:cNvPr>
          <p:cNvSpPr/>
          <p:nvPr userDrawn="1"/>
        </p:nvSpPr>
        <p:spPr>
          <a:xfrm>
            <a:off x="707890" y="186140"/>
            <a:ext cx="10965926" cy="4589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681" tIns="34840" rIns="69681" bIns="348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1372"/>
          </a:p>
        </p:txBody>
      </p:sp>
    </p:spTree>
    <p:extLst>
      <p:ext uri="{BB962C8B-B14F-4D97-AF65-F5344CB8AC3E}">
        <p14:creationId xmlns:p14="http://schemas.microsoft.com/office/powerpoint/2010/main" val="133352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3" y="1600204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34"/>
            </a:lvl1pPr>
            <a:lvl2pPr>
              <a:defRPr sz="1829"/>
            </a:lvl2pPr>
            <a:lvl3pPr>
              <a:defRPr sz="1524"/>
            </a:lvl3pPr>
            <a:lvl4pPr>
              <a:defRPr sz="1372"/>
            </a:lvl4pPr>
            <a:lvl5pPr>
              <a:defRPr sz="1372"/>
            </a:lvl5pPr>
            <a:lvl6pPr>
              <a:defRPr sz="1372"/>
            </a:lvl6pPr>
            <a:lvl7pPr>
              <a:defRPr sz="1372"/>
            </a:lvl7pPr>
            <a:lvl8pPr>
              <a:defRPr sz="1372"/>
            </a:lvl8pPr>
            <a:lvl9pPr>
              <a:defRPr sz="137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3" y="1600204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34"/>
            </a:lvl1pPr>
            <a:lvl2pPr>
              <a:defRPr sz="1829"/>
            </a:lvl2pPr>
            <a:lvl3pPr>
              <a:defRPr sz="1524"/>
            </a:lvl3pPr>
            <a:lvl4pPr>
              <a:defRPr sz="1372"/>
            </a:lvl4pPr>
            <a:lvl5pPr>
              <a:defRPr sz="1372"/>
            </a:lvl5pPr>
            <a:lvl6pPr>
              <a:defRPr sz="1372"/>
            </a:lvl6pPr>
            <a:lvl7pPr>
              <a:defRPr sz="1372"/>
            </a:lvl7pPr>
            <a:lvl8pPr>
              <a:defRPr sz="1372"/>
            </a:lvl8pPr>
            <a:lvl9pPr>
              <a:defRPr sz="137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442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3" y="1535114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29" b="1"/>
            </a:lvl1pPr>
            <a:lvl2pPr marL="348386" indent="0">
              <a:buNone/>
              <a:defRPr sz="1524" b="1"/>
            </a:lvl2pPr>
            <a:lvl3pPr marL="696773" indent="0">
              <a:buNone/>
              <a:defRPr sz="1372" b="1"/>
            </a:lvl3pPr>
            <a:lvl4pPr marL="1045159" indent="0">
              <a:buNone/>
              <a:defRPr sz="1219" b="1"/>
            </a:lvl4pPr>
            <a:lvl5pPr marL="1393546" indent="0">
              <a:buNone/>
              <a:defRPr sz="1219" b="1"/>
            </a:lvl5pPr>
            <a:lvl6pPr marL="1741932" indent="0">
              <a:buNone/>
              <a:defRPr sz="1219" b="1"/>
            </a:lvl6pPr>
            <a:lvl7pPr marL="2090318" indent="0">
              <a:buNone/>
              <a:defRPr sz="1219" b="1"/>
            </a:lvl7pPr>
            <a:lvl8pPr marL="2438705" indent="0">
              <a:buNone/>
              <a:defRPr sz="1219" b="1"/>
            </a:lvl8pPr>
            <a:lvl9pPr marL="2787091" indent="0">
              <a:buNone/>
              <a:defRPr sz="121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3" y="2174876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1829"/>
            </a:lvl1pPr>
            <a:lvl2pPr>
              <a:defRPr sz="1524"/>
            </a:lvl2pPr>
            <a:lvl3pPr>
              <a:defRPr sz="1372"/>
            </a:lvl3pPr>
            <a:lvl4pPr>
              <a:defRPr sz="1219"/>
            </a:lvl4pPr>
            <a:lvl5pPr>
              <a:defRPr sz="1219"/>
            </a:lvl5pPr>
            <a:lvl6pPr>
              <a:defRPr sz="1219"/>
            </a:lvl6pPr>
            <a:lvl7pPr>
              <a:defRPr sz="1219"/>
            </a:lvl7pPr>
            <a:lvl8pPr>
              <a:defRPr sz="1219"/>
            </a:lvl8pPr>
            <a:lvl9pPr>
              <a:defRPr sz="121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4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29" b="1"/>
            </a:lvl1pPr>
            <a:lvl2pPr marL="348386" indent="0">
              <a:buNone/>
              <a:defRPr sz="1524" b="1"/>
            </a:lvl2pPr>
            <a:lvl3pPr marL="696773" indent="0">
              <a:buNone/>
              <a:defRPr sz="1372" b="1"/>
            </a:lvl3pPr>
            <a:lvl4pPr marL="1045159" indent="0">
              <a:buNone/>
              <a:defRPr sz="1219" b="1"/>
            </a:lvl4pPr>
            <a:lvl5pPr marL="1393546" indent="0">
              <a:buNone/>
              <a:defRPr sz="1219" b="1"/>
            </a:lvl5pPr>
            <a:lvl6pPr marL="1741932" indent="0">
              <a:buNone/>
              <a:defRPr sz="1219" b="1"/>
            </a:lvl6pPr>
            <a:lvl7pPr marL="2090318" indent="0">
              <a:buNone/>
              <a:defRPr sz="1219" b="1"/>
            </a:lvl7pPr>
            <a:lvl8pPr marL="2438705" indent="0">
              <a:buNone/>
              <a:defRPr sz="1219" b="1"/>
            </a:lvl8pPr>
            <a:lvl9pPr marL="2787091" indent="0">
              <a:buNone/>
              <a:defRPr sz="121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1829"/>
            </a:lvl1pPr>
            <a:lvl2pPr>
              <a:defRPr sz="1524"/>
            </a:lvl2pPr>
            <a:lvl3pPr>
              <a:defRPr sz="1372"/>
            </a:lvl3pPr>
            <a:lvl4pPr>
              <a:defRPr sz="1219"/>
            </a:lvl4pPr>
            <a:lvl5pPr>
              <a:defRPr sz="1219"/>
            </a:lvl5pPr>
            <a:lvl6pPr>
              <a:defRPr sz="1219"/>
            </a:lvl6pPr>
            <a:lvl7pPr>
              <a:defRPr sz="1219"/>
            </a:lvl7pPr>
            <a:lvl8pPr>
              <a:defRPr sz="1219"/>
            </a:lvl8pPr>
            <a:lvl9pPr>
              <a:defRPr sz="121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130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655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169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1524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438"/>
            </a:lvl1pPr>
            <a:lvl2pPr>
              <a:defRPr sz="2134"/>
            </a:lvl2pPr>
            <a:lvl3pPr>
              <a:defRPr sz="1829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4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348386" indent="0">
              <a:buNone/>
              <a:defRPr sz="914"/>
            </a:lvl2pPr>
            <a:lvl3pPr marL="696773" indent="0">
              <a:buNone/>
              <a:defRPr sz="762"/>
            </a:lvl3pPr>
            <a:lvl4pPr marL="1045159" indent="0">
              <a:buNone/>
              <a:defRPr sz="686"/>
            </a:lvl4pPr>
            <a:lvl5pPr marL="1393546" indent="0">
              <a:buNone/>
              <a:defRPr sz="686"/>
            </a:lvl5pPr>
            <a:lvl6pPr marL="1741932" indent="0">
              <a:buNone/>
              <a:defRPr sz="686"/>
            </a:lvl6pPr>
            <a:lvl7pPr marL="2090318" indent="0">
              <a:buNone/>
              <a:defRPr sz="686"/>
            </a:lvl7pPr>
            <a:lvl8pPr marL="2438705" indent="0">
              <a:buNone/>
              <a:defRPr sz="686"/>
            </a:lvl8pPr>
            <a:lvl9pPr marL="2787091" indent="0">
              <a:buNone/>
              <a:defRPr sz="68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303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20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524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20" y="612776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38"/>
            </a:lvl1pPr>
            <a:lvl2pPr marL="348386" indent="0">
              <a:buNone/>
              <a:defRPr sz="2134"/>
            </a:lvl2pPr>
            <a:lvl3pPr marL="696773" indent="0">
              <a:buNone/>
              <a:defRPr sz="1829"/>
            </a:lvl3pPr>
            <a:lvl4pPr marL="1045159" indent="0">
              <a:buNone/>
              <a:defRPr sz="1524"/>
            </a:lvl4pPr>
            <a:lvl5pPr marL="1393546" indent="0">
              <a:buNone/>
              <a:defRPr sz="1524"/>
            </a:lvl5pPr>
            <a:lvl6pPr marL="1741932" indent="0">
              <a:buNone/>
              <a:defRPr sz="1524"/>
            </a:lvl6pPr>
            <a:lvl7pPr marL="2090318" indent="0">
              <a:buNone/>
              <a:defRPr sz="1524"/>
            </a:lvl7pPr>
            <a:lvl8pPr marL="2438705" indent="0">
              <a:buNone/>
              <a:defRPr sz="1524"/>
            </a:lvl8pPr>
            <a:lvl9pPr marL="2787091" indent="0">
              <a:buNone/>
              <a:defRPr sz="1524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20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348386" indent="0">
              <a:buNone/>
              <a:defRPr sz="914"/>
            </a:lvl2pPr>
            <a:lvl3pPr marL="696773" indent="0">
              <a:buNone/>
              <a:defRPr sz="762"/>
            </a:lvl3pPr>
            <a:lvl4pPr marL="1045159" indent="0">
              <a:buNone/>
              <a:defRPr sz="686"/>
            </a:lvl4pPr>
            <a:lvl5pPr marL="1393546" indent="0">
              <a:buNone/>
              <a:defRPr sz="686"/>
            </a:lvl5pPr>
            <a:lvl6pPr marL="1741932" indent="0">
              <a:buNone/>
              <a:defRPr sz="686"/>
            </a:lvl6pPr>
            <a:lvl7pPr marL="2090318" indent="0">
              <a:buNone/>
              <a:defRPr sz="686"/>
            </a:lvl7pPr>
            <a:lvl8pPr marL="2438705" indent="0">
              <a:buNone/>
              <a:defRPr sz="686"/>
            </a:lvl8pPr>
            <a:lvl9pPr marL="2787091" indent="0">
              <a:buNone/>
              <a:defRPr sz="68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72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85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1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4" y="274642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0EC961A-DFFD-4B01-89BA-787845787222}" type="datetimeFigureOut">
              <a:rPr lang="es-MX" smtClean="0"/>
              <a:t>07/10/2025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75FB9DA-CE1C-41F9-9905-6395B52EA3D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218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76948"/>
            <a:ext cx="10487024" cy="78105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44124" y="6086474"/>
            <a:ext cx="2047875" cy="7715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9330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-semarna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36" y="1728789"/>
            <a:ext cx="8747928" cy="196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-semarna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36" y="2095422"/>
            <a:ext cx="8747928" cy="196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22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-ase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72" y="1728788"/>
            <a:ext cx="6635641" cy="19656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5059659" y="4823985"/>
            <a:ext cx="2072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800" err="1">
                <a:solidFill>
                  <a:schemeClr val="accent1"/>
                </a:solidFill>
              </a:rPr>
              <a:t>www.asea.gob.mx</a:t>
            </a:r>
            <a:endParaRPr lang="es-ES"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31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-ase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72" y="1728788"/>
            <a:ext cx="6635641" cy="1965600"/>
          </a:xfrm>
          <a:prstGeom prst="rect">
            <a:avLst/>
          </a:prstGeom>
        </p:spPr>
      </p:pic>
      <p:sp>
        <p:nvSpPr>
          <p:cNvPr id="7" name="CuadroTexto 6"/>
          <p:cNvSpPr txBox="1"/>
          <p:nvPr userDrawn="1"/>
        </p:nvSpPr>
        <p:spPr>
          <a:xfrm>
            <a:off x="5059659" y="4823985"/>
            <a:ext cx="2072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800" err="1">
                <a:solidFill>
                  <a:schemeClr val="accent1"/>
                </a:solidFill>
              </a:rPr>
              <a:t>www.asea.gob.mx</a:t>
            </a:r>
            <a:endParaRPr lang="es-ES"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32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9448800" cy="147002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9448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10713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4E6EE-1D21-5648-9B44-BEE60E568DF8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3400363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30448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1544639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1118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55231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305213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74958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552318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305213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33132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552318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305213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87282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37067" y="1728788"/>
            <a:ext cx="5645149" cy="45831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36001" y="1728788"/>
            <a:ext cx="5614700" cy="45831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7533-9E9A-7B49-8988-40EFD4358796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4033118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87085" y="1737946"/>
            <a:ext cx="5568916" cy="815186"/>
          </a:xfrm>
        </p:spPr>
        <p:txBody>
          <a:bodyPr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87085" y="2553132"/>
            <a:ext cx="5568915" cy="375876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336001" y="1773292"/>
            <a:ext cx="5614700" cy="779840"/>
          </a:xfrm>
        </p:spPr>
        <p:txBody>
          <a:bodyPr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336001" y="2553133"/>
            <a:ext cx="5614700" cy="37587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E599-EA4A-B440-9B06-EB3B0856EDD1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1302466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1062" y="695029"/>
            <a:ext cx="11579637" cy="62851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CE67-9ABA-7F4C-956A-4EF57DE81E61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5044973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7BB82-904F-114E-9ECE-1A680201BE95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3166937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7068" y="936164"/>
            <a:ext cx="11713633" cy="613237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6001" y="1728788"/>
            <a:ext cx="5614700" cy="458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7067" y="1728788"/>
            <a:ext cx="5618933" cy="4583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D472-DD5A-6346-99E0-45799507A691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C7129-3876-9442-B51D-97CD5087486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1328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1162050"/>
            <a:ext cx="7315200" cy="3565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23AC-A6AC-CB49-B9DF-84E3837CB6E2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C7129-3876-9442-B51D-97CD5087486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02154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175025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02C47-18CE-6F4E-BF22-57511ABD4151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C7129-3876-9442-B51D-97CD5087486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0476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04350" y="909638"/>
            <a:ext cx="1130300" cy="54022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237067" y="909638"/>
            <a:ext cx="8910752" cy="54022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484F-B6DA-A143-AF0D-359174AA637D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Propuesta de template para presentación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C7129-3876-9442-B51D-97CD5087486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692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341507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32450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6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95" r:id="rId11"/>
  </p:sldLayoutIdLst>
  <p:txStyles>
    <p:titleStyle>
      <a:lvl1pPr algn="ctr" defTabSz="696773" rtl="0" eaLnBrk="1" latinLnBrk="0" hangingPunct="1">
        <a:spcBef>
          <a:spcPct val="0"/>
        </a:spcBef>
        <a:buNone/>
        <a:defRPr sz="33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1290" indent="-261290" algn="l" defTabSz="696773" rtl="0" eaLnBrk="1" latinLnBrk="0" hangingPunct="1">
        <a:spcBef>
          <a:spcPct val="20000"/>
        </a:spcBef>
        <a:buFont typeface="Arial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1pPr>
      <a:lvl2pPr marL="566128" indent="-217742" algn="l" defTabSz="696773" rtl="0" eaLnBrk="1" latinLnBrk="0" hangingPunct="1">
        <a:spcBef>
          <a:spcPct val="20000"/>
        </a:spcBef>
        <a:buFont typeface="Arial" pitchFamily="34" charset="0"/>
        <a:buChar char="–"/>
        <a:defRPr sz="2134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indent="-174193" algn="l" defTabSz="696773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3pPr>
      <a:lvl4pPr marL="1219352" indent="-174193" algn="l" defTabSz="696773" rtl="0" eaLnBrk="1" latinLnBrk="0" hangingPunct="1">
        <a:spcBef>
          <a:spcPct val="20000"/>
        </a:spcBef>
        <a:buFont typeface="Arial" pitchFamily="34" charset="0"/>
        <a:buChar char="–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67739" indent="-174193" algn="l" defTabSz="696773" rtl="0" eaLnBrk="1" latinLnBrk="0" hangingPunct="1">
        <a:spcBef>
          <a:spcPct val="20000"/>
        </a:spcBef>
        <a:buFont typeface="Arial" pitchFamily="34" charset="0"/>
        <a:buChar char="»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16125" indent="-174193" algn="l" defTabSz="696773" rtl="0" eaLnBrk="1" latinLnBrk="0" hangingPunct="1">
        <a:spcBef>
          <a:spcPct val="20000"/>
        </a:spcBef>
        <a:buFont typeface="Arial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264512" indent="-174193" algn="l" defTabSz="696773" rtl="0" eaLnBrk="1" latinLnBrk="0" hangingPunct="1">
        <a:spcBef>
          <a:spcPct val="20000"/>
        </a:spcBef>
        <a:buFont typeface="Arial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612898" indent="-174193" algn="l" defTabSz="696773" rtl="0" eaLnBrk="1" latinLnBrk="0" hangingPunct="1">
        <a:spcBef>
          <a:spcPct val="20000"/>
        </a:spcBef>
        <a:buFont typeface="Arial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2961284" indent="-174193" algn="l" defTabSz="696773" rtl="0" eaLnBrk="1" latinLnBrk="0" hangingPunct="1">
        <a:spcBef>
          <a:spcPct val="20000"/>
        </a:spcBef>
        <a:buFont typeface="Arial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1pPr>
      <a:lvl2pPr marL="348386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2pPr>
      <a:lvl3pPr marL="696773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3pPr>
      <a:lvl4pPr marL="1045159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4pPr>
      <a:lvl5pPr marL="1393546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5pPr>
      <a:lvl6pPr marL="1741932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6pPr>
      <a:lvl7pPr marL="2090318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7pPr>
      <a:lvl8pPr marL="2438705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8pPr>
      <a:lvl9pPr marL="2787091" algn="l" defTabSz="696773" rtl="0" eaLnBrk="1" latinLnBrk="0" hangingPunct="1">
        <a:defRPr sz="13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237066" y="920313"/>
            <a:ext cx="11713633" cy="62851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37068" y="1728788"/>
            <a:ext cx="11713633" cy="45831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266516" y="6507463"/>
            <a:ext cx="3001435" cy="1613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666666"/>
                </a:solidFill>
                <a:latin typeface="Soberana Sans Light"/>
                <a:cs typeface="Soberana Sans Light"/>
              </a:defRPr>
            </a:lvl1pPr>
          </a:lstStyle>
          <a:p>
            <a:fld id="{89B45B23-E16B-3E46-9449-AE46A9C06EB3}" type="datetime4">
              <a:rPr lang="en-US" smtClean="0"/>
              <a:pPr/>
              <a:t>October 7, 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7067" y="6498581"/>
            <a:ext cx="5408083" cy="1890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666666"/>
                </a:solidFill>
                <a:latin typeface="Soberana Sans Light"/>
                <a:cs typeface="Soberana Sans Light"/>
              </a:defRPr>
            </a:lvl1pPr>
          </a:lstStyle>
          <a:p>
            <a:r>
              <a:rPr lang="es-ES"/>
              <a:t>Propuesta de </a:t>
            </a:r>
            <a:r>
              <a:rPr lang="es-ES" err="1"/>
              <a:t>template</a:t>
            </a:r>
            <a:r>
              <a:rPr lang="es-ES"/>
              <a:t> para presentación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5882217" y="6498581"/>
            <a:ext cx="1147233" cy="1702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es-ES" sz="1200" b="0" i="0" smtClean="0">
                <a:solidFill>
                  <a:srgbClr val="666666"/>
                </a:solidFill>
                <a:latin typeface="Soberana Sans Light"/>
                <a:cs typeface="Soberana Sans Light"/>
              </a:defRPr>
            </a:lvl1pPr>
          </a:lstStyle>
          <a:p>
            <a:fld id="{998C7129-3876-9442-B51D-97CD5087486B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Imagen 9" descr="fondo logos 141216-02.png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956" y="167881"/>
            <a:ext cx="2015744" cy="597408"/>
          </a:xfrm>
          <a:prstGeom prst="rect">
            <a:avLst/>
          </a:prstGeom>
        </p:spPr>
      </p:pic>
      <p:pic>
        <p:nvPicPr>
          <p:cNvPr id="11" name="Imagen 10" descr="fondo logos 141216-01.png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7" y="167881"/>
            <a:ext cx="2657856" cy="597408"/>
          </a:xfrm>
          <a:prstGeom prst="rect">
            <a:avLst/>
          </a:prstGeom>
        </p:spPr>
      </p:pic>
      <p:pic>
        <p:nvPicPr>
          <p:cNvPr id="12" name="Imagen 11" descr="fondo logos 141216-03.png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49" y="6446711"/>
            <a:ext cx="1682751" cy="4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4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rgbClr val="666666"/>
          </a:solidFill>
          <a:latin typeface="Soberana Sans Light"/>
          <a:ea typeface="+mj-ea"/>
          <a:cs typeface="Soberana Sans Light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0" i="0" kern="1200">
          <a:solidFill>
            <a:srgbClr val="666666"/>
          </a:solidFill>
          <a:latin typeface="Soberana Sans Light"/>
          <a:ea typeface="+mn-ea"/>
          <a:cs typeface="Soberana Sans Light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Tx/>
        <a:buBlip>
          <a:blip r:embed="rId26"/>
        </a:buBlip>
        <a:defRPr sz="2400" b="0" i="0" kern="1200">
          <a:solidFill>
            <a:srgbClr val="666666"/>
          </a:solidFill>
          <a:latin typeface="Soberana Sans Light"/>
          <a:ea typeface="+mn-ea"/>
          <a:cs typeface="Soberana Sans Light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Tx/>
        <a:buBlip>
          <a:blip r:embed="rId26"/>
        </a:buBlip>
        <a:defRPr sz="2000" b="0" i="0" kern="1200">
          <a:solidFill>
            <a:srgbClr val="666666"/>
          </a:solidFill>
          <a:latin typeface="Soberana Sans Light"/>
          <a:ea typeface="+mn-ea"/>
          <a:cs typeface="Soberana Sans Light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Tx/>
        <a:buBlip>
          <a:blip r:embed="rId26"/>
        </a:buBlip>
        <a:defRPr sz="1800" b="0" i="0" kern="1200">
          <a:solidFill>
            <a:srgbClr val="666666"/>
          </a:solidFill>
          <a:latin typeface="Soberana Sans Light"/>
          <a:ea typeface="+mn-ea"/>
          <a:cs typeface="Soberana Sans Light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Tx/>
        <a:buBlip>
          <a:blip r:embed="rId26"/>
        </a:buBlip>
        <a:defRPr sz="1800" b="0" i="0" kern="1200">
          <a:solidFill>
            <a:srgbClr val="666666"/>
          </a:solidFill>
          <a:latin typeface="Soberana Sans Light"/>
          <a:ea typeface="+mn-ea"/>
          <a:cs typeface="Soberana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17.png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3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22.png"/><Relationship Id="rId4" Type="http://schemas.openxmlformats.org/officeDocument/2006/relationships/diagramData" Target="../diagrams/data3.xml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24.png"/><Relationship Id="rId4" Type="http://schemas.openxmlformats.org/officeDocument/2006/relationships/diagramData" Target="../diagrams/data4.xml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18" Type="http://schemas.microsoft.com/office/2007/relationships/diagramDrawing" Target="../diagrams/drawing9.xml"/><Relationship Id="rId3" Type="http://schemas.openxmlformats.org/officeDocument/2006/relationships/image" Target="../media/image15.png"/><Relationship Id="rId21" Type="http://schemas.openxmlformats.org/officeDocument/2006/relationships/image" Target="../media/image25.pn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17" Type="http://schemas.openxmlformats.org/officeDocument/2006/relationships/diagramColors" Target="../diagrams/colors9.xml"/><Relationship Id="rId2" Type="http://schemas.openxmlformats.org/officeDocument/2006/relationships/notesSlide" Target="../notesSlides/notesSlide6.xml"/><Relationship Id="rId16" Type="http://schemas.openxmlformats.org/officeDocument/2006/relationships/diagramQuickStyle" Target="../diagrams/quickStyle9.xml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24" Type="http://schemas.openxmlformats.org/officeDocument/2006/relationships/image" Target="../media/image28.png"/><Relationship Id="rId5" Type="http://schemas.openxmlformats.org/officeDocument/2006/relationships/diagramLayout" Target="../diagrams/layout7.xml"/><Relationship Id="rId15" Type="http://schemas.openxmlformats.org/officeDocument/2006/relationships/diagramLayout" Target="../diagrams/layout9.xml"/><Relationship Id="rId23" Type="http://schemas.openxmlformats.org/officeDocument/2006/relationships/image" Target="../media/image24.png"/><Relationship Id="rId10" Type="http://schemas.openxmlformats.org/officeDocument/2006/relationships/diagramLayout" Target="../diagrams/layout8.xml"/><Relationship Id="rId19" Type="http://schemas.openxmlformats.org/officeDocument/2006/relationships/image" Target="../media/image27.png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Relationship Id="rId14" Type="http://schemas.openxmlformats.org/officeDocument/2006/relationships/diagramData" Target="../diagrams/data9.xml"/><Relationship Id="rId2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babogados.com.mx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hyperlink" Target="mailto:javier.govea@gmbabogados.com.mx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6.xml"/><Relationship Id="rId6" Type="http://schemas.openxmlformats.org/officeDocument/2006/relationships/hyperlink" Target="mailto:sergio.herrera@gmbabogados.com.mx" TargetMode="External"/><Relationship Id="rId5" Type="http://schemas.openxmlformats.org/officeDocument/2006/relationships/image" Target="cid:ii_13ea6356d1292f15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" y="609600"/>
            <a:ext cx="12077700" cy="6248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150" y="0"/>
            <a:ext cx="12077700" cy="5419725"/>
            <a:chOff x="57150" y="0"/>
            <a:chExt cx="12077700" cy="54197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" y="4029075"/>
              <a:ext cx="12077700" cy="13906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150" y="0"/>
              <a:ext cx="12068175" cy="4171950"/>
            </a:xfrm>
            <a:custGeom>
              <a:avLst/>
              <a:gdLst/>
              <a:ahLst/>
              <a:cxnLst/>
              <a:rect l="l" t="t" r="r" b="b"/>
              <a:pathLst>
                <a:path w="12068175" h="4171950">
                  <a:moveTo>
                    <a:pt x="12068175" y="0"/>
                  </a:moveTo>
                  <a:lnTo>
                    <a:pt x="0" y="0"/>
                  </a:lnTo>
                  <a:lnTo>
                    <a:pt x="0" y="4171950"/>
                  </a:lnTo>
                  <a:lnTo>
                    <a:pt x="12068175" y="4171950"/>
                  </a:lnTo>
                  <a:lnTo>
                    <a:pt x="1206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5369" y="1660814"/>
              <a:ext cx="3400425" cy="14573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439400" y="6333490"/>
            <a:ext cx="1536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200" spc="240" dirty="0">
                <a:solidFill>
                  <a:srgbClr val="FFFFFF"/>
                </a:solidFill>
                <a:latin typeface="Calibri Light"/>
                <a:cs typeface="Calibri Light"/>
              </a:rPr>
              <a:t>Octubre,</a:t>
            </a:r>
            <a:r>
              <a:rPr sz="1200" spc="2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 Light"/>
                <a:cs typeface="Calibri Light"/>
              </a:rPr>
              <a:t>2025</a:t>
            </a:r>
            <a:endParaRPr sz="1200" dirty="0">
              <a:latin typeface="Calibri Light"/>
              <a:cs typeface="Calibri Ligh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7BCCEF-D60F-11D6-F1CC-AA95051A5416}"/>
              </a:ext>
            </a:extLst>
          </p:cNvPr>
          <p:cNvCxnSpPr>
            <a:cxnSpLocks/>
          </p:cNvCxnSpPr>
          <p:nvPr/>
        </p:nvCxnSpPr>
        <p:spPr>
          <a:xfrm>
            <a:off x="6091237" y="690562"/>
            <a:ext cx="0" cy="3195638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72D2C93-776A-E6B7-4A73-0B47FB2F3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164" y="1545001"/>
            <a:ext cx="2468506" cy="164567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86BA700-28A0-0719-9B2D-F4B9468B34B0}"/>
              </a:ext>
            </a:extLst>
          </p:cNvPr>
          <p:cNvSpPr txBox="1"/>
          <p:nvPr/>
        </p:nvSpPr>
        <p:spPr>
          <a:xfrm>
            <a:off x="60621" y="5078438"/>
            <a:ext cx="11826579" cy="1131636"/>
          </a:xfrm>
          <a:prstGeom prst="ellipse">
            <a:avLst/>
          </a:prstGeom>
        </p:spPr>
        <p:txBody>
          <a:bodyPr vert="horz" lIns="69681" tIns="34840" rIns="69681" bIns="34840" rtlCol="0" anchor="ctr">
            <a:normAutofit/>
          </a:bodyPr>
          <a:lstStyle/>
          <a:p>
            <a:pPr marL="0" marR="0" lvl="0" indent="0" algn="ctr" defTabSz="69677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57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en materia energética</a:t>
            </a:r>
            <a:r>
              <a:rPr lang="es-MX" sz="2400" spc="200" dirty="0">
                <a:solidFill>
                  <a:srgbClr val="FFFFFF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es-MX" sz="2400" b="0" i="0" u="none" strike="noStrike" kern="120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2025</a:t>
            </a:r>
            <a:endParaRPr kumimoji="0" lang="es-MX" sz="1200" b="0" i="0" u="none" strike="noStrike" kern="1200" cap="none" spc="2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31EED-93B2-B043-5E2E-863F3D109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5968243-F458-4204-B676-F966182539BB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9C069F09-2D20-552C-6999-BB5347560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0B74F28-D28E-1425-E050-F53D9BDC5815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536C1EB-811F-B22F-10A9-65DB73C0C535}"/>
              </a:ext>
            </a:extLst>
          </p:cNvPr>
          <p:cNvGrpSpPr/>
          <p:nvPr/>
        </p:nvGrpSpPr>
        <p:grpSpPr>
          <a:xfrm>
            <a:off x="261326" y="575919"/>
            <a:ext cx="6121249" cy="4309418"/>
            <a:chOff x="248600" y="-601948"/>
            <a:chExt cx="6121249" cy="4309418"/>
          </a:xfrm>
        </p:grpSpPr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4C159BD7-0603-2D42-264A-6F681CAFD797}"/>
                </a:ext>
              </a:extLst>
            </p:cNvPr>
            <p:cNvGrpSpPr/>
            <p:nvPr/>
          </p:nvGrpSpPr>
          <p:grpSpPr>
            <a:xfrm>
              <a:off x="248600" y="-601948"/>
              <a:ext cx="6121249" cy="4309418"/>
              <a:chOff x="4830125" y="-641955"/>
              <a:chExt cx="6121249" cy="4309418"/>
            </a:xfrm>
          </p:grpSpPr>
          <p:sp>
            <p:nvSpPr>
              <p:cNvPr id="31" name="Flecha: a la derecha 30">
                <a:extLst>
                  <a:ext uri="{FF2B5EF4-FFF2-40B4-BE49-F238E27FC236}">
                    <a16:creationId xmlns:a16="http://schemas.microsoft.com/office/drawing/2014/main" id="{EDB2A139-5ABB-067A-F553-EB8B707ECBC5}"/>
                  </a:ext>
                </a:extLst>
              </p:cNvPr>
              <p:cNvSpPr/>
              <p:nvPr/>
            </p:nvSpPr>
            <p:spPr>
              <a:xfrm>
                <a:off x="6485197" y="2852434"/>
                <a:ext cx="820863" cy="463393"/>
              </a:xfrm>
              <a:prstGeom prst="rightArrow">
                <a:avLst/>
              </a:prstGeom>
              <a:solidFill>
                <a:srgbClr val="800000">
                  <a:alpha val="16078"/>
                </a:srgbClr>
              </a:solidFill>
              <a:ln>
                <a:noFill/>
              </a:ln>
              <a:effectLst/>
            </p:spPr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endParaRPr lang="es-MX" dirty="0"/>
              </a:p>
            </p:txBody>
          </p:sp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6A9005F0-4CEF-AD61-224F-35161B6B841C}"/>
                  </a:ext>
                </a:extLst>
              </p:cNvPr>
              <p:cNvGrpSpPr/>
              <p:nvPr/>
            </p:nvGrpSpPr>
            <p:grpSpPr>
              <a:xfrm>
                <a:off x="4830125" y="-641955"/>
                <a:ext cx="6121249" cy="4309418"/>
                <a:chOff x="4830125" y="-641955"/>
                <a:chExt cx="6121249" cy="4309418"/>
              </a:xfrm>
            </p:grpSpPr>
            <p:sp>
              <p:nvSpPr>
                <p:cNvPr id="41" name="CuadroTexto 40">
                  <a:extLst>
                    <a:ext uri="{FF2B5EF4-FFF2-40B4-BE49-F238E27FC236}">
                      <a16:creationId xmlns:a16="http://schemas.microsoft.com/office/drawing/2014/main" id="{BF548D2D-3A36-B720-C979-0C3F69B17AB7}"/>
                    </a:ext>
                  </a:extLst>
                </p:cNvPr>
                <p:cNvSpPr txBox="1"/>
                <p:nvPr/>
              </p:nvSpPr>
              <p:spPr>
                <a:xfrm>
                  <a:off x="4830125" y="-641955"/>
                  <a:ext cx="3833105" cy="52322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MX" sz="1400" dirty="0"/>
                    <a:t>LSH</a:t>
                  </a:r>
                </a:p>
                <a:p>
                  <a:pPr algn="ctr"/>
                  <a:r>
                    <a:rPr lang="es-MX" sz="1400" dirty="0">
                      <a:solidFill>
                        <a:srgbClr val="800000"/>
                      </a:solidFill>
                    </a:rPr>
                    <a:t>Nuevos permisos</a:t>
                  </a:r>
                </a:p>
              </p:txBody>
            </p:sp>
            <p:grpSp>
              <p:nvGrpSpPr>
                <p:cNvPr id="59" name="Grupo 58">
                  <a:extLst>
                    <a:ext uri="{FF2B5EF4-FFF2-40B4-BE49-F238E27FC236}">
                      <a16:creationId xmlns:a16="http://schemas.microsoft.com/office/drawing/2014/main" id="{C2150C89-80EB-4D8A-A629-1B67BB4A5B8B}"/>
                    </a:ext>
                  </a:extLst>
                </p:cNvPr>
                <p:cNvGrpSpPr/>
                <p:nvPr/>
              </p:nvGrpSpPr>
              <p:grpSpPr>
                <a:xfrm>
                  <a:off x="5014497" y="972915"/>
                  <a:ext cx="5936877" cy="2694548"/>
                  <a:chOff x="1805880" y="695267"/>
                  <a:chExt cx="5936877" cy="2694548"/>
                </a:xfrm>
              </p:grpSpPr>
              <p:sp useBgFill="1">
                <p:nvSpPr>
                  <p:cNvPr id="24" name="CuadroTexto 23">
                    <a:extLst>
                      <a:ext uri="{FF2B5EF4-FFF2-40B4-BE49-F238E27FC236}">
                        <a16:creationId xmlns:a16="http://schemas.microsoft.com/office/drawing/2014/main" id="{CEEAF05E-FFD5-8619-8CB8-09EDC76019E1}"/>
                      </a:ext>
                    </a:extLst>
                  </p:cNvPr>
                  <p:cNvSpPr txBox="1"/>
                  <p:nvPr/>
                </p:nvSpPr>
                <p:spPr>
                  <a:xfrm>
                    <a:off x="1820638" y="1613164"/>
                    <a:ext cx="1258680" cy="507831"/>
                  </a:xfrm>
                  <a:prstGeom prst="rect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s-MX" sz="900" dirty="0">
                        <a:solidFill>
                          <a:srgbClr val="800000"/>
                        </a:solidFill>
                      </a:rPr>
                      <a:t>Planeación</a:t>
                    </a:r>
                  </a:p>
                  <a:p>
                    <a:pPr algn="ctr"/>
                    <a:r>
                      <a:rPr lang="es-MX" sz="900" dirty="0">
                        <a:solidFill>
                          <a:srgbClr val="800000"/>
                        </a:solidFill>
                      </a:rPr>
                      <a:t>Combustibles al menor precio</a:t>
                    </a:r>
                  </a:p>
                </p:txBody>
              </p:sp>
              <p:graphicFrame>
                <p:nvGraphicFramePr>
                  <p:cNvPr id="28" name="Diagrama 27">
                    <a:extLst>
                      <a:ext uri="{FF2B5EF4-FFF2-40B4-BE49-F238E27FC236}">
                        <a16:creationId xmlns:a16="http://schemas.microsoft.com/office/drawing/2014/main" id="{470F40AC-5F69-8676-03AA-CA1144D39EA5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66913018"/>
                      </p:ext>
                    </p:extLst>
                  </p:nvPr>
                </p:nvGraphicFramePr>
                <p:xfrm>
                  <a:off x="4202246" y="2000221"/>
                  <a:ext cx="3540511" cy="1389594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4" r:lo="rId5" r:qs="rId6" r:cs="rId7"/>
                  </a:graphicData>
                </a:graphic>
              </p:graphicFrame>
              <p:grpSp>
                <p:nvGrpSpPr>
                  <p:cNvPr id="21" name="Grupo 20">
                    <a:extLst>
                      <a:ext uri="{FF2B5EF4-FFF2-40B4-BE49-F238E27FC236}">
                        <a16:creationId xmlns:a16="http://schemas.microsoft.com/office/drawing/2014/main" id="{FFAFBC53-32E1-E3EF-03E0-6292D4ECE4F0}"/>
                      </a:ext>
                    </a:extLst>
                  </p:cNvPr>
                  <p:cNvGrpSpPr/>
                  <p:nvPr/>
                </p:nvGrpSpPr>
                <p:grpSpPr>
                  <a:xfrm>
                    <a:off x="1820646" y="695267"/>
                    <a:ext cx="4718025" cy="2487479"/>
                    <a:chOff x="5008346" y="3651850"/>
                    <a:chExt cx="4423449" cy="2479301"/>
                  </a:xfrm>
                </p:grpSpPr>
                <p:grpSp>
                  <p:nvGrpSpPr>
                    <p:cNvPr id="17" name="Grupo 16">
                      <a:extLst>
                        <a:ext uri="{FF2B5EF4-FFF2-40B4-BE49-F238E27FC236}">
                          <a16:creationId xmlns:a16="http://schemas.microsoft.com/office/drawing/2014/main" id="{FCFE92EC-C4FA-9B4F-12D7-25BDC2AB7F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08346" y="3651850"/>
                      <a:ext cx="4423449" cy="2479301"/>
                      <a:chOff x="-3538003" y="3250425"/>
                      <a:chExt cx="4858203" cy="2798547"/>
                    </a:xfrm>
                  </p:grpSpPr>
                  <p:graphicFrame>
                    <p:nvGraphicFramePr>
                      <p:cNvPr id="18" name="Diagrama 17">
                        <a:extLst>
                          <a:ext uri="{FF2B5EF4-FFF2-40B4-BE49-F238E27FC236}">
                            <a16:creationId xmlns:a16="http://schemas.microsoft.com/office/drawing/2014/main" id="{3CC58288-660C-908C-E1EE-3A8367D3CC7E}"/>
                          </a:ext>
                        </a:extLst>
                      </p:cNvPr>
                      <p:cNvGraphicFramePr/>
                      <p:nvPr>
                        <p:extLst>
                          <p:ext uri="{D42A27DB-BD31-4B8C-83A1-F6EECF244321}">
                            <p14:modId xmlns:p14="http://schemas.microsoft.com/office/powerpoint/2010/main" val="883193945"/>
                          </p:ext>
                        </p:extLst>
                      </p:nvPr>
                    </p:nvGraphicFramePr>
                    <p:xfrm>
                      <a:off x="-2054860" y="3250425"/>
                      <a:ext cx="3375060" cy="1563369"/>
                    </p:xfrm>
                    <a:graphic>
                      <a:graphicData uri="http://schemas.openxmlformats.org/drawingml/2006/diagram">
                        <dgm:relIds xmlns:dgm="http://schemas.openxmlformats.org/drawingml/2006/diagram" xmlns:r="http://schemas.openxmlformats.org/officeDocument/2006/relationships" r:dm="rId9" r:lo="rId10" r:qs="rId11" r:cs="rId12"/>
                      </a:graphicData>
                    </a:graphic>
                  </p:graphicFrame>
                  <p:sp useBgFill="1">
                    <p:nvSpPr>
                      <p:cNvPr id="19" name="CuadroTexto 18">
                        <a:extLst>
                          <a:ext uri="{FF2B5EF4-FFF2-40B4-BE49-F238E27FC236}">
                            <a16:creationId xmlns:a16="http://schemas.microsoft.com/office/drawing/2014/main" id="{05363FA3-B807-8724-CF3C-42B9F60BE1D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-3538003" y="5633454"/>
                        <a:ext cx="1280021" cy="415518"/>
                      </a:xfrm>
                      <a:prstGeom prst="rect">
                        <a:avLst/>
                      </a:prstGeom>
                      <a:ln>
                        <a:solidFill>
                          <a:schemeClr val="bg2">
                            <a:lumMod val="65000"/>
                          </a:schemeClr>
                        </a:solidFill>
                      </a:ln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s-MX" sz="900" dirty="0">
                            <a:solidFill>
                              <a:srgbClr val="800000"/>
                            </a:solidFill>
                          </a:rPr>
                          <a:t>Nuevo Permiso de Formulación</a:t>
                        </a:r>
                      </a:p>
                    </p:txBody>
                  </p:sp>
                </p:grpSp>
                <p:sp>
                  <p:nvSpPr>
                    <p:cNvPr id="20" name="Flecha: a la derecha 19">
                      <a:extLst>
                        <a:ext uri="{FF2B5EF4-FFF2-40B4-BE49-F238E27FC236}">
                          <a16:creationId xmlns:a16="http://schemas.microsoft.com/office/drawing/2014/main" id="{CA4F76F1-D03A-568E-F8EB-67554C93AD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1804" y="4305948"/>
                      <a:ext cx="769611" cy="461870"/>
                    </a:xfrm>
                    <a:prstGeom prst="rightArrow">
                      <a:avLst/>
                    </a:prstGeom>
                    <a:solidFill>
                      <a:srgbClr val="800000">
                        <a:alpha val="16078"/>
                      </a:srgbClr>
                    </a:solidFill>
                    <a:ln>
                      <a:noFill/>
                    </a:ln>
                    <a:effectLst/>
                  </p:spPr>
                  <p:txBody>
                    <a:bodyPr spcFirstLastPara="0" vert="horz" wrap="square" lIns="0" tIns="0" rIns="0" bIns="0" numCol="1" spcCol="1270" anchor="ctr" anchorCtr="0">
                      <a:noAutofit/>
                    </a:bodyPr>
                    <a:lstStyle/>
                    <a:p>
                      <a:endParaRPr lang="es-MX" dirty="0"/>
                    </a:p>
                  </p:txBody>
                </p:sp>
              </p:grpSp>
              <p:sp useBgFill="1">
                <p:nvSpPr>
                  <p:cNvPr id="47" name="CuadroTexto 46">
                    <a:extLst>
                      <a:ext uri="{FF2B5EF4-FFF2-40B4-BE49-F238E27FC236}">
                        <a16:creationId xmlns:a16="http://schemas.microsoft.com/office/drawing/2014/main" id="{68FD4FD4-62AA-C572-C312-FE774133C46E}"/>
                      </a:ext>
                    </a:extLst>
                  </p:cNvPr>
                  <p:cNvSpPr txBox="1"/>
                  <p:nvPr/>
                </p:nvSpPr>
                <p:spPr>
                  <a:xfrm>
                    <a:off x="1805880" y="2253348"/>
                    <a:ext cx="1273438" cy="369332"/>
                  </a:xfrm>
                  <a:prstGeom prst="rect">
                    <a:avLst/>
                  </a:prstGeom>
                  <a:ln>
                    <a:solidFill>
                      <a:schemeClr val="bg2">
                        <a:lumMod val="65000"/>
                      </a:schemeClr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s-419" sz="900" dirty="0">
                        <a:solidFill>
                          <a:srgbClr val="800000"/>
                        </a:solidFill>
                      </a:rPr>
                      <a:t>Opinión favorable de obligaciones fiscales. </a:t>
                    </a:r>
                    <a:endParaRPr lang="es-MX" sz="900" dirty="0">
                      <a:solidFill>
                        <a:srgbClr val="800000"/>
                      </a:solidFill>
                    </a:endParaRPr>
                  </a:p>
                </p:txBody>
              </p:sp>
            </p:grpSp>
          </p:grpSp>
        </p:grpSp>
        <p:sp useBgFill="1">
          <p:nvSpPr>
            <p:cNvPr id="4" name="CuadroTexto 3">
              <a:extLst>
                <a:ext uri="{FF2B5EF4-FFF2-40B4-BE49-F238E27FC236}">
                  <a16:creationId xmlns:a16="http://schemas.microsoft.com/office/drawing/2014/main" id="{CEC98A96-95C6-649C-CA54-CEEE96225BEC}"/>
                </a:ext>
              </a:extLst>
            </p:cNvPr>
            <p:cNvSpPr txBox="1"/>
            <p:nvPr/>
          </p:nvSpPr>
          <p:spPr>
            <a:xfrm>
              <a:off x="432137" y="1304773"/>
              <a:ext cx="1258680" cy="507832"/>
            </a:xfrm>
            <a:prstGeom prst="rect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solidFill>
                    <a:srgbClr val="800000"/>
                  </a:solidFill>
                </a:rPr>
                <a:t>Plataforma de Información Electrónica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56EA6B-8FC4-3287-AB48-E88EAF70175B}"/>
              </a:ext>
            </a:extLst>
          </p:cNvPr>
          <p:cNvSpPr txBox="1"/>
          <p:nvPr/>
        </p:nvSpPr>
        <p:spPr>
          <a:xfrm>
            <a:off x="4587240" y="575919"/>
            <a:ext cx="7343433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Nuevos permisos</a:t>
            </a:r>
          </a:p>
        </p:txBody>
      </p:sp>
      <p:grpSp>
        <p:nvGrpSpPr>
          <p:cNvPr id="1036" name="Grupo 1035">
            <a:extLst>
              <a:ext uri="{FF2B5EF4-FFF2-40B4-BE49-F238E27FC236}">
                <a16:creationId xmlns:a16="http://schemas.microsoft.com/office/drawing/2014/main" id="{C8264D35-D5C1-30E2-8907-0635A1C058C6}"/>
              </a:ext>
            </a:extLst>
          </p:cNvPr>
          <p:cNvGrpSpPr/>
          <p:nvPr/>
        </p:nvGrpSpPr>
        <p:grpSpPr>
          <a:xfrm>
            <a:off x="4667807" y="1328947"/>
            <a:ext cx="7182298" cy="5051105"/>
            <a:chOff x="4648295" y="1245020"/>
            <a:chExt cx="7182298" cy="4720658"/>
          </a:xfrm>
        </p:grpSpPr>
        <p:pic>
          <p:nvPicPr>
            <p:cNvPr id="1030" name="Imagen 1029">
              <a:extLst>
                <a:ext uri="{FF2B5EF4-FFF2-40B4-BE49-F238E27FC236}">
                  <a16:creationId xmlns:a16="http://schemas.microsoft.com/office/drawing/2014/main" id="{D2175166-0DAE-F2B9-9BD7-4DF25C6C4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22685" t="28149" r="51771" b="23055"/>
            <a:stretch>
              <a:fillRect/>
            </a:stretch>
          </p:blipFill>
          <p:spPr>
            <a:xfrm>
              <a:off x="4648295" y="1245020"/>
              <a:ext cx="2260099" cy="3346451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FE5B9FCD-F662-C2A4-8277-4B64A4985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37847" t="43233" r="50411" b="44459"/>
            <a:stretch>
              <a:fillRect/>
            </a:stretch>
          </p:blipFill>
          <p:spPr>
            <a:xfrm>
              <a:off x="9682282" y="3601110"/>
              <a:ext cx="2143937" cy="1350246"/>
            </a:xfrm>
            <a:prstGeom prst="rect">
              <a:avLst/>
            </a:prstGeom>
          </p:spPr>
        </p:pic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754F8303-CD51-B88D-8A90-9B964C4D65FF}"/>
                </a:ext>
              </a:extLst>
            </p:cNvPr>
            <p:cNvGrpSpPr/>
            <p:nvPr/>
          </p:nvGrpSpPr>
          <p:grpSpPr>
            <a:xfrm>
              <a:off x="9676838" y="1254959"/>
              <a:ext cx="2153755" cy="4710719"/>
              <a:chOff x="14941500" y="1263409"/>
              <a:chExt cx="3016572" cy="6409714"/>
            </a:xfrm>
          </p:grpSpPr>
          <p:pic>
            <p:nvPicPr>
              <p:cNvPr id="46" name="Imagen 45">
                <a:extLst>
                  <a:ext uri="{FF2B5EF4-FFF2-40B4-BE49-F238E27FC236}">
                    <a16:creationId xmlns:a16="http://schemas.microsoft.com/office/drawing/2014/main" id="{661E451A-8092-F53E-7CE3-0E08E0829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rcRect l="51145" t="14603" r="34287" b="76776"/>
              <a:stretch>
                <a:fillRect/>
              </a:stretch>
            </p:blipFill>
            <p:spPr>
              <a:xfrm>
                <a:off x="14941500" y="6438568"/>
                <a:ext cx="3016572" cy="1234555"/>
              </a:xfrm>
              <a:prstGeom prst="rect">
                <a:avLst/>
              </a:prstGeom>
            </p:spPr>
          </p:pic>
          <p:pic>
            <p:nvPicPr>
              <p:cNvPr id="45" name="Imagen 44">
                <a:extLst>
                  <a:ext uri="{FF2B5EF4-FFF2-40B4-BE49-F238E27FC236}">
                    <a16:creationId xmlns:a16="http://schemas.microsoft.com/office/drawing/2014/main" id="{E98C1BDC-A507-90DC-00F3-91E30C718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rcRect l="50465" t="44070" r="36433" b="30741"/>
              <a:stretch>
                <a:fillRect/>
              </a:stretch>
            </p:blipFill>
            <p:spPr>
              <a:xfrm>
                <a:off x="14949125" y="1263409"/>
                <a:ext cx="3002818" cy="3118557"/>
              </a:xfrm>
              <a:prstGeom prst="rect">
                <a:avLst/>
              </a:prstGeom>
            </p:spPr>
          </p:pic>
        </p:grp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F0FECD82-7C20-FC8B-1CFD-51855D1C6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37847" t="14603" r="50411" b="76609"/>
            <a:stretch>
              <a:fillRect/>
            </a:stretch>
          </p:blipFill>
          <p:spPr>
            <a:xfrm>
              <a:off x="4648295" y="4680642"/>
              <a:ext cx="2264475" cy="902190"/>
            </a:xfrm>
            <a:prstGeom prst="rect">
              <a:avLst/>
            </a:prstGeom>
          </p:spPr>
        </p:pic>
        <p:grpSp>
          <p:nvGrpSpPr>
            <p:cNvPr id="1035" name="Grupo 1034">
              <a:extLst>
                <a:ext uri="{FF2B5EF4-FFF2-40B4-BE49-F238E27FC236}">
                  <a16:creationId xmlns:a16="http://schemas.microsoft.com/office/drawing/2014/main" id="{7CFCA408-DA69-E321-42BA-E2BAE0C29927}"/>
                </a:ext>
              </a:extLst>
            </p:cNvPr>
            <p:cNvGrpSpPr/>
            <p:nvPr/>
          </p:nvGrpSpPr>
          <p:grpSpPr>
            <a:xfrm>
              <a:off x="7232411" y="1996726"/>
              <a:ext cx="2123877" cy="3271892"/>
              <a:chOff x="7245114" y="2474763"/>
              <a:chExt cx="2123877" cy="3361916"/>
            </a:xfrm>
          </p:grpSpPr>
          <p:pic>
            <p:nvPicPr>
              <p:cNvPr id="1028" name="Imagen 1027">
                <a:extLst>
                  <a:ext uri="{FF2B5EF4-FFF2-40B4-BE49-F238E27FC236}">
                    <a16:creationId xmlns:a16="http://schemas.microsoft.com/office/drawing/2014/main" id="{835D1289-6325-ABFA-0ADA-2AF22281E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rcRect l="31164" t="26905" r="50803" b="39841"/>
              <a:stretch>
                <a:fillRect/>
              </a:stretch>
            </p:blipFill>
            <p:spPr>
              <a:xfrm>
                <a:off x="7245114" y="2474763"/>
                <a:ext cx="2117525" cy="2280557"/>
              </a:xfrm>
              <a:prstGeom prst="rect">
                <a:avLst/>
              </a:prstGeom>
            </p:spPr>
          </p:pic>
          <p:pic>
            <p:nvPicPr>
              <p:cNvPr id="60" name="Imagen 59">
                <a:extLst>
                  <a:ext uri="{FF2B5EF4-FFF2-40B4-BE49-F238E27FC236}">
                    <a16:creationId xmlns:a16="http://schemas.microsoft.com/office/drawing/2014/main" id="{F5DEE550-B7C8-4F26-5DC5-B462AA0F54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rcRect l="23145" t="66249" r="51276" b="19255"/>
              <a:stretch>
                <a:fillRect/>
              </a:stretch>
            </p:blipFill>
            <p:spPr>
              <a:xfrm>
                <a:off x="7251467" y="4872750"/>
                <a:ext cx="2117524" cy="963929"/>
              </a:xfrm>
              <a:prstGeom prst="rect">
                <a:avLst/>
              </a:prstGeom>
            </p:spPr>
          </p:pic>
        </p:grpSp>
      </p:grpSp>
      <p:pic>
        <p:nvPicPr>
          <p:cNvPr id="1038" name="Imagen 1037">
            <a:extLst>
              <a:ext uri="{FF2B5EF4-FFF2-40B4-BE49-F238E27FC236}">
                <a16:creationId xmlns:a16="http://schemas.microsoft.com/office/drawing/2014/main" id="{EB1200CC-B696-29E3-BD52-F56C2439975B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52350" t="48270" r="26042" b="44499"/>
          <a:stretch>
            <a:fillRect/>
          </a:stretch>
        </p:blipFill>
        <p:spPr>
          <a:xfrm>
            <a:off x="4667807" y="6042949"/>
            <a:ext cx="2260099" cy="49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0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02B17-75E0-A248-FDC4-B4E78C95B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8DC455-48FA-4B93-C816-606B2D54AA8E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23D7B082-3B85-D07A-E182-2C12377DEE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9B2DB1-8735-213A-F719-3BE39E8409AD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BD5475E-47BB-D343-DC8E-2C975D973521}"/>
              </a:ext>
            </a:extLst>
          </p:cNvPr>
          <p:cNvGrpSpPr/>
          <p:nvPr/>
        </p:nvGrpSpPr>
        <p:grpSpPr>
          <a:xfrm>
            <a:off x="285934" y="2210179"/>
            <a:ext cx="4674439" cy="2119500"/>
            <a:chOff x="285934" y="2210179"/>
            <a:chExt cx="4674439" cy="2119500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141F9604-F838-EFC2-4C23-745EA9403A24}"/>
                </a:ext>
              </a:extLst>
            </p:cNvPr>
            <p:cNvGrpSpPr/>
            <p:nvPr/>
          </p:nvGrpSpPr>
          <p:grpSpPr>
            <a:xfrm>
              <a:off x="285934" y="2210179"/>
              <a:ext cx="4674439" cy="2119500"/>
              <a:chOff x="6831760" y="870979"/>
              <a:chExt cx="4674439" cy="2119500"/>
            </a:xfrm>
          </p:grpSpPr>
          <p:sp>
            <p:nvSpPr>
              <p:cNvPr id="41" name="CuadroTexto 40">
                <a:extLst>
                  <a:ext uri="{FF2B5EF4-FFF2-40B4-BE49-F238E27FC236}">
                    <a16:creationId xmlns:a16="http://schemas.microsoft.com/office/drawing/2014/main" id="{86C701C5-A2A2-2746-F9B6-03A5C611ADF2}"/>
                  </a:ext>
                </a:extLst>
              </p:cNvPr>
              <p:cNvSpPr txBox="1"/>
              <p:nvPr/>
            </p:nvSpPr>
            <p:spPr>
              <a:xfrm>
                <a:off x="6831760" y="870979"/>
                <a:ext cx="4382339" cy="5232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dirty="0"/>
                  <a:t>LCNE</a:t>
                </a:r>
              </a:p>
              <a:p>
                <a:pPr algn="ctr"/>
                <a:r>
                  <a:rPr lang="es-MX" sz="1400" dirty="0">
                    <a:solidFill>
                      <a:srgbClr val="800000"/>
                    </a:solidFill>
                  </a:rPr>
                  <a:t>Autoconsumo y usos propios</a:t>
                </a:r>
              </a:p>
            </p:txBody>
          </p:sp>
          <p:graphicFrame>
            <p:nvGraphicFramePr>
              <p:cNvPr id="22" name="Diagrama 21">
                <a:extLst>
                  <a:ext uri="{FF2B5EF4-FFF2-40B4-BE49-F238E27FC236}">
                    <a16:creationId xmlns:a16="http://schemas.microsoft.com/office/drawing/2014/main" id="{42645BDB-85B1-8B6B-7DD8-33CC4F90399E}"/>
                  </a:ext>
                </a:extLst>
              </p:cNvPr>
              <p:cNvGraphicFramePr/>
              <p:nvPr/>
            </p:nvGraphicFramePr>
            <p:xfrm>
              <a:off x="6955988" y="1594714"/>
              <a:ext cx="4550211" cy="139576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  <p:sp useBgFill="1"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5043504-14B3-EA04-DEB9-17F8D094E934}"/>
                  </a:ext>
                </a:extLst>
              </p:cNvPr>
              <p:cNvSpPr txBox="1"/>
              <p:nvPr/>
            </p:nvSpPr>
            <p:spPr>
              <a:xfrm>
                <a:off x="8422432" y="2190305"/>
                <a:ext cx="1617322" cy="507831"/>
              </a:xfrm>
              <a:prstGeom prst="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900" dirty="0">
                    <a:solidFill>
                      <a:srgbClr val="800000"/>
                    </a:solidFill>
                  </a:rPr>
                  <a:t>LCNE/ ASEA </a:t>
                </a:r>
                <a:r>
                  <a:rPr lang="es-ES" sz="900" dirty="0">
                    <a:solidFill>
                      <a:srgbClr val="800000"/>
                    </a:solidFill>
                  </a:rPr>
                  <a:t>regulación y vigilancia de usos propios y autoconsumo</a:t>
                </a:r>
                <a:endParaRPr lang="es-MX" sz="900" dirty="0">
                  <a:solidFill>
                    <a:srgbClr val="800000"/>
                  </a:solidFill>
                </a:endParaRPr>
              </a:p>
            </p:txBody>
          </p:sp>
        </p:grpSp>
        <p:sp useBgFill="1">
          <p:nvSpPr>
            <p:cNvPr id="37" name="CuadroTexto 36">
              <a:extLst>
                <a:ext uri="{FF2B5EF4-FFF2-40B4-BE49-F238E27FC236}">
                  <a16:creationId xmlns:a16="http://schemas.microsoft.com/office/drawing/2014/main" id="{19742B5F-5FD0-F52A-709C-C1165D16AB8D}"/>
                </a:ext>
              </a:extLst>
            </p:cNvPr>
            <p:cNvSpPr txBox="1"/>
            <p:nvPr/>
          </p:nvSpPr>
          <p:spPr>
            <a:xfrm>
              <a:off x="1867431" y="3213079"/>
              <a:ext cx="1626497" cy="230832"/>
            </a:xfrm>
            <a:prstGeom prst="rect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419" sz="900" dirty="0">
                  <a:solidFill>
                    <a:srgbClr val="800000"/>
                  </a:solidFill>
                </a:rPr>
                <a:t>R</a:t>
              </a:r>
              <a:r>
                <a:rPr lang="es-MX" sz="900" dirty="0" err="1">
                  <a:solidFill>
                    <a:srgbClr val="800000"/>
                  </a:solidFill>
                </a:rPr>
                <a:t>eportes</a:t>
              </a:r>
              <a:r>
                <a:rPr lang="es-MX" sz="900" dirty="0">
                  <a:solidFill>
                    <a:srgbClr val="800000"/>
                  </a:solidFill>
                </a:rPr>
                <a:t> CV con o sin permiso</a:t>
              </a: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23163C50-BC08-1CE3-A2C7-75AE82CB2F2C}"/>
              </a:ext>
            </a:extLst>
          </p:cNvPr>
          <p:cNvSpPr txBox="1"/>
          <p:nvPr/>
        </p:nvSpPr>
        <p:spPr>
          <a:xfrm>
            <a:off x="7136208" y="2235246"/>
            <a:ext cx="4369796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Autoconsumo y usos propios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5584D83-841A-5404-07DD-690FC9918E3A}"/>
              </a:ext>
            </a:extLst>
          </p:cNvPr>
          <p:cNvGrpSpPr/>
          <p:nvPr/>
        </p:nvGrpSpPr>
        <p:grpSpPr>
          <a:xfrm>
            <a:off x="7136208" y="3145968"/>
            <a:ext cx="4645630" cy="1084610"/>
            <a:chOff x="7136208" y="3429000"/>
            <a:chExt cx="4645630" cy="108461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5B133B2-9DA2-9620-C25B-D34995078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2679" t="24260" r="50803" b="60141"/>
            <a:stretch>
              <a:fillRect/>
            </a:stretch>
          </p:blipFill>
          <p:spPr>
            <a:xfrm>
              <a:off x="7136208" y="3443911"/>
              <a:ext cx="2163068" cy="1069699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EC766359-34CB-DDB4-5B63-9AFD0357D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2639" t="58868" r="25702" b="26075"/>
            <a:stretch>
              <a:fillRect/>
            </a:stretch>
          </p:blipFill>
          <p:spPr>
            <a:xfrm>
              <a:off x="9618770" y="3429000"/>
              <a:ext cx="2163068" cy="1084610"/>
            </a:xfrm>
            <a:prstGeom prst="rect">
              <a:avLst/>
            </a:prstGeom>
          </p:spPr>
        </p:pic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F5EE9A58-D4DF-AF45-CD6B-628DB1F13DA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884" t="61085" r="21122" b="11347"/>
          <a:stretch>
            <a:fillRect/>
          </a:stretch>
        </p:blipFill>
        <p:spPr>
          <a:xfrm>
            <a:off x="8471827" y="4440909"/>
            <a:ext cx="2027185" cy="20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9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5109-419C-05ED-6C51-9EAC2577A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F75F749-BC59-8155-B3B2-9CDB5EED990B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447C8BEB-6A0A-0E8C-9F90-E79C9161DF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D4ED4038-51A3-EFA4-2452-0DB7E3F0F380}"/>
              </a:ext>
            </a:extLst>
          </p:cNvPr>
          <p:cNvGrpSpPr/>
          <p:nvPr/>
        </p:nvGrpSpPr>
        <p:grpSpPr>
          <a:xfrm>
            <a:off x="221374" y="1113331"/>
            <a:ext cx="4619852" cy="3502347"/>
            <a:chOff x="7437832" y="882036"/>
            <a:chExt cx="4619852" cy="3502347"/>
          </a:xfrm>
        </p:grpSpPr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8508AA23-C0E8-2EC7-1927-DA888D3E6C70}"/>
                </a:ext>
              </a:extLst>
            </p:cNvPr>
            <p:cNvSpPr txBox="1"/>
            <p:nvPr/>
          </p:nvSpPr>
          <p:spPr>
            <a:xfrm>
              <a:off x="7757907" y="882036"/>
              <a:ext cx="3909321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/>
                <a:t>LSH</a:t>
              </a:r>
            </a:p>
            <a:p>
              <a:pPr algn="ctr"/>
              <a:r>
                <a:rPr lang="es-MX" sz="1400" dirty="0">
                  <a:solidFill>
                    <a:srgbClr val="800000"/>
                  </a:solidFill>
                </a:rPr>
                <a:t>Transvase</a:t>
              </a:r>
            </a:p>
          </p:txBody>
        </p: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66F3F23B-6CEA-B7C0-2CC8-8C0F5CB14BE6}"/>
                </a:ext>
              </a:extLst>
            </p:cNvPr>
            <p:cNvGrpSpPr/>
            <p:nvPr/>
          </p:nvGrpSpPr>
          <p:grpSpPr>
            <a:xfrm>
              <a:off x="7437832" y="1543979"/>
              <a:ext cx="4619852" cy="2840404"/>
              <a:chOff x="-91802" y="2758719"/>
              <a:chExt cx="3375060" cy="1563368"/>
            </a:xfrm>
          </p:grpSpPr>
          <p:graphicFrame>
            <p:nvGraphicFramePr>
              <p:cNvPr id="34" name="Diagrama 33">
                <a:extLst>
                  <a:ext uri="{FF2B5EF4-FFF2-40B4-BE49-F238E27FC236}">
                    <a16:creationId xmlns:a16="http://schemas.microsoft.com/office/drawing/2014/main" id="{E79357E7-8920-FA17-1639-1BFF762B54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59587892"/>
                  </p:ext>
                </p:extLst>
              </p:nvPr>
            </p:nvGraphicFramePr>
            <p:xfrm>
              <a:off x="-91802" y="2758719"/>
              <a:ext cx="3375060" cy="156336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  <p:sp useBgFill="1"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3E69A7C-CE77-A16A-DB0C-BE3628091AF7}"/>
                  </a:ext>
                </a:extLst>
              </p:cNvPr>
              <p:cNvSpPr txBox="1"/>
              <p:nvPr/>
            </p:nvSpPr>
            <p:spPr>
              <a:xfrm>
                <a:off x="1105779" y="3555392"/>
                <a:ext cx="979898" cy="254102"/>
              </a:xfrm>
              <a:prstGeom prst="rect">
                <a:avLst/>
              </a:prstGeom>
              <a:ln>
                <a:solidFill>
                  <a:schemeClr val="bg2">
                    <a:lumMod val="6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419" sz="800" dirty="0">
                    <a:solidFill>
                      <a:srgbClr val="800000"/>
                    </a:solidFill>
                  </a:rPr>
                  <a:t>Actividad inherente a distribución y almacenamiento</a:t>
                </a:r>
              </a:p>
            </p:txBody>
          </p:sp>
        </p:grp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644E0BBD-DB59-C893-50E6-4365DECFC5B6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C7F8FF-2D6C-181F-914F-253AFCA8C420}"/>
              </a:ext>
            </a:extLst>
          </p:cNvPr>
          <p:cNvSpPr txBox="1"/>
          <p:nvPr/>
        </p:nvSpPr>
        <p:spPr>
          <a:xfrm>
            <a:off x="7070896" y="1124904"/>
            <a:ext cx="4338866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Transvase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25A75B6-F32E-292D-81E2-954527520806}"/>
              </a:ext>
            </a:extLst>
          </p:cNvPr>
          <p:cNvGrpSpPr/>
          <p:nvPr/>
        </p:nvGrpSpPr>
        <p:grpSpPr>
          <a:xfrm>
            <a:off x="7070896" y="2103224"/>
            <a:ext cx="4356058" cy="3749804"/>
            <a:chOff x="7070896" y="2103224"/>
            <a:chExt cx="4356058" cy="3749804"/>
          </a:xfrm>
        </p:grpSpPr>
        <p:pic>
          <p:nvPicPr>
            <p:cNvPr id="1031" name="Imagen 1030">
              <a:extLst>
                <a:ext uri="{FF2B5EF4-FFF2-40B4-BE49-F238E27FC236}">
                  <a16:creationId xmlns:a16="http://schemas.microsoft.com/office/drawing/2014/main" id="{8226D9FC-5C64-ADDD-18DD-B427AAB89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3221" t="44197" r="50625" b="24963"/>
            <a:stretch>
              <a:fillRect/>
            </a:stretch>
          </p:blipFill>
          <p:spPr>
            <a:xfrm>
              <a:off x="7070896" y="2103224"/>
              <a:ext cx="2027185" cy="211499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98B9197-8215-6845-436C-9D0DA9BB0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51884" t="61085" r="21122" b="19256"/>
            <a:stretch>
              <a:fillRect/>
            </a:stretch>
          </p:blipFill>
          <p:spPr>
            <a:xfrm>
              <a:off x="9317758" y="2117179"/>
              <a:ext cx="2027185" cy="1567195"/>
            </a:xfrm>
            <a:prstGeom prst="rect">
              <a:avLst/>
            </a:prstGeom>
          </p:spPr>
        </p:pic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1F964828-059B-B03A-A57D-0D9C1F81FDB1}"/>
                </a:ext>
              </a:extLst>
            </p:cNvPr>
            <p:cNvGrpSpPr/>
            <p:nvPr/>
          </p:nvGrpSpPr>
          <p:grpSpPr>
            <a:xfrm>
              <a:off x="7070896" y="4530439"/>
              <a:ext cx="4356058" cy="1322589"/>
              <a:chOff x="7070896" y="4673314"/>
              <a:chExt cx="4356058" cy="1322589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42C30553-371D-FB18-15CB-FC2405E9D8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52422" t="44198" r="21093" b="36517"/>
              <a:stretch>
                <a:fillRect/>
              </a:stretch>
            </p:blipFill>
            <p:spPr>
              <a:xfrm>
                <a:off x="7070896" y="4673314"/>
                <a:ext cx="2027185" cy="1322589"/>
              </a:xfrm>
              <a:prstGeom prst="rect">
                <a:avLst/>
              </a:prstGeom>
            </p:spPr>
          </p:pic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BC1C044A-25D1-266C-1CAF-7AC73C005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22323" t="43606" r="51161" b="41774"/>
              <a:stretch>
                <a:fillRect/>
              </a:stretch>
            </p:blipFill>
            <p:spPr>
              <a:xfrm>
                <a:off x="9317758" y="4673314"/>
                <a:ext cx="2109196" cy="97083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4048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230FC-1656-0290-EB3E-6F2F2F94B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C949C22-B3C3-11A5-F300-0E9D69A77871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E7474FA7-0514-6674-23D8-1CF8AC2A2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C808C0E0-F568-6DC1-24B5-D2890842D5C2}"/>
              </a:ext>
            </a:extLst>
          </p:cNvPr>
          <p:cNvGrpSpPr/>
          <p:nvPr/>
        </p:nvGrpSpPr>
        <p:grpSpPr>
          <a:xfrm>
            <a:off x="363648" y="972168"/>
            <a:ext cx="6072456" cy="3692656"/>
            <a:chOff x="7757907" y="882036"/>
            <a:chExt cx="6072456" cy="3692656"/>
          </a:xfrm>
        </p:grpSpPr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F2CDAC42-E2B0-9485-729C-1D5C80846C7F}"/>
                </a:ext>
              </a:extLst>
            </p:cNvPr>
            <p:cNvSpPr txBox="1"/>
            <p:nvPr/>
          </p:nvSpPr>
          <p:spPr>
            <a:xfrm>
              <a:off x="7757907" y="882036"/>
              <a:ext cx="3909321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/>
                <a:t>LSH</a:t>
              </a:r>
            </a:p>
            <a:p>
              <a:pPr algn="ctr"/>
              <a:r>
                <a:rPr lang="es-MX" sz="1400" dirty="0">
                  <a:solidFill>
                    <a:srgbClr val="800000"/>
                  </a:solidFill>
                </a:rPr>
                <a:t>Comercialización</a:t>
              </a: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A8C9F7CE-F11D-BDEE-57D1-A45CF7F5C43B}"/>
                </a:ext>
              </a:extLst>
            </p:cNvPr>
            <p:cNvGrpSpPr/>
            <p:nvPr/>
          </p:nvGrpSpPr>
          <p:grpSpPr>
            <a:xfrm>
              <a:off x="7757907" y="3185099"/>
              <a:ext cx="6072456" cy="1389593"/>
              <a:chOff x="7111871" y="5893683"/>
              <a:chExt cx="6072456" cy="1389593"/>
            </a:xfrm>
          </p:grpSpPr>
          <p:sp>
            <p:nvSpPr>
              <p:cNvPr id="31" name="Flecha: a la derecha 30">
                <a:extLst>
                  <a:ext uri="{FF2B5EF4-FFF2-40B4-BE49-F238E27FC236}">
                    <a16:creationId xmlns:a16="http://schemas.microsoft.com/office/drawing/2014/main" id="{181681ED-007D-9431-D60B-247B81B9EE59}"/>
                  </a:ext>
                </a:extLst>
              </p:cNvPr>
              <p:cNvSpPr/>
              <p:nvPr/>
            </p:nvSpPr>
            <p:spPr>
              <a:xfrm>
                <a:off x="8736135" y="6174200"/>
                <a:ext cx="820863" cy="463393"/>
              </a:xfrm>
              <a:prstGeom prst="rightArrow">
                <a:avLst/>
              </a:prstGeom>
              <a:solidFill>
                <a:srgbClr val="800000">
                  <a:alpha val="16078"/>
                </a:srgbClr>
              </a:solidFill>
              <a:ln>
                <a:noFill/>
              </a:ln>
              <a:effectLst/>
            </p:spPr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endParaRPr lang="es-MX" dirty="0"/>
              </a:p>
            </p:txBody>
          </p:sp>
          <p:grpSp>
            <p:nvGrpSpPr>
              <p:cNvPr id="26" name="Grupo 25">
                <a:extLst>
                  <a:ext uri="{FF2B5EF4-FFF2-40B4-BE49-F238E27FC236}">
                    <a16:creationId xmlns:a16="http://schemas.microsoft.com/office/drawing/2014/main" id="{5E71C8D4-7C91-7614-114B-29C27572D015}"/>
                  </a:ext>
                </a:extLst>
              </p:cNvPr>
              <p:cNvGrpSpPr/>
              <p:nvPr/>
            </p:nvGrpSpPr>
            <p:grpSpPr>
              <a:xfrm>
                <a:off x="7111871" y="5893683"/>
                <a:ext cx="6072456" cy="1389593"/>
                <a:chOff x="-1547834" y="6991786"/>
                <a:chExt cx="5788682" cy="1563368"/>
              </a:xfrm>
            </p:grpSpPr>
            <p:graphicFrame>
              <p:nvGraphicFramePr>
                <p:cNvPr id="28" name="Diagrama 27">
                  <a:extLst>
                    <a:ext uri="{FF2B5EF4-FFF2-40B4-BE49-F238E27FC236}">
                      <a16:creationId xmlns:a16="http://schemas.microsoft.com/office/drawing/2014/main" id="{E00549D9-5766-F71B-7603-BACED7D8E3F5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3595294183"/>
                    </p:ext>
                  </p:extLst>
                </p:nvPr>
              </p:nvGraphicFramePr>
              <p:xfrm>
                <a:off x="865790" y="6991786"/>
                <a:ext cx="3375058" cy="1563368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4" r:lo="rId5" r:qs="rId6" r:cs="rId7"/>
                </a:graphicData>
              </a:graphic>
            </p:graphicFrame>
            <p:sp useBgFill="1">
              <p:nvSpPr>
                <p:cNvPr id="30" name="CuadroTexto 29">
                  <a:extLst>
                    <a:ext uri="{FF2B5EF4-FFF2-40B4-BE49-F238E27FC236}">
                      <a16:creationId xmlns:a16="http://schemas.microsoft.com/office/drawing/2014/main" id="{2CCAF100-1627-D7C4-ED22-01520E01AA71}"/>
                    </a:ext>
                  </a:extLst>
                </p:cNvPr>
                <p:cNvSpPr txBox="1"/>
                <p:nvPr/>
              </p:nvSpPr>
              <p:spPr>
                <a:xfrm>
                  <a:off x="-1547834" y="7438206"/>
                  <a:ext cx="1389181" cy="259699"/>
                </a:xfrm>
                <a:prstGeom prst="rect">
                  <a:avLst/>
                </a:prstGeom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MX" sz="900" dirty="0">
                      <a:solidFill>
                        <a:srgbClr val="800000"/>
                      </a:solidFill>
                    </a:rPr>
                    <a:t>Nuevos requisitos</a:t>
                  </a:r>
                </a:p>
              </p:txBody>
            </p:sp>
          </p:grpSp>
        </p:grp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8F5DBF31-B71E-F97F-0B89-F68BBED7D4D6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73648F-BC59-4A81-F7BF-1311A8F7C0FA}"/>
              </a:ext>
            </a:extLst>
          </p:cNvPr>
          <p:cNvSpPr txBox="1"/>
          <p:nvPr/>
        </p:nvSpPr>
        <p:spPr>
          <a:xfrm>
            <a:off x="6722556" y="972503"/>
            <a:ext cx="383310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Comercialización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4F1C303-7183-0A6A-1A32-E7ED182F60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2053" t="6984" r="26161" b="53353"/>
          <a:stretch>
            <a:fillRect/>
          </a:stretch>
        </p:blipFill>
        <p:spPr>
          <a:xfrm>
            <a:off x="7625515" y="2469688"/>
            <a:ext cx="2027185" cy="272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7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19BE2-1644-F399-A55C-3C8A9107A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03B8789-2D15-8506-D117-684DF350C1FA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5D4D6E6F-6E42-91D3-4FC2-E859C45177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1283697-F0B5-8A10-79F7-EFAECF225DA5}"/>
              </a:ext>
            </a:extLst>
          </p:cNvPr>
          <p:cNvSpPr txBox="1"/>
          <p:nvPr/>
        </p:nvSpPr>
        <p:spPr>
          <a:xfrm>
            <a:off x="35734" y="543476"/>
            <a:ext cx="407906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Controles Volumétricos / Precios y tarifas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EB9941-449C-91B2-2EB6-BCBC32729013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D5FFBDA-3F8E-AB0A-16E4-B075E12A7EC5}"/>
              </a:ext>
            </a:extLst>
          </p:cNvPr>
          <p:cNvSpPr txBox="1"/>
          <p:nvPr/>
        </p:nvSpPr>
        <p:spPr>
          <a:xfrm>
            <a:off x="35734" y="5241648"/>
            <a:ext cx="4460066" cy="1516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dirty="0"/>
              <a:t>Incumplir con la entrega de la información (controles volumétricos, medición, calidad)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dirty="0"/>
              <a:t>No contar con los equipos y programas informáticos para llevar los controles volumétricos, alterarlos, inutilizarlos o destruirlos.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dirty="0"/>
              <a:t>No contar con los controles volumétricos de petrolíferos.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dirty="0"/>
              <a:t>No generar o conservar los reportes de información de controles volumétricos.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dirty="0"/>
              <a:t>Incumplimiento de obligaciones fiscales (69, penúltimo párrafo y listado previsto en el cuarto párrafo del artículo 69-B del Código Fiscal de la Federación)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r>
              <a:rPr lang="es-MX" sz="900" b="1" dirty="0">
                <a:solidFill>
                  <a:srgbClr val="800000"/>
                </a:solidFill>
              </a:rPr>
              <a:t>Precios y tarifas para expendio</a:t>
            </a:r>
          </a:p>
          <a:p>
            <a:pPr marL="271463" lvl="1" indent="-177800" algn="just">
              <a:lnSpc>
                <a:spcPct val="115000"/>
              </a:lnSpc>
              <a:buFont typeface="+mj-lt"/>
              <a:buAutoNum type="alphaLcPeriod"/>
              <a:tabLst>
                <a:tab pos="355600" algn="l"/>
              </a:tabLst>
            </a:pPr>
            <a:endParaRPr lang="es-MX" sz="900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40A978D-33A4-FB25-A101-9424AA1885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157748"/>
              </p:ext>
            </p:extLst>
          </p:nvPr>
        </p:nvGraphicFramePr>
        <p:xfrm>
          <a:off x="-198818" y="1282140"/>
          <a:ext cx="4961007" cy="381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0" name="Grupo 9">
            <a:extLst>
              <a:ext uri="{FF2B5EF4-FFF2-40B4-BE49-F238E27FC236}">
                <a16:creationId xmlns:a16="http://schemas.microsoft.com/office/drawing/2014/main" id="{B64554D4-D77B-820C-5506-7CA1A7BA7E4F}"/>
              </a:ext>
            </a:extLst>
          </p:cNvPr>
          <p:cNvGrpSpPr/>
          <p:nvPr/>
        </p:nvGrpSpPr>
        <p:grpSpPr>
          <a:xfrm>
            <a:off x="1250282" y="2976600"/>
            <a:ext cx="2062808" cy="769417"/>
            <a:chOff x="1250282" y="2976600"/>
            <a:chExt cx="2062808" cy="769417"/>
          </a:xfrm>
        </p:grpSpPr>
        <p:sp useBgFill="1">
          <p:nvSpPr>
            <p:cNvPr id="14" name="CuadroTexto 13">
              <a:extLst>
                <a:ext uri="{FF2B5EF4-FFF2-40B4-BE49-F238E27FC236}">
                  <a16:creationId xmlns:a16="http://schemas.microsoft.com/office/drawing/2014/main" id="{7D77E364-39FD-038B-8B88-596101275029}"/>
                </a:ext>
              </a:extLst>
            </p:cNvPr>
            <p:cNvSpPr txBox="1"/>
            <p:nvPr/>
          </p:nvSpPr>
          <p:spPr>
            <a:xfrm>
              <a:off x="1250282" y="3284352"/>
              <a:ext cx="2062808" cy="461665"/>
            </a:xfrm>
            <a:prstGeom prst="rect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800" dirty="0">
                  <a:solidFill>
                    <a:srgbClr val="800000"/>
                  </a:solidFill>
                </a:rPr>
                <a:t>CNE / SENER </a:t>
              </a:r>
            </a:p>
            <a:p>
              <a:pPr algn="ctr"/>
              <a:r>
                <a:rPr lang="es-MX" sz="800" dirty="0">
                  <a:solidFill>
                    <a:srgbClr val="800000"/>
                  </a:solidFill>
                </a:rPr>
                <a:t>Medida Precautoria Suspensión provisional inmediata de permisos</a:t>
              </a:r>
              <a:endParaRPr lang="es-MX" sz="800" dirty="0"/>
            </a:p>
          </p:txBody>
        </p:sp>
        <p:sp useBgFill="1">
          <p:nvSpPr>
            <p:cNvPr id="9" name="CuadroTexto 8">
              <a:extLst>
                <a:ext uri="{FF2B5EF4-FFF2-40B4-BE49-F238E27FC236}">
                  <a16:creationId xmlns:a16="http://schemas.microsoft.com/office/drawing/2014/main" id="{7FA9CBAA-03F6-EAF6-2A2B-D2E63F44CCFE}"/>
                </a:ext>
              </a:extLst>
            </p:cNvPr>
            <p:cNvSpPr txBox="1"/>
            <p:nvPr/>
          </p:nvSpPr>
          <p:spPr>
            <a:xfrm>
              <a:off x="1382307" y="2976600"/>
              <a:ext cx="1798758" cy="215444"/>
            </a:xfrm>
            <a:prstGeom prst="rect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800" dirty="0">
                  <a:solidFill>
                    <a:srgbClr val="800000"/>
                  </a:solidFill>
                </a:rPr>
                <a:t>Nuevas causales de revocación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8CDF03-3CF6-9000-83C1-903EEF2769B3}"/>
              </a:ext>
            </a:extLst>
          </p:cNvPr>
          <p:cNvSpPr txBox="1"/>
          <p:nvPr/>
        </p:nvSpPr>
        <p:spPr>
          <a:xfrm>
            <a:off x="7038234" y="547963"/>
            <a:ext cx="383310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Controles Volumétricos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20D56C2-4C47-6D28-1999-4BE8C31A769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2570" t="55184" r="26111" b="33185"/>
          <a:stretch>
            <a:fillRect/>
          </a:stretch>
        </p:blipFill>
        <p:spPr>
          <a:xfrm>
            <a:off x="7896023" y="1535817"/>
            <a:ext cx="2117525" cy="79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00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0F888-711B-8AEA-5900-8A6735E6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adroTexto 47">
            <a:extLst>
              <a:ext uri="{FF2B5EF4-FFF2-40B4-BE49-F238E27FC236}">
                <a16:creationId xmlns:a16="http://schemas.microsoft.com/office/drawing/2014/main" id="{6E716C2A-CB09-E6DF-15CB-83926C88F1C4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BCDC298-F6B3-D66E-2D2F-39D3E467AF57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3E75CECC-6A91-6997-AC31-D162C0585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0A5F823-2074-1E89-9C4A-32F132ADB692}"/>
              </a:ext>
            </a:extLst>
          </p:cNvPr>
          <p:cNvSpPr txBox="1"/>
          <p:nvPr/>
        </p:nvSpPr>
        <p:spPr>
          <a:xfrm>
            <a:off x="125810" y="666478"/>
            <a:ext cx="5128323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Inspección y Verificación CNE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97681070-8CAC-06AD-F521-34CDB5589D24}"/>
              </a:ext>
            </a:extLst>
          </p:cNvPr>
          <p:cNvGrpSpPr/>
          <p:nvPr/>
        </p:nvGrpSpPr>
        <p:grpSpPr>
          <a:xfrm>
            <a:off x="335529" y="4920507"/>
            <a:ext cx="6056510" cy="1212256"/>
            <a:chOff x="1145728" y="1559066"/>
            <a:chExt cx="6056510" cy="1212256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F7C3D725-4E8A-2481-2FE8-3EBC13D15D77}"/>
                </a:ext>
              </a:extLst>
            </p:cNvPr>
            <p:cNvGrpSpPr/>
            <p:nvPr/>
          </p:nvGrpSpPr>
          <p:grpSpPr>
            <a:xfrm>
              <a:off x="1145728" y="1559066"/>
              <a:ext cx="3839308" cy="1212256"/>
              <a:chOff x="-200545" y="3706580"/>
              <a:chExt cx="3161751" cy="1368350"/>
            </a:xfrm>
          </p:grpSpPr>
          <p:graphicFrame>
            <p:nvGraphicFramePr>
              <p:cNvPr id="5" name="Diagrama 4">
                <a:extLst>
                  <a:ext uri="{FF2B5EF4-FFF2-40B4-BE49-F238E27FC236}">
                    <a16:creationId xmlns:a16="http://schemas.microsoft.com/office/drawing/2014/main" id="{E24C5B56-F2BE-723C-EA57-6A0BE0E47B2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78113429"/>
                  </p:ext>
                </p:extLst>
              </p:nvPr>
            </p:nvGraphicFramePr>
            <p:xfrm>
              <a:off x="-200545" y="3706580"/>
              <a:ext cx="3161751" cy="136835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  <p:sp useBgFill="1"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637B822F-8516-D4D2-0A9A-3044F6478FD0}"/>
                  </a:ext>
                </a:extLst>
              </p:cNvPr>
              <p:cNvSpPr txBox="1"/>
              <p:nvPr/>
            </p:nvSpPr>
            <p:spPr>
              <a:xfrm>
                <a:off x="839214" y="4249726"/>
                <a:ext cx="1082233" cy="260555"/>
              </a:xfrm>
              <a:prstGeom prst="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900" dirty="0">
                    <a:solidFill>
                      <a:srgbClr val="800000"/>
                    </a:solidFill>
                  </a:rPr>
                  <a:t>Incremento de multas</a:t>
                </a:r>
              </a:p>
            </p:txBody>
          </p:sp>
        </p:grp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F73ABA97-218C-A252-8C72-86534FB548F0}"/>
                </a:ext>
              </a:extLst>
            </p:cNvPr>
            <p:cNvSpPr txBox="1"/>
            <p:nvPr/>
          </p:nvSpPr>
          <p:spPr>
            <a:xfrm>
              <a:off x="5052475" y="1772779"/>
              <a:ext cx="2149763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MX" sz="900" dirty="0"/>
                <a:t>Cesión enajenación, traspaso o gravamen total o parcial, de los derechos u obligaciones derivados de un permiso que haya otorgado, sin la autorización correspondiente; de $78 a $233  </a:t>
              </a:r>
              <a:r>
                <a:rPr lang="es-MX" sz="900" dirty="0" err="1"/>
                <a:t>mdp</a:t>
              </a:r>
              <a:r>
                <a:rPr lang="es-MX" sz="900" dirty="0"/>
                <a:t>. </a:t>
              </a:r>
            </a:p>
          </p:txBody>
        </p:sp>
      </p:grpSp>
      <p:graphicFrame>
        <p:nvGraphicFramePr>
          <p:cNvPr id="28" name="Diagrama 27">
            <a:extLst>
              <a:ext uri="{FF2B5EF4-FFF2-40B4-BE49-F238E27FC236}">
                <a16:creationId xmlns:a16="http://schemas.microsoft.com/office/drawing/2014/main" id="{AEA4052F-7DA2-343D-C068-A26F1AB796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046963"/>
              </p:ext>
            </p:extLst>
          </p:nvPr>
        </p:nvGraphicFramePr>
        <p:xfrm>
          <a:off x="3035003" y="1275091"/>
          <a:ext cx="2849330" cy="130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20" name="Grupo 19">
            <a:extLst>
              <a:ext uri="{FF2B5EF4-FFF2-40B4-BE49-F238E27FC236}">
                <a16:creationId xmlns:a16="http://schemas.microsoft.com/office/drawing/2014/main" id="{5D2D2719-B91F-6C9E-3E45-AC3D9D8E2C1E}"/>
              </a:ext>
            </a:extLst>
          </p:cNvPr>
          <p:cNvGrpSpPr/>
          <p:nvPr/>
        </p:nvGrpSpPr>
        <p:grpSpPr>
          <a:xfrm>
            <a:off x="129477" y="1744343"/>
            <a:ext cx="1784979" cy="1648214"/>
            <a:chOff x="7068609" y="2575785"/>
            <a:chExt cx="1784979" cy="1648214"/>
          </a:xfrm>
        </p:grpSpPr>
        <p:sp useBgFill="1">
          <p:nvSpPr>
            <p:cNvPr id="30" name="CuadroTexto 29">
              <a:extLst>
                <a:ext uri="{FF2B5EF4-FFF2-40B4-BE49-F238E27FC236}">
                  <a16:creationId xmlns:a16="http://schemas.microsoft.com/office/drawing/2014/main" id="{9F4CA6D8-53F7-D8F4-6C3C-A23878EFF3CD}"/>
                </a:ext>
              </a:extLst>
            </p:cNvPr>
            <p:cNvSpPr txBox="1"/>
            <p:nvPr/>
          </p:nvSpPr>
          <p:spPr>
            <a:xfrm>
              <a:off x="7068609" y="2575785"/>
              <a:ext cx="1784978" cy="369332"/>
            </a:xfrm>
            <a:prstGeom prst="rect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solidFill>
                    <a:srgbClr val="800000"/>
                  </a:solidFill>
                </a:rPr>
                <a:t>Realizar visitas de inspección a solicitud de SHCP y SENER</a:t>
              </a:r>
            </a:p>
          </p:txBody>
        </p:sp>
        <p:sp useBgFill="1">
          <p:nvSpPr>
            <p:cNvPr id="25" name="CuadroTexto 24">
              <a:extLst>
                <a:ext uri="{FF2B5EF4-FFF2-40B4-BE49-F238E27FC236}">
                  <a16:creationId xmlns:a16="http://schemas.microsoft.com/office/drawing/2014/main" id="{16ED9C29-27E5-F53A-93A2-CBB99B788FA1}"/>
                </a:ext>
              </a:extLst>
            </p:cNvPr>
            <p:cNvSpPr txBox="1"/>
            <p:nvPr/>
          </p:nvSpPr>
          <p:spPr>
            <a:xfrm>
              <a:off x="7068609" y="3085263"/>
              <a:ext cx="1784978" cy="369332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solidFill>
                    <a:srgbClr val="800000"/>
                  </a:solidFill>
                </a:rPr>
                <a:t>Facultad para emitir declaratoria de utilidad pública</a:t>
              </a:r>
            </a:p>
          </p:txBody>
        </p:sp>
        <p:sp useBgFill="1">
          <p:nvSpPr>
            <p:cNvPr id="18" name="CuadroTexto 17">
              <a:extLst>
                <a:ext uri="{FF2B5EF4-FFF2-40B4-BE49-F238E27FC236}">
                  <a16:creationId xmlns:a16="http://schemas.microsoft.com/office/drawing/2014/main" id="{486BFE9E-738D-A859-9CAD-4C5612CC2641}"/>
                </a:ext>
              </a:extLst>
            </p:cNvPr>
            <p:cNvSpPr txBox="1"/>
            <p:nvPr/>
          </p:nvSpPr>
          <p:spPr>
            <a:xfrm>
              <a:off x="7068609" y="3577668"/>
              <a:ext cx="1784979" cy="646331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900" dirty="0">
                  <a:solidFill>
                    <a:srgbClr val="800000"/>
                  </a:solidFill>
                </a:rPr>
                <a:t>En contra de las resoluciones de la CNE o su Comité Técnico, no puede alegarse un daño o perjuicio en la esfera económica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5FB84C0-655A-0CDF-0FAB-647E8A414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748624"/>
              </p:ext>
            </p:extLst>
          </p:nvPr>
        </p:nvGraphicFramePr>
        <p:xfrm>
          <a:off x="1476148" y="1275091"/>
          <a:ext cx="4619852" cy="2840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E2B580E-E3A4-1FE3-C9C1-0BEB6D01540D}"/>
              </a:ext>
            </a:extLst>
          </p:cNvPr>
          <p:cNvSpPr txBox="1"/>
          <p:nvPr/>
        </p:nvSpPr>
        <p:spPr>
          <a:xfrm>
            <a:off x="7047801" y="679577"/>
            <a:ext cx="4520227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Inspección y Verificación CNE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95BDFBE-EBC5-9761-0110-DA244CACCB26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4894" t="63088" r="51180" b="26984"/>
          <a:stretch>
            <a:fillRect/>
          </a:stretch>
        </p:blipFill>
        <p:spPr>
          <a:xfrm>
            <a:off x="7047801" y="1606062"/>
            <a:ext cx="2109196" cy="68084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D173017-0102-220B-79C3-519284B66A8D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51884" t="61085" r="21122" b="11347"/>
          <a:stretch>
            <a:fillRect/>
          </a:stretch>
        </p:blipFill>
        <p:spPr>
          <a:xfrm>
            <a:off x="7047802" y="2505985"/>
            <a:ext cx="2109196" cy="189071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56A8699-D9F1-3872-39EA-8762D74D4D57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52053" t="46484" r="26161" b="41428"/>
          <a:stretch>
            <a:fillRect/>
          </a:stretch>
        </p:blipFill>
        <p:spPr>
          <a:xfrm>
            <a:off x="9458832" y="3358835"/>
            <a:ext cx="2109196" cy="82905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90BF8F3-C345-1C4D-FE80-28FA50A71535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37847" t="37697" r="50411" b="56847"/>
          <a:stretch>
            <a:fillRect/>
          </a:stretch>
        </p:blipFill>
        <p:spPr>
          <a:xfrm>
            <a:off x="9458832" y="4297093"/>
            <a:ext cx="2109196" cy="623414"/>
          </a:xfrm>
          <a:prstGeom prst="rect">
            <a:avLst/>
          </a:prstGeom>
        </p:spPr>
      </p:pic>
      <p:pic>
        <p:nvPicPr>
          <p:cNvPr id="1033" name="Imagen 1032">
            <a:extLst>
              <a:ext uri="{FF2B5EF4-FFF2-40B4-BE49-F238E27FC236}">
                <a16:creationId xmlns:a16="http://schemas.microsoft.com/office/drawing/2014/main" id="{D6CDE571-3F08-0AB2-16C4-465766996C59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22323" t="43606" r="51161" b="41774"/>
          <a:stretch>
            <a:fillRect/>
          </a:stretch>
        </p:blipFill>
        <p:spPr>
          <a:xfrm>
            <a:off x="7047801" y="4586323"/>
            <a:ext cx="2109196" cy="970831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F5216AB-A83C-AA35-F51E-050DEA49BCD7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1736" t="69444" r="25938" b="14762"/>
          <a:stretch>
            <a:fillRect/>
          </a:stretch>
        </p:blipFill>
        <p:spPr>
          <a:xfrm>
            <a:off x="9458832" y="2164878"/>
            <a:ext cx="2109196" cy="108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65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4FA41-7B50-BE3E-E124-B02612CC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CCEC93-F1BA-E5BF-E30F-AAFFDCF4D32D}"/>
              </a:ext>
            </a:extLst>
          </p:cNvPr>
          <p:cNvSpPr txBox="1"/>
          <p:nvPr/>
        </p:nvSpPr>
        <p:spPr>
          <a:xfrm>
            <a:off x="-83" y="337074"/>
            <a:ext cx="12156348" cy="2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 a los artículos 25, 27 y 28 de la Constitución</a:t>
            </a:r>
            <a:endParaRPr lang="es-MX" sz="105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5BB52A7B-D885-5331-523E-6645B4C4B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963" y="6439004"/>
            <a:ext cx="946037" cy="404431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002C218C-0DB4-4BD7-7BDB-7102F807AF5C}"/>
              </a:ext>
            </a:extLst>
          </p:cNvPr>
          <p:cNvGrpSpPr/>
          <p:nvPr/>
        </p:nvGrpSpPr>
        <p:grpSpPr>
          <a:xfrm>
            <a:off x="144207" y="970437"/>
            <a:ext cx="4526219" cy="4844239"/>
            <a:chOff x="7297482" y="870979"/>
            <a:chExt cx="4526219" cy="4844239"/>
          </a:xfrm>
        </p:grpSpPr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721D099D-54FD-CCE8-8E35-3BFF038D7508}"/>
                </a:ext>
              </a:extLst>
            </p:cNvPr>
            <p:cNvSpPr txBox="1"/>
            <p:nvPr/>
          </p:nvSpPr>
          <p:spPr>
            <a:xfrm>
              <a:off x="7441362" y="870979"/>
              <a:ext cx="4382339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/>
                <a:t>LSH</a:t>
              </a:r>
            </a:p>
            <a:p>
              <a:pPr algn="ctr"/>
              <a:r>
                <a:rPr lang="es-MX" sz="1400" dirty="0">
                  <a:solidFill>
                    <a:srgbClr val="800000"/>
                  </a:solidFill>
                </a:rPr>
                <a:t>EVIS. SENER</a:t>
              </a:r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44CD8A8-F98A-8CCC-0F01-CF61BFE1BA9F}"/>
                </a:ext>
              </a:extLst>
            </p:cNvPr>
            <p:cNvGrpSpPr/>
            <p:nvPr/>
          </p:nvGrpSpPr>
          <p:grpSpPr>
            <a:xfrm>
              <a:off x="7297482" y="1833874"/>
              <a:ext cx="4477743" cy="3881344"/>
              <a:chOff x="7235287" y="1766427"/>
              <a:chExt cx="4477743" cy="3881344"/>
            </a:xfrm>
          </p:grpSpPr>
          <p:grpSp>
            <p:nvGrpSpPr>
              <p:cNvPr id="12" name="Grupo 11">
                <a:extLst>
                  <a:ext uri="{FF2B5EF4-FFF2-40B4-BE49-F238E27FC236}">
                    <a16:creationId xmlns:a16="http://schemas.microsoft.com/office/drawing/2014/main" id="{DFF24749-CAE6-8A2C-7264-E4D9BF3F6906}"/>
                  </a:ext>
                </a:extLst>
              </p:cNvPr>
              <p:cNvGrpSpPr/>
              <p:nvPr/>
            </p:nvGrpSpPr>
            <p:grpSpPr>
              <a:xfrm>
                <a:off x="7515748" y="1766427"/>
                <a:ext cx="4197282" cy="1357446"/>
                <a:chOff x="6071694" y="2062172"/>
                <a:chExt cx="4371963" cy="1532236"/>
              </a:xfrm>
            </p:grpSpPr>
            <p:graphicFrame>
              <p:nvGraphicFramePr>
                <p:cNvPr id="13" name="Diagrama 12">
                  <a:extLst>
                    <a:ext uri="{FF2B5EF4-FFF2-40B4-BE49-F238E27FC236}">
                      <a16:creationId xmlns:a16="http://schemas.microsoft.com/office/drawing/2014/main" id="{EAD91BFF-27F3-E386-578A-DB4577E1BE04}"/>
                    </a:ext>
                  </a:extLst>
                </p:cNvPr>
                <p:cNvGraphicFramePr/>
                <p:nvPr/>
              </p:nvGraphicFramePr>
              <p:xfrm>
                <a:off x="6071694" y="2062172"/>
                <a:ext cx="4371963" cy="1532236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4" r:lo="rId5" r:qs="rId6" r:cs="rId7"/>
                </a:graphicData>
              </a:graphic>
            </p:graphicFrame>
            <p:sp useBgFill="1"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F1A6E242-DFF0-9B14-3A10-F0688AA0A116}"/>
                    </a:ext>
                  </a:extLst>
                </p:cNvPr>
                <p:cNvSpPr txBox="1"/>
                <p:nvPr/>
              </p:nvSpPr>
              <p:spPr>
                <a:xfrm>
                  <a:off x="7507490" y="2694645"/>
                  <a:ext cx="1408598" cy="243185"/>
                </a:xfrm>
                <a:prstGeom prst="rect">
                  <a:avLst/>
                </a:prstGeom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MX" sz="800" dirty="0">
                      <a:solidFill>
                        <a:srgbClr val="800000"/>
                      </a:solidFill>
                    </a:rPr>
                    <a:t>Inspección y verificación</a:t>
                  </a:r>
                  <a:endParaRPr lang="es-MX" sz="800" dirty="0"/>
                </a:p>
              </p:txBody>
            </p:sp>
          </p:grp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065DA38-7649-459C-5A1B-ABFA95C635B4}"/>
                  </a:ext>
                </a:extLst>
              </p:cNvPr>
              <p:cNvSpPr txBox="1"/>
              <p:nvPr/>
            </p:nvSpPr>
            <p:spPr>
              <a:xfrm>
                <a:off x="7235287" y="3757638"/>
                <a:ext cx="4477743" cy="1890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es-MX" sz="1000" dirty="0"/>
                  <a:t>Incumplimiento a términos y condicionantes en las Autorizaciones de Impacto Social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es-MX" sz="1000" dirty="0">
                    <a:solidFill>
                      <a:srgbClr val="800000"/>
                    </a:solidFill>
                  </a:rPr>
                  <a:t>Iniciar el desarrollo de la infraestructura vinculada al Proyecto sin contar con la autorización definitiva en materia de Impacto Social. (efecto preventivo de la autorización)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es-MX" sz="1000" dirty="0"/>
                  <a:t>Excepciones a la elaboración de Evaluación de Impacto Social para: (A. 153) </a:t>
                </a:r>
              </a:p>
              <a:p>
                <a:pPr marL="742950" lvl="1" indent="-285750" algn="just">
                  <a:lnSpc>
                    <a:spcPct val="115000"/>
                  </a:lnSpc>
                  <a:buFont typeface="+mj-lt"/>
                  <a:buAutoNum type="alphaLcPeriod"/>
                </a:pPr>
                <a:r>
                  <a:rPr lang="es-MX" sz="1000" dirty="0"/>
                  <a:t>Los permisos de importación y exportación.</a:t>
                </a:r>
              </a:p>
              <a:p>
                <a:pPr marL="742950" lvl="1" indent="-285750" algn="just">
                  <a:lnSpc>
                    <a:spcPct val="115000"/>
                  </a:lnSpc>
                  <a:buFont typeface="+mj-lt"/>
                  <a:buAutoNum type="alphaLcPeriod"/>
                </a:pPr>
                <a:r>
                  <a:rPr lang="es-MX" sz="1000" dirty="0"/>
                  <a:t>Asignatarios y Contratistas para realizar actividades dentro del Área de Asignación o el Área Contractual que se encuentren asociadas al desarrollo de sus planes y programas autorizados.</a:t>
                </a:r>
              </a:p>
              <a:p>
                <a:pPr marL="742950" lvl="1" indent="-285750" algn="just">
                  <a:lnSpc>
                    <a:spcPct val="115000"/>
                  </a:lnSpc>
                  <a:buFont typeface="+mj-lt"/>
                  <a:buAutoNum type="alphaLcPeriod"/>
                </a:pPr>
                <a:r>
                  <a:rPr lang="es-MX" sz="1000" dirty="0"/>
                  <a:t>Permiso para realizar las actividades de Comercialización.</a:t>
                </a:r>
              </a:p>
            </p:txBody>
          </p:sp>
        </p:grp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6B3016FB-2DEE-8199-6414-90A3DEE114DB}"/>
              </a:ext>
            </a:extLst>
          </p:cNvPr>
          <p:cNvSpPr txBox="1"/>
          <p:nvPr/>
        </p:nvSpPr>
        <p:spPr>
          <a:xfrm>
            <a:off x="0" y="7556"/>
            <a:ext cx="12192000" cy="33855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Reformas a leyes secundarias y reglamentos que derivan de la reforma constitucional en materia de simplificación administrativa del Sector Energético</a:t>
            </a:r>
            <a:endParaRPr lang="es-MX" sz="16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DDA91E6-A950-BA68-4266-58FD26877DEC}"/>
              </a:ext>
            </a:extLst>
          </p:cNvPr>
          <p:cNvSpPr txBox="1"/>
          <p:nvPr/>
        </p:nvSpPr>
        <p:spPr>
          <a:xfrm>
            <a:off x="5705475" y="983386"/>
            <a:ext cx="6342318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800000"/>
                </a:solidFill>
              </a:rPr>
              <a:t>Reglamento LSH</a:t>
            </a:r>
          </a:p>
          <a:p>
            <a:pPr algn="ctr"/>
            <a:r>
              <a:rPr lang="es-MX" sz="1400" dirty="0">
                <a:solidFill>
                  <a:srgbClr val="800000"/>
                </a:solidFill>
              </a:rPr>
              <a:t>EVIS. SENER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3C50F8D-321D-F4D5-A1CD-0569F1276505}"/>
              </a:ext>
            </a:extLst>
          </p:cNvPr>
          <p:cNvSpPr txBox="1"/>
          <p:nvPr/>
        </p:nvSpPr>
        <p:spPr>
          <a:xfrm>
            <a:off x="5553076" y="1898626"/>
            <a:ext cx="6638924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dirty="0"/>
              <a:t>El Estudio de Impacto Social debe contener: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/>
              <a:t>Caracterización sociodemográfica;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/>
              <a:t>Identificación de pueblos y comunidades indígenas o afromexicanas;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/>
              <a:t>Estimación preliminar de los Impactos Sociales, 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200" dirty="0"/>
              <a:t>Demás información que determine en la Normatividad que se emita.</a:t>
            </a:r>
          </a:p>
          <a:p>
            <a:endParaRPr lang="es-MX" sz="1200" dirty="0"/>
          </a:p>
          <a:p>
            <a:r>
              <a:rPr lang="es-MX" sz="1200" dirty="0"/>
              <a:t>La autorización tiene validez, siempre y cuando el proyecto </a:t>
            </a:r>
            <a:r>
              <a:rPr lang="es-MX" sz="1200" b="1" dirty="0">
                <a:solidFill>
                  <a:srgbClr val="800000"/>
                </a:solidFill>
              </a:rPr>
              <a:t>no sufra modificaciones sustanciales</a:t>
            </a:r>
            <a:r>
              <a:rPr lang="es-MX" sz="1200" dirty="0"/>
              <a:t>: Cambio en la ubicación o el área de influencia que impliquen la identificación de nuevas localidades,      o comunidades y pueblos; Cambios en el proyecto que impliquen Impactos Sociales adicionales, y</a:t>
            </a:r>
          </a:p>
          <a:p>
            <a:r>
              <a:rPr lang="es-MX" sz="1200" dirty="0"/>
              <a:t>cualquier otra que determine la Secretaría en la Normatividad aplicable.</a:t>
            </a:r>
          </a:p>
          <a:p>
            <a:endParaRPr lang="es-MX" sz="1200" b="1" dirty="0"/>
          </a:p>
          <a:p>
            <a:r>
              <a:rPr lang="es-MX" sz="1200" dirty="0"/>
              <a:t>El Plan de Gestión Social del proyecto debe incorporar, al menos: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MX" sz="1200" dirty="0"/>
              <a:t>Estrategia de implementación de las </a:t>
            </a:r>
            <a:r>
              <a:rPr lang="es-MX" sz="1200" b="1" dirty="0">
                <a:solidFill>
                  <a:srgbClr val="800000"/>
                </a:solidFill>
              </a:rPr>
              <a:t>medidas de prevención, mitigación, remediación, compensación y ampliación </a:t>
            </a:r>
            <a:r>
              <a:rPr lang="es-MX" sz="1200" dirty="0"/>
              <a:t>de los Impactos Sociales;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MX" sz="1200" dirty="0"/>
              <a:t>Estrategia de comunicación y vinculación con las poblaciones ubicadas en el área de influencia y otros actores, que incluya </a:t>
            </a:r>
            <a:r>
              <a:rPr lang="es-MX" sz="1200" b="1" dirty="0">
                <a:solidFill>
                  <a:srgbClr val="800000"/>
                </a:solidFill>
              </a:rPr>
              <a:t>sistemas o mecanismos de atención de quejas</a:t>
            </a:r>
            <a:r>
              <a:rPr lang="es-MX" sz="1200" dirty="0"/>
              <a:t>, y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MX" sz="1200" dirty="0"/>
              <a:t>Las demás que  se señalen en la Normatividad en materia de Impacto Social que al efecto emita la      Secretaría.</a:t>
            </a:r>
          </a:p>
          <a:p>
            <a:endParaRPr lang="es-MX" sz="1200" dirty="0"/>
          </a:p>
          <a:p>
            <a:r>
              <a:rPr lang="es-MX" sz="1200" dirty="0"/>
              <a:t>El </a:t>
            </a:r>
            <a:r>
              <a:rPr lang="es-MX" sz="1200" b="1" dirty="0">
                <a:solidFill>
                  <a:srgbClr val="800000"/>
                </a:solidFill>
              </a:rPr>
              <a:t>monto de inversión </a:t>
            </a:r>
            <a:r>
              <a:rPr lang="es-MX" sz="1200" dirty="0"/>
              <a:t>total del Plan de Gestión Social debe actualizarse anualmente.</a:t>
            </a:r>
          </a:p>
          <a:p>
            <a:endParaRPr lang="es-MX" sz="1200" dirty="0"/>
          </a:p>
          <a:p>
            <a:r>
              <a:rPr lang="es-MX" sz="1200" dirty="0"/>
              <a:t>La </a:t>
            </a:r>
            <a:r>
              <a:rPr lang="es-MX" sz="1200" b="1" dirty="0">
                <a:solidFill>
                  <a:srgbClr val="800000"/>
                </a:solidFill>
              </a:rPr>
              <a:t>Consulta Previa </a:t>
            </a:r>
            <a:r>
              <a:rPr lang="es-MX" sz="1200" dirty="0"/>
              <a:t>a pueblos y comunidades indígenas y afromexicanas se debe realizar conforme a los  principios previstos en el artículo 2o. de la Constitución Política de los Estados Unidos Mexicanos y demás Normatividad aplicable.</a:t>
            </a:r>
          </a:p>
          <a:p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843025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5750" y="733425"/>
            <a:ext cx="11788775" cy="5993765"/>
            <a:chOff x="285750" y="733425"/>
            <a:chExt cx="11788775" cy="5993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3264" y="6127586"/>
              <a:ext cx="1791073" cy="599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50" y="733425"/>
              <a:ext cx="10306050" cy="5981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2675" y="6076950"/>
              <a:ext cx="561975" cy="2095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6237" y="4825"/>
            <a:ext cx="10134600" cy="400050"/>
          </a:xfrm>
          <a:prstGeom prst="rect">
            <a:avLst/>
          </a:prstGeom>
          <a:ln w="9525">
            <a:solidFill>
              <a:srgbClr val="666666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95"/>
              </a:spcBef>
            </a:pPr>
            <a:r>
              <a:rPr b="0" spc="-20" dirty="0">
                <a:solidFill>
                  <a:srgbClr val="666666"/>
                </a:solidFill>
                <a:latin typeface="Calibri Light"/>
                <a:cs typeface="Calibri Light"/>
              </a:rPr>
              <a:t>Nuevas</a:t>
            </a:r>
            <a:r>
              <a:rPr b="0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b="0" spc="-10" dirty="0">
                <a:solidFill>
                  <a:srgbClr val="666666"/>
                </a:solidFill>
                <a:latin typeface="Calibri Light"/>
                <a:cs typeface="Calibri Light"/>
              </a:rPr>
              <a:t>leyes</a:t>
            </a:r>
            <a:r>
              <a:rPr b="0" spc="-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b="0" dirty="0">
                <a:solidFill>
                  <a:srgbClr val="666666"/>
                </a:solidFill>
                <a:latin typeface="Calibri Light"/>
                <a:cs typeface="Calibri Light"/>
              </a:rPr>
              <a:t>y</a:t>
            </a:r>
            <a:r>
              <a:rPr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b="0" spc="-10" dirty="0">
                <a:solidFill>
                  <a:srgbClr val="666666"/>
                </a:solidFill>
                <a:latin typeface="Calibri Light"/>
                <a:cs typeface="Calibri Light"/>
              </a:rPr>
              <a:t>regulaciones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851E5-7037-68B4-BA5F-11ADF49A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A3D91CFE-B560-77FE-CDA0-42A440215241}"/>
              </a:ext>
            </a:extLst>
          </p:cNvPr>
          <p:cNvSpPr txBox="1"/>
          <p:nvPr/>
        </p:nvSpPr>
        <p:spPr>
          <a:xfrm>
            <a:off x="275101" y="2090857"/>
            <a:ext cx="3525237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Calibri Light" panose="020F0302020204030204" pitchFamily="34" charset="0"/>
                <a:cs typeface="Calibri Light"/>
              </a:rPr>
              <a:t>Ejecutivo Federal presentó ante Cámara de Diputados.</a:t>
            </a:r>
            <a:endParaRPr kumimoji="0" lang="es-E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 Light"/>
              <a:ea typeface="Calibri Light" panose="020F0302020204030204" pitchFamily="34" charset="0"/>
              <a:cs typeface="Calibri Light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FE14C0E-8054-3298-32E9-464866F1B81C}"/>
              </a:ext>
            </a:extLst>
          </p:cNvPr>
          <p:cNvCxnSpPr>
            <a:cxnSpLocks/>
          </p:cNvCxnSpPr>
          <p:nvPr/>
        </p:nvCxnSpPr>
        <p:spPr>
          <a:xfrm flipH="1">
            <a:off x="3958009" y="1405112"/>
            <a:ext cx="11574" cy="4381972"/>
          </a:xfrm>
          <a:prstGeom prst="line">
            <a:avLst/>
          </a:prstGeom>
          <a:ln w="12700">
            <a:solidFill>
              <a:schemeClr val="accent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03FB5B6-5DA0-C946-BDBC-D1418D4E25DE}"/>
              </a:ext>
            </a:extLst>
          </p:cNvPr>
          <p:cNvSpPr txBox="1"/>
          <p:nvPr/>
        </p:nvSpPr>
        <p:spPr>
          <a:xfrm>
            <a:off x="274379" y="1436482"/>
            <a:ext cx="3524400" cy="52322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Aprobación de reforma constitucional (proceso)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81592F6E-64C0-6C2C-145F-D91D8BB81587}"/>
              </a:ext>
            </a:extLst>
          </p:cNvPr>
          <p:cNvSpPr txBox="1"/>
          <p:nvPr/>
        </p:nvSpPr>
        <p:spPr>
          <a:xfrm>
            <a:off x="275100" y="2429024"/>
            <a:ext cx="3525239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Estudio por Comisiones.</a:t>
            </a:r>
            <a:endParaRPr kumimoji="0" lang="es-E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027" name="Conector recto de flecha 1026">
            <a:extLst>
              <a:ext uri="{FF2B5EF4-FFF2-40B4-BE49-F238E27FC236}">
                <a16:creationId xmlns:a16="http://schemas.microsoft.com/office/drawing/2014/main" id="{85DEB97E-7CA3-B0C9-456B-968F8BDEB0E4}"/>
              </a:ext>
            </a:extLst>
          </p:cNvPr>
          <p:cNvCxnSpPr>
            <a:cxnSpLocks/>
            <a:stCxn id="9" idx="2"/>
            <a:endCxn id="58" idx="0"/>
          </p:cNvCxnSpPr>
          <p:nvPr/>
        </p:nvCxnSpPr>
        <p:spPr>
          <a:xfrm>
            <a:off x="2037720" y="2306301"/>
            <a:ext cx="0" cy="122723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29" name="Conector recto de flecha 1028">
            <a:extLst>
              <a:ext uri="{FF2B5EF4-FFF2-40B4-BE49-F238E27FC236}">
                <a16:creationId xmlns:a16="http://schemas.microsoft.com/office/drawing/2014/main" id="{67526488-F296-7138-3BDE-25150D5AC423}"/>
              </a:ext>
            </a:extLst>
          </p:cNvPr>
          <p:cNvCxnSpPr>
            <a:cxnSpLocks/>
            <a:stCxn id="58" idx="2"/>
            <a:endCxn id="3" idx="0"/>
          </p:cNvCxnSpPr>
          <p:nvPr/>
        </p:nvCxnSpPr>
        <p:spPr>
          <a:xfrm flipH="1">
            <a:off x="2036998" y="2644468"/>
            <a:ext cx="722" cy="12898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6591537-CDCC-3AD1-49E6-6D27C2FE6D57}"/>
              </a:ext>
            </a:extLst>
          </p:cNvPr>
          <p:cNvSpPr txBox="1"/>
          <p:nvPr/>
        </p:nvSpPr>
        <p:spPr>
          <a:xfrm>
            <a:off x="274379" y="2773448"/>
            <a:ext cx="3525237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Discusión y aprobación del Pleno de la Cámara Diputados.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3E7E25B-33DF-445F-411A-8F136A997802}"/>
              </a:ext>
            </a:extLst>
          </p:cNvPr>
          <p:cNvSpPr txBox="1"/>
          <p:nvPr/>
        </p:nvSpPr>
        <p:spPr>
          <a:xfrm>
            <a:off x="274379" y="3111548"/>
            <a:ext cx="3525236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Envío al Senado.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07F2A9B-237D-E67D-B4D9-CD1E664A2225}"/>
              </a:ext>
            </a:extLst>
          </p:cNvPr>
          <p:cNvSpPr txBox="1"/>
          <p:nvPr/>
        </p:nvSpPr>
        <p:spPr>
          <a:xfrm>
            <a:off x="274379" y="3450102"/>
            <a:ext cx="3524400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Estudio por Comisiones.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B9F4965-3B6E-4CA9-AE42-776FB00B1A84}"/>
              </a:ext>
            </a:extLst>
          </p:cNvPr>
          <p:cNvSpPr txBox="1"/>
          <p:nvPr/>
        </p:nvSpPr>
        <p:spPr>
          <a:xfrm>
            <a:off x="274379" y="3793428"/>
            <a:ext cx="3524400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Discusión y en su caso aprobación Pleno del Senado.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E7FF9CD-04ED-6F10-EC1B-A4C529443E1C}"/>
              </a:ext>
            </a:extLst>
          </p:cNvPr>
          <p:cNvSpPr txBox="1"/>
          <p:nvPr/>
        </p:nvSpPr>
        <p:spPr>
          <a:xfrm>
            <a:off x="274379" y="4131982"/>
            <a:ext cx="3524400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Envío para Aprobación a legislaturas de los Estados.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EE04289-4353-C0E9-D9B6-AE56ED94B0A3}"/>
              </a:ext>
            </a:extLst>
          </p:cNvPr>
          <p:cNvSpPr txBox="1"/>
          <p:nvPr/>
        </p:nvSpPr>
        <p:spPr>
          <a:xfrm>
            <a:off x="274379" y="4470536"/>
            <a:ext cx="3524400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Aprobación de al menos 17 legislaturas de Estados.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F2ADCB6E-CB87-3130-0BF0-99A8CA6A3C1B}"/>
              </a:ext>
            </a:extLst>
          </p:cNvPr>
          <p:cNvSpPr txBox="1"/>
          <p:nvPr/>
        </p:nvSpPr>
        <p:spPr>
          <a:xfrm>
            <a:off x="275159" y="4811444"/>
            <a:ext cx="3524400" cy="33855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Declaratoria de aprobación de la Reforma Constitucional (Cámara de Diputados y Cámara de Senadores).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03F6BB2B-E35C-BFE2-635B-1318175DABA5}"/>
              </a:ext>
            </a:extLst>
          </p:cNvPr>
          <p:cNvSpPr txBox="1"/>
          <p:nvPr/>
        </p:nvSpPr>
        <p:spPr>
          <a:xfrm>
            <a:off x="274379" y="5298182"/>
            <a:ext cx="3524400" cy="21544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marL="171450" indent="-171450" algn="just">
              <a:buFont typeface="Wingdings" panose="05000000000000000000" pitchFamily="2" charset="2"/>
              <a:buChar char="ü"/>
              <a:defRPr sz="100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Publicación en Diario Oficial de la Federación  el 20 de diciembre de 2024.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75D560D-55E5-BC1D-9A37-5F12E302A9B9}"/>
              </a:ext>
            </a:extLst>
          </p:cNvPr>
          <p:cNvSpPr/>
          <p:nvPr/>
        </p:nvSpPr>
        <p:spPr>
          <a:xfrm>
            <a:off x="274379" y="6072695"/>
            <a:ext cx="6767525" cy="307777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solidFill>
                  <a:prstClr val="white"/>
                </a:solidFill>
                <a:latin typeface="Calibri Light"/>
                <a:cs typeface="Calibri Light"/>
              </a:rPr>
              <a:t>Operación con normalidad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6EE99BD-F945-163B-B4DD-47BDD0A9AFF6}"/>
              </a:ext>
            </a:extLst>
          </p:cNvPr>
          <p:cNvSpPr txBox="1"/>
          <p:nvPr/>
        </p:nvSpPr>
        <p:spPr>
          <a:xfrm>
            <a:off x="-2" y="84749"/>
            <a:ext cx="12192000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Iniciativas de Leyes del Sector Hidrocarburos</a:t>
            </a:r>
          </a:p>
        </p:txBody>
      </p:sp>
      <p:pic>
        <p:nvPicPr>
          <p:cNvPr id="4" name="Imagen 3" descr="Imagen que contiene señal&#10;&#10;Descripción generada automáticamente">
            <a:extLst>
              <a:ext uri="{FF2B5EF4-FFF2-40B4-BE49-F238E27FC236}">
                <a16:creationId xmlns:a16="http://schemas.microsoft.com/office/drawing/2014/main" id="{1B3F26DF-FED9-9EBC-057A-534D288ACF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" y="589653"/>
            <a:ext cx="946037" cy="404431"/>
          </a:xfrm>
          <a:prstGeom prst="rect">
            <a:avLst/>
          </a:prstGeom>
        </p:spPr>
      </p:pic>
      <p:sp>
        <p:nvSpPr>
          <p:cNvPr id="1103" name="CuadroTexto 1102">
            <a:extLst>
              <a:ext uri="{FF2B5EF4-FFF2-40B4-BE49-F238E27FC236}">
                <a16:creationId xmlns:a16="http://schemas.microsoft.com/office/drawing/2014/main" id="{60D90227-CD7D-33CE-F789-EE54704BCBC8}"/>
              </a:ext>
            </a:extLst>
          </p:cNvPr>
          <p:cNvSpPr txBox="1"/>
          <p:nvPr/>
        </p:nvSpPr>
        <p:spPr>
          <a:xfrm>
            <a:off x="1" y="1042388"/>
            <a:ext cx="12192000" cy="27699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2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Aprobación de reforma constitucional    –   Iniciativa de leyes secundarias   –   Adecuación administrativa   –   Nueva operación</a:t>
            </a:r>
            <a:endParaRPr kumimoji="0" lang="es-MX" sz="1200" b="0" i="0" u="none" strike="noStrike" kern="1200" cap="none" spc="2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E4C1B5-EC15-10EB-2A86-EF6CCFA7A569}"/>
              </a:ext>
            </a:extLst>
          </p:cNvPr>
          <p:cNvSpPr txBox="1"/>
          <p:nvPr/>
        </p:nvSpPr>
        <p:spPr>
          <a:xfrm>
            <a:off x="982815" y="597233"/>
            <a:ext cx="102539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1" i="0" u="none" strike="noStrike" kern="120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Iniciativa con Proyecto de Decreto por el que se expiden, entre otras, la Ley de la Empresa Pública del Estado, Petróleos Mexicanos; Ley del Sector Hidrocarburos; Ley de la Comisión Nacional de Energía,  enviadas por el Ejecutivo Federal a la Cámara de Senadores del Congreso de la Unión. </a:t>
            </a:r>
            <a:endParaRPr kumimoji="0" lang="es-MX" sz="1050" b="1" i="0" u="none" strike="noStrike" kern="1200" cap="none" spc="0" normalizeH="0" baseline="0" noProof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4CEA8C5E-9544-4097-F0FB-A293F954D988}"/>
              </a:ext>
            </a:extLst>
          </p:cNvPr>
          <p:cNvCxnSpPr>
            <a:cxnSpLocks/>
          </p:cNvCxnSpPr>
          <p:nvPr/>
        </p:nvCxnSpPr>
        <p:spPr>
          <a:xfrm>
            <a:off x="7033279" y="1351867"/>
            <a:ext cx="8681" cy="474384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4DF820FF-5B17-61B6-F2F1-58925A12573E}"/>
              </a:ext>
            </a:extLst>
          </p:cNvPr>
          <p:cNvCxnSpPr>
            <a:cxnSpLocks/>
          </p:cNvCxnSpPr>
          <p:nvPr/>
        </p:nvCxnSpPr>
        <p:spPr>
          <a:xfrm>
            <a:off x="10012072" y="1351867"/>
            <a:ext cx="5028" cy="4743843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3CAEC3B-B5B1-ED21-C2AD-BFEA44279FE1}"/>
              </a:ext>
            </a:extLst>
          </p:cNvPr>
          <p:cNvSpPr txBox="1"/>
          <p:nvPr/>
        </p:nvSpPr>
        <p:spPr>
          <a:xfrm>
            <a:off x="4189910" y="1594778"/>
            <a:ext cx="2636478" cy="1846659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kern="0"/>
            </a:defPPr>
            <a:lvl1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kumimoji="0" sz="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Calibri Light" panose="020F0302020204030204" pitchFamily="34" charset="0"/>
                <a:cs typeface="Calibri Light"/>
              </a:defRPr>
            </a:lvl1pPr>
          </a:lstStyle>
          <a:p>
            <a:r>
              <a:rPr lang="es-ES" dirty="0"/>
              <a:t>Iniciativas:</a:t>
            </a:r>
          </a:p>
          <a:p>
            <a:pPr lvl="1"/>
            <a:r>
              <a:rPr lang="es-ES" sz="800" kern="1200" dirty="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rPr>
              <a:t>Ley del Sector  </a:t>
            </a:r>
            <a:r>
              <a:rPr lang="es-MX" sz="800" kern="1200" dirty="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rPr>
              <a:t>Hidrocarburos.</a:t>
            </a:r>
          </a:p>
          <a:p>
            <a:pPr lvl="1"/>
            <a:r>
              <a:rPr lang="es-ES" sz="800" kern="1200" dirty="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rPr>
              <a:t>Ley del Comisión Nacional de Energía.</a:t>
            </a:r>
            <a:endParaRPr lang="es-MX" sz="800" kern="1200" dirty="0">
              <a:solidFill>
                <a:prstClr val="white"/>
              </a:solidFill>
              <a:latin typeface="Calibri Light"/>
              <a:ea typeface="Calibri Light" panose="020F0302020204030204" pitchFamily="34" charset="0"/>
              <a:cs typeface="Calibri Light"/>
            </a:endParaRPr>
          </a:p>
          <a:p>
            <a:pPr lvl="1"/>
            <a:r>
              <a:rPr lang="es-MX" sz="800" kern="1200" dirty="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rPr>
              <a:t>Ley de la Empresa Pública del Estado, Petróleos Mexicanos.</a:t>
            </a:r>
          </a:p>
          <a:p>
            <a:pPr lvl="1"/>
            <a:endParaRPr lang="es-ES" dirty="0"/>
          </a:p>
          <a:p>
            <a:r>
              <a:rPr lang="es-ES" dirty="0"/>
              <a:t>Se definió la creación de la Comisión Nacional de Energía (sectorizada a la Secretaría de Energía) en sustitución a la Comisión Reguladora de Energía y a la Comisión Nacional de Hidrocarburos.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r>
              <a:rPr lang="es-ES" dirty="0"/>
              <a:t>Publicación 18 de marzo de 2025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A79CD54-DED0-6A7B-C938-F3F5E4BCF9EC}"/>
              </a:ext>
            </a:extLst>
          </p:cNvPr>
          <p:cNvSpPr txBox="1"/>
          <p:nvPr/>
        </p:nvSpPr>
        <p:spPr>
          <a:xfrm>
            <a:off x="7167319" y="3104005"/>
            <a:ext cx="2727854" cy="2308324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kern="0"/>
            </a:defPPr>
            <a:lvl1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kumimoji="0" sz="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Calibri Light" panose="020F0302020204030204" pitchFamily="34" charset="0"/>
                <a:cs typeface="Calibri Light"/>
              </a:defRPr>
            </a:lvl1pPr>
            <a:lvl2pPr lvl="1">
              <a:defRPr sz="800" kern="120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defRPr>
            </a:lvl2pPr>
          </a:lstStyle>
          <a:p>
            <a:r>
              <a:rPr lang="es-MX" dirty="0"/>
              <a:t>Modificación a Reglamento Interior de Secretaría de Energía (SENER). Publicado DOF 18 de abril 2025</a:t>
            </a:r>
          </a:p>
          <a:p>
            <a:endParaRPr lang="es-ES" dirty="0"/>
          </a:p>
          <a:p>
            <a:r>
              <a:rPr lang="es-ES" dirty="0"/>
              <a:t>Plazos de entrada en vigor de Leyes secundarias (según iniciativas):</a:t>
            </a:r>
          </a:p>
          <a:p>
            <a:pPr marL="0" indent="0">
              <a:buNone/>
            </a:pPr>
            <a:endParaRPr lang="es-ES" dirty="0"/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es-ES" dirty="0"/>
              <a:t>LSH: día siguiente a su publicación. </a:t>
            </a:r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es-ES" dirty="0"/>
              <a:t>LCNE: día siguiente a publicación.</a:t>
            </a:r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es-ES" dirty="0"/>
              <a:t>Reglamento LCNE a los 90 días naturales siguientes.</a:t>
            </a:r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es-ES" dirty="0"/>
              <a:t>LEPEPEMEX: día siguiente a publicación.</a:t>
            </a:r>
          </a:p>
          <a:p>
            <a:pPr lvl="1"/>
            <a:endParaRPr lang="es-ES" dirty="0"/>
          </a:p>
          <a:p>
            <a:pPr lvl="1"/>
            <a:r>
              <a:rPr lang="es-MX" dirty="0"/>
              <a:t> </a:t>
            </a:r>
          </a:p>
          <a:p>
            <a:pPr marL="171450" lvl="1" indent="-171450" algn="just">
              <a:buFont typeface="Wingdings" panose="05000000000000000000" pitchFamily="2" charset="2"/>
              <a:buChar char="ü"/>
            </a:pPr>
            <a:r>
              <a:rPr lang="es-MX" dirty="0"/>
              <a:t>Límite para emitir el manual de organización y reglas internas  de la CNE, 12 de septiembre de 2025.</a:t>
            </a:r>
          </a:p>
          <a:p>
            <a:pPr marL="171450" lvl="1" indent="-171450" algn="just">
              <a:buFont typeface="Wingdings" panose="05000000000000000000" pitchFamily="2" charset="2"/>
              <a:buChar char="ü"/>
            </a:pPr>
            <a:endParaRPr lang="es-MX" dirty="0">
              <a:solidFill>
                <a:srgbClr val="FFFF00"/>
              </a:solidFill>
            </a:endParaRPr>
          </a:p>
          <a:p>
            <a:pPr marL="171450" lvl="1" indent="-171450" algn="just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rgbClr val="FFFF00"/>
                </a:solidFill>
              </a:rPr>
              <a:t>Reglamento de la Ley del Sector Hidrocarburos. Publicado en el DOF, 03 de octubre de 2025. </a:t>
            </a:r>
          </a:p>
          <a:p>
            <a:pPr lvl="1"/>
            <a:endParaRPr lang="es-E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37236E5-9E04-F12D-4744-25324A46A5C1}"/>
              </a:ext>
            </a:extLst>
          </p:cNvPr>
          <p:cNvSpPr txBox="1"/>
          <p:nvPr/>
        </p:nvSpPr>
        <p:spPr>
          <a:xfrm>
            <a:off x="7140981" y="2560907"/>
            <a:ext cx="274663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Adecuación administrativa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B4247CB-F2AE-B7D9-A924-9FA074990F2B}"/>
              </a:ext>
            </a:extLst>
          </p:cNvPr>
          <p:cNvSpPr txBox="1"/>
          <p:nvPr/>
        </p:nvSpPr>
        <p:spPr>
          <a:xfrm>
            <a:off x="10136799" y="3973398"/>
            <a:ext cx="1923318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Nueva operación</a:t>
            </a:r>
          </a:p>
        </p:txBody>
      </p:sp>
      <p:cxnSp>
        <p:nvCxnSpPr>
          <p:cNvPr id="28" name="Conector angular 27">
            <a:extLst>
              <a:ext uri="{FF2B5EF4-FFF2-40B4-BE49-F238E27FC236}">
                <a16:creationId xmlns:a16="http://schemas.microsoft.com/office/drawing/2014/main" id="{2E095C6F-C8D9-EB45-F635-EEF0FE128BF4}"/>
              </a:ext>
            </a:extLst>
          </p:cNvPr>
          <p:cNvCxnSpPr>
            <a:cxnSpLocks/>
            <a:stCxn id="56" idx="2"/>
            <a:endCxn id="30" idx="2"/>
          </p:cNvCxnSpPr>
          <p:nvPr/>
        </p:nvCxnSpPr>
        <p:spPr>
          <a:xfrm rot="5400000" flipH="1" flipV="1">
            <a:off x="3630691" y="3636168"/>
            <a:ext cx="283345" cy="3471571"/>
          </a:xfrm>
          <a:prstGeom prst="bentConnector3">
            <a:avLst>
              <a:gd name="adj1" fmla="val -80679"/>
            </a:avLst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296E8F7-07D3-D77A-0335-ED86FD84E7F8}"/>
              </a:ext>
            </a:extLst>
          </p:cNvPr>
          <p:cNvSpPr txBox="1"/>
          <p:nvPr/>
        </p:nvSpPr>
        <p:spPr>
          <a:xfrm>
            <a:off x="4189911" y="4922504"/>
            <a:ext cx="2636477" cy="307777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Reforma a Leyes secundarias</a:t>
            </a:r>
          </a:p>
        </p:txBody>
      </p:sp>
      <p:cxnSp>
        <p:nvCxnSpPr>
          <p:cNvPr id="32" name="Conector angular 31">
            <a:extLst>
              <a:ext uri="{FF2B5EF4-FFF2-40B4-BE49-F238E27FC236}">
                <a16:creationId xmlns:a16="http://schemas.microsoft.com/office/drawing/2014/main" id="{06457315-FB6E-BE93-E7CC-6093567F6774}"/>
              </a:ext>
            </a:extLst>
          </p:cNvPr>
          <p:cNvCxnSpPr>
            <a:cxnSpLocks/>
            <a:stCxn id="16" idx="0"/>
            <a:endCxn id="24" idx="0"/>
          </p:cNvCxnSpPr>
          <p:nvPr/>
        </p:nvCxnSpPr>
        <p:spPr>
          <a:xfrm rot="16200000" flipH="1">
            <a:off x="6528158" y="574768"/>
            <a:ext cx="966129" cy="3006149"/>
          </a:xfrm>
          <a:prstGeom prst="bentConnector3">
            <a:avLst>
              <a:gd name="adj1" fmla="val -23661"/>
            </a:avLst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>
            <a:extLst>
              <a:ext uri="{FF2B5EF4-FFF2-40B4-BE49-F238E27FC236}">
                <a16:creationId xmlns:a16="http://schemas.microsoft.com/office/drawing/2014/main" id="{5D2FF996-6DEF-2540-6F61-6CD366A5A38C}"/>
              </a:ext>
            </a:extLst>
          </p:cNvPr>
          <p:cNvCxnSpPr>
            <a:cxnSpLocks/>
            <a:stCxn id="18" idx="2"/>
            <a:endCxn id="26" idx="2"/>
          </p:cNvCxnSpPr>
          <p:nvPr/>
        </p:nvCxnSpPr>
        <p:spPr>
          <a:xfrm rot="5400000" flipH="1" flipV="1">
            <a:off x="9249275" y="3563146"/>
            <a:ext cx="1131154" cy="2567212"/>
          </a:xfrm>
          <a:prstGeom prst="bentConnector3">
            <a:avLst>
              <a:gd name="adj1" fmla="val -20209"/>
            </a:avLst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ángulo 45">
            <a:extLst>
              <a:ext uri="{FF2B5EF4-FFF2-40B4-BE49-F238E27FC236}">
                <a16:creationId xmlns:a16="http://schemas.microsoft.com/office/drawing/2014/main" id="{AFEFECD0-0F11-05A5-5710-7D7977EA0BFC}"/>
              </a:ext>
            </a:extLst>
          </p:cNvPr>
          <p:cNvSpPr/>
          <p:nvPr/>
        </p:nvSpPr>
        <p:spPr>
          <a:xfrm>
            <a:off x="7046306" y="6072695"/>
            <a:ext cx="2970167" cy="307777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solidFill>
                  <a:prstClr val="white"/>
                </a:solidFill>
                <a:latin typeface="Calibri Light"/>
                <a:cs typeface="Calibri Light"/>
              </a:rPr>
              <a:t>Adecuación administrativa</a:t>
            </a:r>
          </a:p>
        </p:txBody>
      </p:sp>
      <p:sp>
        <p:nvSpPr>
          <p:cNvPr id="47" name="Flecha derecha 46">
            <a:extLst>
              <a:ext uri="{FF2B5EF4-FFF2-40B4-BE49-F238E27FC236}">
                <a16:creationId xmlns:a16="http://schemas.microsoft.com/office/drawing/2014/main" id="{809C6BEC-AD3C-3CD0-7D21-BBBAC8D7420C}"/>
              </a:ext>
            </a:extLst>
          </p:cNvPr>
          <p:cNvSpPr/>
          <p:nvPr/>
        </p:nvSpPr>
        <p:spPr>
          <a:xfrm>
            <a:off x="10082509" y="5920770"/>
            <a:ext cx="2144819" cy="611386"/>
          </a:xfrm>
          <a:prstGeom prst="rightArrow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MX" sz="1400" dirty="0">
                <a:solidFill>
                  <a:prstClr val="white"/>
                </a:solidFill>
                <a:latin typeface="Calibri Light"/>
                <a:cs typeface="Calibri Light"/>
              </a:rPr>
              <a:t>Entrega-recepción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EB1B4F7-FD9A-3DEF-9586-7653EA2799D0}"/>
              </a:ext>
            </a:extLst>
          </p:cNvPr>
          <p:cNvSpPr txBox="1"/>
          <p:nvPr/>
        </p:nvSpPr>
        <p:spPr>
          <a:xfrm>
            <a:off x="10105656" y="1581657"/>
            <a:ext cx="1921460" cy="1938992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kern="0"/>
            </a:defPPr>
            <a:lvl1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kumimoji="0" sz="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Calibri Light" panose="020F0302020204030204" pitchFamily="34" charset="0"/>
                <a:cs typeface="Calibri Light"/>
              </a:defRPr>
            </a:lvl1pPr>
            <a:lvl2pPr lvl="1">
              <a:defRPr sz="800" kern="1200">
                <a:solidFill>
                  <a:prstClr val="white"/>
                </a:solidFill>
                <a:latin typeface="Calibri Light"/>
                <a:ea typeface="Calibri Light" panose="020F0302020204030204" pitchFamily="34" charset="0"/>
                <a:cs typeface="Calibri Light"/>
              </a:defRPr>
            </a:lvl2pPr>
          </a:lstStyle>
          <a:p>
            <a:r>
              <a:rPr lang="es-ES" dirty="0"/>
              <a:t>Los nuevos entes entraron en funciones, acorde con las reglas establecidas en la Leyes secundarias reformadas y Reglamento de LCNE.</a:t>
            </a:r>
          </a:p>
          <a:p>
            <a:r>
              <a:rPr lang="es-ES" dirty="0"/>
              <a:t>Acuerdo de reanudación de plazos de CNE, publicado en el DOF el 5 de junio de 2025.</a:t>
            </a:r>
          </a:p>
          <a:p>
            <a:r>
              <a:rPr lang="es-ES" dirty="0"/>
              <a:t>Manual para ratificar trámites ante CNE (6 al  de junio de 2025).</a:t>
            </a:r>
          </a:p>
          <a:p>
            <a:endParaRPr lang="es-ES" dirty="0"/>
          </a:p>
        </p:txBody>
      </p:sp>
      <p:cxnSp>
        <p:nvCxnSpPr>
          <p:cNvPr id="1054" name="Conector recto 1053">
            <a:extLst>
              <a:ext uri="{FF2B5EF4-FFF2-40B4-BE49-F238E27FC236}">
                <a16:creationId xmlns:a16="http://schemas.microsoft.com/office/drawing/2014/main" id="{59A00D2E-A01A-96EA-4DA2-FEAEF96B5DB0}"/>
              </a:ext>
            </a:extLst>
          </p:cNvPr>
          <p:cNvCxnSpPr>
            <a:cxnSpLocks/>
            <a:stCxn id="30" idx="0"/>
            <a:endCxn id="16" idx="2"/>
          </p:cNvCxnSpPr>
          <p:nvPr/>
        </p:nvCxnSpPr>
        <p:spPr>
          <a:xfrm flipH="1" flipV="1">
            <a:off x="5508149" y="3441437"/>
            <a:ext cx="1" cy="1481067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7" name="Conector recto 1056">
            <a:extLst>
              <a:ext uri="{FF2B5EF4-FFF2-40B4-BE49-F238E27FC236}">
                <a16:creationId xmlns:a16="http://schemas.microsoft.com/office/drawing/2014/main" id="{5DB1C3BD-1892-3861-CCA7-C661694CFB73}"/>
              </a:ext>
            </a:extLst>
          </p:cNvPr>
          <p:cNvCxnSpPr>
            <a:cxnSpLocks/>
            <a:stCxn id="18" idx="0"/>
            <a:endCxn id="24" idx="2"/>
          </p:cNvCxnSpPr>
          <p:nvPr/>
        </p:nvCxnSpPr>
        <p:spPr>
          <a:xfrm flipH="1" flipV="1">
            <a:off x="8514298" y="2868684"/>
            <a:ext cx="16948" cy="235321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2" name="Conector recto 1061">
            <a:extLst>
              <a:ext uri="{FF2B5EF4-FFF2-40B4-BE49-F238E27FC236}">
                <a16:creationId xmlns:a16="http://schemas.microsoft.com/office/drawing/2014/main" id="{7DC79927-5372-5BF1-8254-C60FA79B18EE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11098458" y="3608521"/>
            <a:ext cx="0" cy="364877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FBF0FF9-466D-3672-6A3B-1C70DE13648C}"/>
              </a:ext>
            </a:extLst>
          </p:cNvPr>
          <p:cNvCxnSpPr>
            <a:cxnSpLocks/>
            <a:stCxn id="52" idx="2"/>
            <a:endCxn id="53" idx="0"/>
          </p:cNvCxnSpPr>
          <p:nvPr/>
        </p:nvCxnSpPr>
        <p:spPr>
          <a:xfrm>
            <a:off x="2036579" y="4008872"/>
            <a:ext cx="0" cy="123110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C8CAD7EA-3C17-A1B5-6017-65E8BB40594D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2036579" y="4685980"/>
            <a:ext cx="780" cy="125464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34299C71-D44D-32FF-5067-675320D2C184}"/>
              </a:ext>
            </a:extLst>
          </p:cNvPr>
          <p:cNvCxnSpPr>
            <a:cxnSpLocks/>
            <a:stCxn id="55" idx="2"/>
            <a:endCxn id="56" idx="0"/>
          </p:cNvCxnSpPr>
          <p:nvPr/>
        </p:nvCxnSpPr>
        <p:spPr>
          <a:xfrm flipH="1">
            <a:off x="2036579" y="5149998"/>
            <a:ext cx="780" cy="148184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093ECE41-9FF6-3285-C833-7C89DA75F3E5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2036578" y="1978766"/>
            <a:ext cx="1142" cy="112091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27" name="Grupo 26">
            <a:extLst>
              <a:ext uri="{FF2B5EF4-FFF2-40B4-BE49-F238E27FC236}">
                <a16:creationId xmlns:a16="http://schemas.microsoft.com/office/drawing/2014/main" id="{E509E18B-F983-1506-0804-DE3D6975CD10}"/>
              </a:ext>
            </a:extLst>
          </p:cNvPr>
          <p:cNvGrpSpPr/>
          <p:nvPr/>
        </p:nvGrpSpPr>
        <p:grpSpPr>
          <a:xfrm>
            <a:off x="279790" y="5881174"/>
            <a:ext cx="3695204" cy="113848"/>
            <a:chOff x="279790" y="6055479"/>
            <a:chExt cx="3695204" cy="113848"/>
          </a:xfrm>
        </p:grpSpPr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132DED3F-6169-0D01-09FD-4057C5743A4E}"/>
                </a:ext>
              </a:extLst>
            </p:cNvPr>
            <p:cNvCxnSpPr>
              <a:cxnSpLocks/>
            </p:cNvCxnSpPr>
            <p:nvPr/>
          </p:nvCxnSpPr>
          <p:spPr>
            <a:xfrm>
              <a:off x="279790" y="6111437"/>
              <a:ext cx="3695204" cy="0"/>
            </a:xfrm>
            <a:prstGeom prst="line">
              <a:avLst/>
            </a:prstGeom>
            <a:ln w="12700" cap="flat">
              <a:solidFill>
                <a:schemeClr val="accent3"/>
              </a:solidFill>
              <a:prstDash val="sysDash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ABAD9361-703B-2559-E499-D886C97FBB7F}"/>
                </a:ext>
              </a:extLst>
            </p:cNvPr>
            <p:cNvCxnSpPr/>
            <p:nvPr/>
          </p:nvCxnSpPr>
          <p:spPr>
            <a:xfrm>
              <a:off x="3958009" y="6055479"/>
              <a:ext cx="0" cy="111915"/>
            </a:xfrm>
            <a:prstGeom prst="line">
              <a:avLst/>
            </a:prstGeom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9141736-7931-4B51-214B-92180EC9D683}"/>
                </a:ext>
              </a:extLst>
            </p:cNvPr>
            <p:cNvCxnSpPr>
              <a:cxnSpLocks/>
            </p:cNvCxnSpPr>
            <p:nvPr/>
          </p:nvCxnSpPr>
          <p:spPr>
            <a:xfrm>
              <a:off x="285953" y="6057412"/>
              <a:ext cx="0" cy="111915"/>
            </a:xfrm>
            <a:prstGeom prst="line">
              <a:avLst/>
            </a:prstGeom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D1A48FA7-E0EA-D6A4-9E76-E5614B862F06}"/>
              </a:ext>
            </a:extLst>
          </p:cNvPr>
          <p:cNvGrpSpPr/>
          <p:nvPr/>
        </p:nvGrpSpPr>
        <p:grpSpPr>
          <a:xfrm>
            <a:off x="3981158" y="5880209"/>
            <a:ext cx="3018340" cy="113846"/>
            <a:chOff x="3981157" y="6051821"/>
            <a:chExt cx="3085030" cy="113846"/>
          </a:xfrm>
        </p:grpSpPr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6E85CE9C-C181-6D09-9621-49570C816B04}"/>
                </a:ext>
              </a:extLst>
            </p:cNvPr>
            <p:cNvCxnSpPr>
              <a:cxnSpLocks/>
            </p:cNvCxnSpPr>
            <p:nvPr/>
          </p:nvCxnSpPr>
          <p:spPr>
            <a:xfrm>
              <a:off x="3981157" y="6107778"/>
              <a:ext cx="3074183" cy="0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C5365A66-18E0-3EF0-58A2-4E4E512F0D9A}"/>
                </a:ext>
              </a:extLst>
            </p:cNvPr>
            <p:cNvCxnSpPr/>
            <p:nvPr/>
          </p:nvCxnSpPr>
          <p:spPr>
            <a:xfrm>
              <a:off x="7066187" y="6051821"/>
              <a:ext cx="0" cy="111913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14C3D267-5243-A478-0312-4707C83E4E7D}"/>
                </a:ext>
              </a:extLst>
            </p:cNvPr>
            <p:cNvCxnSpPr>
              <a:cxnSpLocks/>
            </p:cNvCxnSpPr>
            <p:nvPr/>
          </p:nvCxnSpPr>
          <p:spPr>
            <a:xfrm>
              <a:off x="3990786" y="6053754"/>
              <a:ext cx="0" cy="111913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327AA9B-DCD8-7DAE-2BC7-ACED57815BE1}"/>
              </a:ext>
            </a:extLst>
          </p:cNvPr>
          <p:cNvSpPr txBox="1"/>
          <p:nvPr/>
        </p:nvSpPr>
        <p:spPr>
          <a:xfrm>
            <a:off x="4350575" y="5795187"/>
            <a:ext cx="2344508" cy="23083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(Febrero –abril, segundo periodo legislativo)*</a:t>
            </a:r>
          </a:p>
        </p:txBody>
      </p:sp>
      <p:grpSp>
        <p:nvGrpSpPr>
          <p:cNvPr id="57" name="Grupo 56">
            <a:extLst>
              <a:ext uri="{FF2B5EF4-FFF2-40B4-BE49-F238E27FC236}">
                <a16:creationId xmlns:a16="http://schemas.microsoft.com/office/drawing/2014/main" id="{CED1143B-D448-32DC-59AA-6CE8623327EA}"/>
              </a:ext>
            </a:extLst>
          </p:cNvPr>
          <p:cNvGrpSpPr/>
          <p:nvPr/>
        </p:nvGrpSpPr>
        <p:grpSpPr>
          <a:xfrm>
            <a:off x="7078601" y="5882516"/>
            <a:ext cx="2892149" cy="113846"/>
            <a:chOff x="3981157" y="6051821"/>
            <a:chExt cx="3085030" cy="113846"/>
          </a:xfrm>
        </p:grpSpPr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id="{F3BC1405-3D44-2A6C-86BC-4454E313F52C}"/>
                </a:ext>
              </a:extLst>
            </p:cNvPr>
            <p:cNvCxnSpPr>
              <a:cxnSpLocks/>
            </p:cNvCxnSpPr>
            <p:nvPr/>
          </p:nvCxnSpPr>
          <p:spPr>
            <a:xfrm>
              <a:off x="3981157" y="6107778"/>
              <a:ext cx="3074183" cy="0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CB0429CA-7E3F-C445-7626-179AE406D5DC}"/>
                </a:ext>
              </a:extLst>
            </p:cNvPr>
            <p:cNvCxnSpPr/>
            <p:nvPr/>
          </p:nvCxnSpPr>
          <p:spPr>
            <a:xfrm>
              <a:off x="7066187" y="6051821"/>
              <a:ext cx="0" cy="111913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id="{AF395F49-EB38-1CB4-0E11-72678BAD9AA1}"/>
                </a:ext>
              </a:extLst>
            </p:cNvPr>
            <p:cNvCxnSpPr>
              <a:cxnSpLocks/>
            </p:cNvCxnSpPr>
            <p:nvPr/>
          </p:nvCxnSpPr>
          <p:spPr>
            <a:xfrm>
              <a:off x="3990786" y="6053754"/>
              <a:ext cx="0" cy="111913"/>
            </a:xfrm>
            <a:prstGeom prst="line">
              <a:avLst/>
            </a:prstGeom>
            <a:ln w="1270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uadroTexto 62">
            <a:extLst>
              <a:ext uri="{FF2B5EF4-FFF2-40B4-BE49-F238E27FC236}">
                <a16:creationId xmlns:a16="http://schemas.microsoft.com/office/drawing/2014/main" id="{FD11A2B7-C7F1-0636-D769-4C3D4B2DE5AD}"/>
              </a:ext>
            </a:extLst>
          </p:cNvPr>
          <p:cNvSpPr txBox="1"/>
          <p:nvPr/>
        </p:nvSpPr>
        <p:spPr>
          <a:xfrm>
            <a:off x="8163416" y="5792875"/>
            <a:ext cx="629102" cy="23083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90 días*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B4751C-51FE-BBA5-25D0-52D91AC8FDBE}"/>
              </a:ext>
            </a:extLst>
          </p:cNvPr>
          <p:cNvSpPr txBox="1"/>
          <p:nvPr/>
        </p:nvSpPr>
        <p:spPr>
          <a:xfrm>
            <a:off x="4690979" y="6553886"/>
            <a:ext cx="1663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oberanaSans-Light"/>
                <a:ea typeface="+mn-ea"/>
                <a:cs typeface="+mn-cs"/>
              </a:rPr>
              <a:t>Acción ejecutada.</a:t>
            </a:r>
          </a:p>
        </p:txBody>
      </p:sp>
      <p:pic>
        <p:nvPicPr>
          <p:cNvPr id="1039" name="Imagen 1038" descr="Imagen que contiene señal&#10;&#10;Descripción generada automáticamente">
            <a:extLst>
              <a:ext uri="{FF2B5EF4-FFF2-40B4-BE49-F238E27FC236}">
                <a16:creationId xmlns:a16="http://schemas.microsoft.com/office/drawing/2014/main" id="{5BFF70A3-D28A-B88B-5C5B-3EE38C6A79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511" y="6453569"/>
            <a:ext cx="946037" cy="404431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9034A46A-9ADF-637C-2A64-1439BFA06261}"/>
              </a:ext>
            </a:extLst>
          </p:cNvPr>
          <p:cNvCxnSpPr>
            <a:cxnSpLocks/>
          </p:cNvCxnSpPr>
          <p:nvPr/>
        </p:nvCxnSpPr>
        <p:spPr>
          <a:xfrm flipH="1">
            <a:off x="2030715" y="2987856"/>
            <a:ext cx="722" cy="12898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60BB7B7E-A2E5-D41A-A098-A9F28E445BD5}"/>
              </a:ext>
            </a:extLst>
          </p:cNvPr>
          <p:cNvCxnSpPr>
            <a:cxnSpLocks/>
          </p:cNvCxnSpPr>
          <p:nvPr/>
        </p:nvCxnSpPr>
        <p:spPr>
          <a:xfrm flipH="1">
            <a:off x="2037149" y="3344612"/>
            <a:ext cx="722" cy="12898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2234B429-DB25-DC6A-EE0C-316A51CB9A1D}"/>
              </a:ext>
            </a:extLst>
          </p:cNvPr>
          <p:cNvCxnSpPr>
            <a:cxnSpLocks/>
          </p:cNvCxnSpPr>
          <p:nvPr/>
        </p:nvCxnSpPr>
        <p:spPr>
          <a:xfrm flipH="1">
            <a:off x="2037149" y="3667864"/>
            <a:ext cx="722" cy="12898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38F0850E-3423-1D95-3990-378922D7E439}"/>
              </a:ext>
            </a:extLst>
          </p:cNvPr>
          <p:cNvCxnSpPr>
            <a:cxnSpLocks/>
          </p:cNvCxnSpPr>
          <p:nvPr/>
        </p:nvCxnSpPr>
        <p:spPr>
          <a:xfrm flipH="1">
            <a:off x="2037149" y="4365760"/>
            <a:ext cx="722" cy="128980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71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912" y="1391500"/>
            <a:ext cx="12077700" cy="1104900"/>
          </a:xfrm>
          <a:prstGeom prst="rect">
            <a:avLst/>
          </a:prstGeom>
          <a:ln w="9525">
            <a:solidFill>
              <a:srgbClr val="0070BB"/>
            </a:solidFill>
          </a:ln>
        </p:spPr>
        <p:txBody>
          <a:bodyPr vert="horz" wrap="square" lIns="0" tIns="2444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25"/>
              </a:spcBef>
            </a:pPr>
            <a:r>
              <a:rPr sz="4100" b="0" spc="-10" dirty="0">
                <a:solidFill>
                  <a:srgbClr val="496F90"/>
                </a:solidFill>
                <a:latin typeface="Calibri"/>
                <a:cs typeface="Calibri"/>
              </a:rPr>
              <a:t>Gracias</a:t>
            </a:r>
            <a:endParaRPr sz="4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8339" y="6311440"/>
            <a:ext cx="1296396" cy="4327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80632" y="2529351"/>
            <a:ext cx="203327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sng" strike="noStrike" kern="0" cap="none" spc="-10" normalizeH="0" baseline="0" noProof="0" dirty="0">
                <a:ln>
                  <a:noFill/>
                </a:ln>
                <a:solidFill>
                  <a:srgbClr val="0070BB"/>
                </a:solidFill>
                <a:effectLst/>
                <a:uLnTx/>
                <a:uFill>
                  <a:solidFill>
                    <a:srgbClr val="0070BB"/>
                  </a:solidFill>
                </a:uFill>
                <a:latin typeface="Calibri"/>
                <a:ea typeface="+mn-ea"/>
                <a:cs typeface="Calibri"/>
                <a:hlinkClick r:id="rId3"/>
              </a:rPr>
              <a:t>www.gmbabogados.com.mx</a:t>
            </a:r>
            <a:endParaRPr kumimoji="0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0989" y="5560362"/>
            <a:ext cx="1837055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50" b="0" i="0" u="none" strike="noStrike" kern="0" cap="none" spc="-9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Javier</a:t>
            </a:r>
            <a:r>
              <a:rPr kumimoji="0" sz="1850" b="0" i="0" u="none" strike="noStrike" kern="0" cap="none" spc="-1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50" b="0" i="0" u="none" strike="noStrike" kern="0" cap="none" spc="-4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Govea</a:t>
            </a:r>
            <a:r>
              <a:rPr kumimoji="0" sz="1850" b="0" i="0" u="none" strike="noStrike" kern="0" cap="none" spc="-1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50" b="0" i="0" u="none" strike="noStrike" kern="0" cap="none" spc="-2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Soria</a:t>
            </a:r>
            <a:endParaRPr kumimoji="0" sz="1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49569" y="3465234"/>
            <a:ext cx="1899343" cy="1897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565A40-3977-7F3F-776B-28A1901D43EC}"/>
              </a:ext>
            </a:extLst>
          </p:cNvPr>
          <p:cNvSpPr txBox="1"/>
          <p:nvPr/>
        </p:nvSpPr>
        <p:spPr>
          <a:xfrm>
            <a:off x="8153400" y="553813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800" b="0" i="0" u="none" strike="noStrike" kern="0" cap="none" spc="-2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Trebuchet MS"/>
                <a:cs typeface="Trebuchet MS"/>
              </a:rPr>
              <a:t>Sergio Eduardo Herrera Torres</a:t>
            </a:r>
            <a:endParaRPr kumimoji="0" lang="es-419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295E8C-C0C8-30EE-C9BD-705FFFC15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8906" y="3465234"/>
            <a:ext cx="2009923" cy="20528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24000" y="692696"/>
            <a:ext cx="7092280" cy="32403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1BC"/>
              </a:buClr>
              <a:buSzTx/>
              <a:buFont typeface="Arial" pitchFamily="34" charset="0"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333333">
                  <a:lumMod val="75000"/>
                </a:srgbClr>
              </a:solidFill>
              <a:effectLst/>
              <a:uLnTx/>
              <a:uFillTx/>
              <a:latin typeface="SoberanaSans-Light"/>
              <a:ea typeface="ＭＳ Ｐゴシック" pitchFamily="34" charset="-128"/>
              <a:cs typeface="+mn-cs"/>
            </a:endParaRPr>
          </a:p>
        </p:txBody>
      </p:sp>
      <p:grpSp>
        <p:nvGrpSpPr>
          <p:cNvPr id="8" name="Grupo 11">
            <a:extLst>
              <a:ext uri="{FF2B5EF4-FFF2-40B4-BE49-F238E27FC236}">
                <a16:creationId xmlns:a16="http://schemas.microsoft.com/office/drawing/2014/main" id="{343216BB-4DBC-4256-8149-5BFC698D941B}"/>
              </a:ext>
            </a:extLst>
          </p:cNvPr>
          <p:cNvGrpSpPr/>
          <p:nvPr/>
        </p:nvGrpSpPr>
        <p:grpSpPr>
          <a:xfrm>
            <a:off x="0" y="6067389"/>
            <a:ext cx="12191998" cy="805249"/>
            <a:chOff x="1" y="6055702"/>
            <a:chExt cx="12191998" cy="805249"/>
          </a:xfrm>
          <a:solidFill>
            <a:schemeClr val="accent2">
              <a:lumMod val="75000"/>
            </a:schemeClr>
          </a:solidFill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A9567FF-7D7B-4390-A38E-8E6FF0C746D1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979"/>
            <a:stretch/>
          </p:blipFill>
          <p:spPr>
            <a:xfrm>
              <a:off x="1" y="6058880"/>
              <a:ext cx="1151126" cy="799120"/>
            </a:xfrm>
            <a:prstGeom prst="rect">
              <a:avLst/>
            </a:prstGeom>
            <a:grp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514634E-F920-421D-A68C-9E2B3E4AAE27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04" r="30912"/>
            <a:stretch/>
          </p:blipFill>
          <p:spPr>
            <a:xfrm>
              <a:off x="1151127" y="6055702"/>
              <a:ext cx="9339074" cy="799120"/>
            </a:xfrm>
            <a:prstGeom prst="rect">
              <a:avLst/>
            </a:prstGeom>
            <a:grpFill/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DF38020-BB71-407F-9AD4-8CEA2BB02CCD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3"/>
            <a:stretch/>
          </p:blipFill>
          <p:spPr>
            <a:xfrm>
              <a:off x="10141109" y="6058880"/>
              <a:ext cx="2050890" cy="802071"/>
            </a:xfrm>
            <a:prstGeom prst="rect">
              <a:avLst/>
            </a:prstGeom>
            <a:grpFill/>
          </p:spPr>
        </p:pic>
      </p:grpSp>
      <p:sp>
        <p:nvSpPr>
          <p:cNvPr id="27" name="Título 2">
            <a:extLst>
              <a:ext uri="{FF2B5EF4-FFF2-40B4-BE49-F238E27FC236}">
                <a16:creationId xmlns:a16="http://schemas.microsoft.com/office/drawing/2014/main" id="{9B9B2A1F-F5BF-468B-8F1B-25314386BA3F}"/>
              </a:ext>
            </a:extLst>
          </p:cNvPr>
          <p:cNvSpPr txBox="1">
            <a:spLocks/>
          </p:cNvSpPr>
          <p:nvPr/>
        </p:nvSpPr>
        <p:spPr>
          <a:xfrm>
            <a:off x="4763824" y="273803"/>
            <a:ext cx="2113677" cy="825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beranaSans-Light"/>
                <a:ea typeface="+mj-ea"/>
                <a:cs typeface="+mj-cs"/>
              </a:rPr>
              <a:t>CONTACTO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beranaSans-Light"/>
              <a:ea typeface="+mj-ea"/>
              <a:cs typeface="+mj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B43012A-CC19-490D-9EBC-02AE646B4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016" y="686567"/>
            <a:ext cx="2993292" cy="899956"/>
          </a:xfrm>
          <a:prstGeom prst="rect">
            <a:avLst/>
          </a:prstGeom>
        </p:spPr>
      </p:pic>
      <p:pic>
        <p:nvPicPr>
          <p:cNvPr id="30" name="Imagen 29" descr="Inline image 1">
            <a:extLst>
              <a:ext uri="{FF2B5EF4-FFF2-40B4-BE49-F238E27FC236}">
                <a16:creationId xmlns:a16="http://schemas.microsoft.com/office/drawing/2014/main" id="{702E629C-98EB-48D3-9414-02A0DCFA35F6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45" y="1532684"/>
            <a:ext cx="2555631" cy="10746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20EBAF5-781A-4182-9194-8B3E1F3AD109}"/>
              </a:ext>
            </a:extLst>
          </p:cNvPr>
          <p:cNvGraphicFramePr>
            <a:graphicFrameLocks noGrp="1"/>
          </p:cNvGraphicFramePr>
          <p:nvPr/>
        </p:nvGraphicFramePr>
        <p:xfrm>
          <a:off x="3708552" y="2768697"/>
          <a:ext cx="4224216" cy="1143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4216">
                  <a:extLst>
                    <a:ext uri="{9D8B030D-6E8A-4147-A177-3AD203B41FA5}">
                      <a16:colId xmlns:a16="http://schemas.microsoft.com/office/drawing/2014/main" val="3204690127"/>
                    </a:ext>
                  </a:extLst>
                </a:gridCol>
              </a:tblGrid>
              <a:tr h="1143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Blvd. Adolfo Ruiz Cortines 4302, Torre II, Oficina 209, Col. Jardines del Pedregal de San Ángel, C.P. 04500, Alcaldía Coyoacán, Ciudad de México.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3239883"/>
                  </a:ext>
                </a:extLst>
              </a:tr>
            </a:tbl>
          </a:graphicData>
        </a:graphic>
      </p:graphicFrame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635F9249-A050-4344-9CF4-77D037BFE1BB}"/>
              </a:ext>
            </a:extLst>
          </p:cNvPr>
          <p:cNvGraphicFramePr>
            <a:graphicFrameLocks noGrp="1"/>
          </p:cNvGraphicFramePr>
          <p:nvPr/>
        </p:nvGraphicFramePr>
        <p:xfrm>
          <a:off x="3881888" y="3614128"/>
          <a:ext cx="4050880" cy="2551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0880">
                  <a:extLst>
                    <a:ext uri="{9D8B030D-6E8A-4147-A177-3AD203B41FA5}">
                      <a16:colId xmlns:a16="http://schemas.microsoft.com/office/drawing/2014/main" val="3204690127"/>
                    </a:ext>
                  </a:extLst>
                </a:gridCol>
              </a:tblGrid>
              <a:tr h="1922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u="sng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55-87-18-92-32 y 55-87-18-92-33</a:t>
                      </a:r>
                      <a:endParaRPr lang="es-MX" sz="1800" b="1" u="sng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800" b="1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MX" sz="18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es-MX" sz="1800" u="sng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www.gmbabogados.com.mx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endParaRPr lang="es-MX" sz="1800" u="sng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MX" sz="1800" u="sng" dirty="0">
                          <a:solidFill>
                            <a:srgbClr val="002060"/>
                          </a:solidFill>
                          <a:effectLst/>
                          <a:latin typeface="+mj-lt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sergio.herrera@gmbabogados.com.mx</a:t>
                      </a:r>
                      <a:endParaRPr lang="es-MX" sz="1800" u="sng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MX" sz="1800" u="sng" dirty="0">
                          <a:solidFill>
                            <a:srgbClr val="002060"/>
                          </a:solidFill>
                          <a:effectLst/>
                          <a:latin typeface="+mj-lt"/>
                          <a:hlinkClick r:id="rId7"/>
                        </a:rPr>
                        <a:t>javier.govea@gmbabogados.com.mx</a:t>
                      </a:r>
                      <a:endParaRPr lang="es-MX" sz="1800" u="sng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MX" sz="1800" u="sng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fabiola.tomasini@gmbabogados.com.mx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endParaRPr lang="es-MX" sz="1800" u="sng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</a:tabLst>
                      </a:pPr>
                      <a:endParaRPr lang="es-MX" sz="1800" u="sng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3239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39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1_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MARNAT ASEA">
  <a:themeElements>
    <a:clrScheme name="ASEA">
      <a:dk1>
        <a:srgbClr val="666666"/>
      </a:dk1>
      <a:lt1>
        <a:sysClr val="window" lastClr="FFFFFF"/>
      </a:lt1>
      <a:dk2>
        <a:srgbClr val="333333"/>
      </a:dk2>
      <a:lt2>
        <a:srgbClr val="FFFFFF"/>
      </a:lt2>
      <a:accent1>
        <a:srgbClr val="0071BC"/>
      </a:accent1>
      <a:accent2>
        <a:srgbClr val="003366"/>
      </a:accent2>
      <a:accent3>
        <a:srgbClr val="006837"/>
      </a:accent3>
      <a:accent4>
        <a:srgbClr val="009245"/>
      </a:accent4>
      <a:accent5>
        <a:srgbClr val="39B54A"/>
      </a:accent5>
      <a:accent6>
        <a:srgbClr val="8CC63F"/>
      </a:accent6>
      <a:hlink>
        <a:srgbClr val="0071BC"/>
      </a:hlink>
      <a:folHlink>
        <a:srgbClr val="8CC63F"/>
      </a:folHlink>
    </a:clrScheme>
    <a:fontScheme name="NewsPrint">
      <a:majorFont>
        <a:latin typeface="SoberanaSans-Ligh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oberanaSans-Light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1444</Words>
  <Application>Microsoft Office PowerPoint</Application>
  <PresentationFormat>Panorámica</PresentationFormat>
  <Paragraphs>193</Paragraphs>
  <Slides>12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Soberana Sans Light</vt:lpstr>
      <vt:lpstr>SoberanaSans-Light</vt:lpstr>
      <vt:lpstr>Trebuchet MS</vt:lpstr>
      <vt:lpstr>Wingdings</vt:lpstr>
      <vt:lpstr>1_Tema de Office</vt:lpstr>
      <vt:lpstr>SEMARNAT ASEA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Nuevas leyes y regulaciones</vt:lpstr>
      <vt:lpstr>Presentación de PowerPoint</vt:lpstr>
      <vt:lpstr>Gracias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Samuel Jared Barrios Valladares</dc:creator>
  <cp:lastModifiedBy>javier govea</cp:lastModifiedBy>
  <cp:revision>38</cp:revision>
  <dcterms:created xsi:type="dcterms:W3CDTF">2023-11-03T23:53:58Z</dcterms:created>
  <dcterms:modified xsi:type="dcterms:W3CDTF">2025-10-07T22:11:51Z</dcterms:modified>
</cp:coreProperties>
</file>